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5.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6.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7.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8.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9.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0.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1.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12.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13.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14.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15.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16.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17.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notesSlides/notesSlide18.xml" ContentType="application/vnd.openxmlformats-officedocument.presentationml.notesSlide+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notesSlides/notesSlide19.xml" ContentType="application/vnd.openxmlformats-officedocument.presentationml.notesSlide+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notesSlides/notesSlide20.xml" ContentType="application/vnd.openxmlformats-officedocument.presentationml.notesSlide+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notesSlides/notesSlide21.xml" ContentType="application/vnd.openxmlformats-officedocument.presentationml.notesSlide+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notesSlides/notesSlide22.xml" ContentType="application/vnd.openxmlformats-officedocument.presentationml.notesSlide+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notesSlides/notesSlide23.xml" ContentType="application/vnd.openxmlformats-officedocument.presentationml.notesSlide+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ppt/notesSlides/notesSlide24.xml" ContentType="application/vnd.openxmlformats-officedocument.presentationml.notesSlide+xml"/>
  <Override PartName="/ppt/diagrams/data29.xml" ContentType="application/vnd.openxmlformats-officedocument.drawingml.diagramData+xml"/>
  <Override PartName="/ppt/diagrams/layout29.xml" ContentType="application/vnd.openxmlformats-officedocument.drawingml.diagramLayout+xml"/>
  <Override PartName="/ppt/diagrams/quickStyle29.xml" ContentType="application/vnd.openxmlformats-officedocument.drawingml.diagramStyle+xml"/>
  <Override PartName="/ppt/diagrams/colors29.xml" ContentType="application/vnd.openxmlformats-officedocument.drawingml.diagramColors+xml"/>
  <Override PartName="/ppt/diagrams/drawing29.xml" ContentType="application/vnd.ms-office.drawingml.diagramDrawing+xml"/>
  <Override PartName="/ppt/notesSlides/notesSlide25.xml" ContentType="application/vnd.openxmlformats-officedocument.presentationml.notesSlide+xml"/>
  <Override PartName="/ppt/diagrams/data30.xml" ContentType="application/vnd.openxmlformats-officedocument.drawingml.diagramData+xml"/>
  <Override PartName="/ppt/diagrams/layout30.xml" ContentType="application/vnd.openxmlformats-officedocument.drawingml.diagramLayout+xml"/>
  <Override PartName="/ppt/diagrams/quickStyle30.xml" ContentType="application/vnd.openxmlformats-officedocument.drawingml.diagramStyle+xml"/>
  <Override PartName="/ppt/diagrams/colors30.xml" ContentType="application/vnd.openxmlformats-officedocument.drawingml.diagramColors+xml"/>
  <Override PartName="/ppt/diagrams/drawing30.xml" ContentType="application/vnd.ms-office.drawingml.diagramDrawing+xml"/>
  <Override PartName="/ppt/notesSlides/notesSlide26.xml" ContentType="application/vnd.openxmlformats-officedocument.presentationml.notesSlide+xml"/>
  <Override PartName="/ppt/diagrams/data31.xml" ContentType="application/vnd.openxmlformats-officedocument.drawingml.diagramData+xml"/>
  <Override PartName="/ppt/diagrams/layout31.xml" ContentType="application/vnd.openxmlformats-officedocument.drawingml.diagramLayout+xml"/>
  <Override PartName="/ppt/diagrams/quickStyle31.xml" ContentType="application/vnd.openxmlformats-officedocument.drawingml.diagramStyle+xml"/>
  <Override PartName="/ppt/diagrams/colors31.xml" ContentType="application/vnd.openxmlformats-officedocument.drawingml.diagramColors+xml"/>
  <Override PartName="/ppt/diagrams/drawing31.xml" ContentType="application/vnd.ms-office.drawingml.diagramDrawing+xml"/>
  <Override PartName="/ppt/notesSlides/notesSlide27.xml" ContentType="application/vnd.openxmlformats-officedocument.presentationml.notesSlide+xml"/>
  <Override PartName="/ppt/diagrams/data32.xml" ContentType="application/vnd.openxmlformats-officedocument.drawingml.diagramData+xml"/>
  <Override PartName="/ppt/diagrams/layout32.xml" ContentType="application/vnd.openxmlformats-officedocument.drawingml.diagramLayout+xml"/>
  <Override PartName="/ppt/diagrams/quickStyle32.xml" ContentType="application/vnd.openxmlformats-officedocument.drawingml.diagramStyle+xml"/>
  <Override PartName="/ppt/diagrams/colors32.xml" ContentType="application/vnd.openxmlformats-officedocument.drawingml.diagramColors+xml"/>
  <Override PartName="/ppt/diagrams/drawing32.xml" ContentType="application/vnd.ms-office.drawingml.diagramDrawing+xml"/>
  <Override PartName="/ppt/diagrams/data33.xml" ContentType="application/vnd.openxmlformats-officedocument.drawingml.diagramData+xml"/>
  <Override PartName="/ppt/diagrams/layout33.xml" ContentType="application/vnd.openxmlformats-officedocument.drawingml.diagramLayout+xml"/>
  <Override PartName="/ppt/diagrams/quickStyle33.xml" ContentType="application/vnd.openxmlformats-officedocument.drawingml.diagramStyle+xml"/>
  <Override PartName="/ppt/diagrams/colors33.xml" ContentType="application/vnd.openxmlformats-officedocument.drawingml.diagramColors+xml"/>
  <Override PartName="/ppt/diagrams/drawing33.xml" ContentType="application/vnd.ms-office.drawingml.diagramDrawing+xml"/>
  <Override PartName="/ppt/diagrams/data34.xml" ContentType="application/vnd.openxmlformats-officedocument.drawingml.diagramData+xml"/>
  <Override PartName="/ppt/diagrams/layout34.xml" ContentType="application/vnd.openxmlformats-officedocument.drawingml.diagramLayout+xml"/>
  <Override PartName="/ppt/diagrams/quickStyle34.xml" ContentType="application/vnd.openxmlformats-officedocument.drawingml.diagramStyle+xml"/>
  <Override PartName="/ppt/diagrams/colors34.xml" ContentType="application/vnd.openxmlformats-officedocument.drawingml.diagramColors+xml"/>
  <Override PartName="/ppt/diagrams/drawing34.xml" ContentType="application/vnd.ms-office.drawingml.diagramDrawing+xml"/>
  <Override PartName="/ppt/notesSlides/notesSlide28.xml" ContentType="application/vnd.openxmlformats-officedocument.presentationml.notesSlide+xml"/>
  <Override PartName="/ppt/diagrams/data35.xml" ContentType="application/vnd.openxmlformats-officedocument.drawingml.diagramData+xml"/>
  <Override PartName="/ppt/diagrams/layout35.xml" ContentType="application/vnd.openxmlformats-officedocument.drawingml.diagramLayout+xml"/>
  <Override PartName="/ppt/diagrams/quickStyle35.xml" ContentType="application/vnd.openxmlformats-officedocument.drawingml.diagramStyle+xml"/>
  <Override PartName="/ppt/diagrams/colors35.xml" ContentType="application/vnd.openxmlformats-officedocument.drawingml.diagramColors+xml"/>
  <Override PartName="/ppt/diagrams/drawing35.xml" ContentType="application/vnd.ms-office.drawingml.diagramDrawing+xml"/>
  <Override PartName="/ppt/notesSlides/notesSlide29.xml" ContentType="application/vnd.openxmlformats-officedocument.presentationml.notesSlide+xml"/>
  <Override PartName="/ppt/diagrams/data36.xml" ContentType="application/vnd.openxmlformats-officedocument.drawingml.diagramData+xml"/>
  <Override PartName="/ppt/diagrams/layout36.xml" ContentType="application/vnd.openxmlformats-officedocument.drawingml.diagramLayout+xml"/>
  <Override PartName="/ppt/diagrams/quickStyle36.xml" ContentType="application/vnd.openxmlformats-officedocument.drawingml.diagramStyle+xml"/>
  <Override PartName="/ppt/diagrams/colors36.xml" ContentType="application/vnd.openxmlformats-officedocument.drawingml.diagramColors+xml"/>
  <Override PartName="/ppt/diagrams/drawing36.xml" ContentType="application/vnd.ms-office.drawingml.diagramDrawing+xml"/>
  <Override PartName="/ppt/notesSlides/notesSlide30.xml" ContentType="application/vnd.openxmlformats-officedocument.presentationml.notesSlide+xml"/>
  <Override PartName="/ppt/diagrams/data37.xml" ContentType="application/vnd.openxmlformats-officedocument.drawingml.diagramData+xml"/>
  <Override PartName="/ppt/diagrams/layout37.xml" ContentType="application/vnd.openxmlformats-officedocument.drawingml.diagramLayout+xml"/>
  <Override PartName="/ppt/diagrams/quickStyle37.xml" ContentType="application/vnd.openxmlformats-officedocument.drawingml.diagramStyle+xml"/>
  <Override PartName="/ppt/diagrams/colors37.xml" ContentType="application/vnd.openxmlformats-officedocument.drawingml.diagramColors+xml"/>
  <Override PartName="/ppt/diagrams/drawing37.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8"/>
  </p:notesMasterIdLst>
  <p:sldIdLst>
    <p:sldId id="256" r:id="rId2"/>
    <p:sldId id="257" r:id="rId3"/>
    <p:sldId id="301" r:id="rId4"/>
    <p:sldId id="295" r:id="rId5"/>
    <p:sldId id="302" r:id="rId6"/>
    <p:sldId id="303" r:id="rId7"/>
    <p:sldId id="304" r:id="rId8"/>
    <p:sldId id="305" r:id="rId9"/>
    <p:sldId id="306" r:id="rId10"/>
    <p:sldId id="307" r:id="rId11"/>
    <p:sldId id="308" r:id="rId12"/>
    <p:sldId id="309" r:id="rId13"/>
    <p:sldId id="310" r:id="rId14"/>
    <p:sldId id="312" r:id="rId15"/>
    <p:sldId id="313" r:id="rId16"/>
    <p:sldId id="311" r:id="rId17"/>
    <p:sldId id="315" r:id="rId18"/>
    <p:sldId id="258" r:id="rId19"/>
    <p:sldId id="260" r:id="rId20"/>
    <p:sldId id="259" r:id="rId21"/>
    <p:sldId id="317" r:id="rId22"/>
    <p:sldId id="321" r:id="rId23"/>
    <p:sldId id="316" r:id="rId24"/>
    <p:sldId id="320" r:id="rId25"/>
    <p:sldId id="322" r:id="rId26"/>
    <p:sldId id="323" r:id="rId27"/>
    <p:sldId id="324" r:id="rId28"/>
    <p:sldId id="325" r:id="rId29"/>
    <p:sldId id="326" r:id="rId30"/>
    <p:sldId id="327" r:id="rId31"/>
    <p:sldId id="328" r:id="rId32"/>
    <p:sldId id="329" r:id="rId33"/>
    <p:sldId id="330" r:id="rId34"/>
    <p:sldId id="331" r:id="rId35"/>
    <p:sldId id="332" r:id="rId36"/>
    <p:sldId id="333" r:id="rId37"/>
    <p:sldId id="334" r:id="rId38"/>
    <p:sldId id="263" r:id="rId39"/>
    <p:sldId id="265" r:id="rId40"/>
    <p:sldId id="261" r:id="rId41"/>
    <p:sldId id="267" r:id="rId42"/>
    <p:sldId id="275" r:id="rId43"/>
    <p:sldId id="347" r:id="rId44"/>
    <p:sldId id="335" r:id="rId45"/>
    <p:sldId id="336" r:id="rId46"/>
    <p:sldId id="337" r:id="rId47"/>
    <p:sldId id="338" r:id="rId48"/>
    <p:sldId id="339" r:id="rId49"/>
    <p:sldId id="340" r:id="rId50"/>
    <p:sldId id="341" r:id="rId51"/>
    <p:sldId id="342" r:id="rId52"/>
    <p:sldId id="343" r:id="rId53"/>
    <p:sldId id="344" r:id="rId54"/>
    <p:sldId id="345" r:id="rId55"/>
    <p:sldId id="277" r:id="rId56"/>
    <p:sldId id="283" r:id="rId57"/>
    <p:sldId id="285" r:id="rId58"/>
    <p:sldId id="274" r:id="rId59"/>
    <p:sldId id="395" r:id="rId60"/>
    <p:sldId id="401" r:id="rId61"/>
    <p:sldId id="394" r:id="rId62"/>
    <p:sldId id="393" r:id="rId63"/>
    <p:sldId id="389" r:id="rId64"/>
    <p:sldId id="404" r:id="rId65"/>
    <p:sldId id="405" r:id="rId66"/>
    <p:sldId id="406" r:id="rId67"/>
    <p:sldId id="369" r:id="rId68"/>
    <p:sldId id="390" r:id="rId69"/>
    <p:sldId id="398" r:id="rId70"/>
    <p:sldId id="403" r:id="rId71"/>
    <p:sldId id="396" r:id="rId72"/>
    <p:sldId id="402" r:id="rId73"/>
    <p:sldId id="429" r:id="rId74"/>
    <p:sldId id="407" r:id="rId75"/>
    <p:sldId id="314" r:id="rId76"/>
    <p:sldId id="408" r:id="rId77"/>
    <p:sldId id="409" r:id="rId78"/>
    <p:sldId id="410" r:id="rId79"/>
    <p:sldId id="411" r:id="rId80"/>
    <p:sldId id="412" r:id="rId81"/>
    <p:sldId id="318" r:id="rId82"/>
    <p:sldId id="413" r:id="rId83"/>
    <p:sldId id="414" r:id="rId84"/>
    <p:sldId id="319" r:id="rId85"/>
    <p:sldId id="415" r:id="rId86"/>
    <p:sldId id="416" r:id="rId87"/>
    <p:sldId id="417" r:id="rId88"/>
    <p:sldId id="418" r:id="rId89"/>
    <p:sldId id="273" r:id="rId90"/>
    <p:sldId id="268" r:id="rId91"/>
    <p:sldId id="430" r:id="rId92"/>
    <p:sldId id="431" r:id="rId93"/>
    <p:sldId id="432" r:id="rId94"/>
    <p:sldId id="262" r:id="rId95"/>
    <p:sldId id="433" r:id="rId96"/>
    <p:sldId id="434" r:id="rId97"/>
    <p:sldId id="435" r:id="rId98"/>
    <p:sldId id="436" r:id="rId99"/>
    <p:sldId id="437" r:id="rId100"/>
    <p:sldId id="438" r:id="rId101"/>
    <p:sldId id="279" r:id="rId102"/>
    <p:sldId id="280" r:id="rId103"/>
    <p:sldId id="281" r:id="rId104"/>
    <p:sldId id="282" r:id="rId105"/>
    <p:sldId id="439" r:id="rId106"/>
    <p:sldId id="269" r:id="rId107"/>
    <p:sldId id="266" r:id="rId108"/>
    <p:sldId id="270" r:id="rId109"/>
    <p:sldId id="440" r:id="rId110"/>
    <p:sldId id="441" r:id="rId111"/>
    <p:sldId id="442" r:id="rId112"/>
    <p:sldId id="443" r:id="rId113"/>
    <p:sldId id="444" r:id="rId114"/>
    <p:sldId id="419" r:id="rId115"/>
    <p:sldId id="420" r:id="rId116"/>
    <p:sldId id="421" r:id="rId117"/>
    <p:sldId id="422" r:id="rId118"/>
    <p:sldId id="423" r:id="rId119"/>
    <p:sldId id="424" r:id="rId120"/>
    <p:sldId id="425" r:id="rId121"/>
    <p:sldId id="426" r:id="rId122"/>
    <p:sldId id="427" r:id="rId123"/>
    <p:sldId id="428" r:id="rId124"/>
    <p:sldId id="293" r:id="rId125"/>
    <p:sldId id="346" r:id="rId126"/>
    <p:sldId id="299" r:id="rId1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44" autoAdjust="0"/>
    <p:restoredTop sz="94660"/>
  </p:normalViewPr>
  <p:slideViewPr>
    <p:cSldViewPr snapToGrid="0">
      <p:cViewPr varScale="1">
        <p:scale>
          <a:sx n="69" d="100"/>
          <a:sy n="69" d="100"/>
        </p:scale>
        <p:origin x="696"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notesMaster" Target="notesMasters/notesMaster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presProps" Target="pres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viewProps" Target="view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tableStyles" Target="tableStyle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E6E7962-BBF0-4D4E-89F8-5233E936A94C}" type="doc">
      <dgm:prSet loTypeId="urn:microsoft.com/office/officeart/2005/8/layout/vList2" loCatId="list" qsTypeId="urn:microsoft.com/office/officeart/2005/8/quickstyle/simple5" qsCatId="simple" csTypeId="urn:microsoft.com/office/officeart/2005/8/colors/accent1_2" csCatId="accent1" phldr="1"/>
      <dgm:spPr/>
      <dgm:t>
        <a:bodyPr/>
        <a:lstStyle/>
        <a:p>
          <a:endParaRPr lang="en-US"/>
        </a:p>
      </dgm:t>
    </dgm:pt>
    <dgm:pt modelId="{183D33B9-4E4E-45CF-A77A-A3A41D584C83}">
      <dgm:prSet/>
      <dgm:spPr/>
      <dgm:t>
        <a:bodyPr/>
        <a:lstStyle/>
        <a:p>
          <a:pPr algn="ctr" rtl="0"/>
          <a:r>
            <a:rPr lang="en-US" dirty="0"/>
            <a:t>Brain-Computer Interface(BCI) with ML and its Applications</a:t>
          </a:r>
        </a:p>
      </dgm:t>
    </dgm:pt>
    <dgm:pt modelId="{02F1415D-3D51-4689-8FC9-F934A3011170}" type="parTrans" cxnId="{F41968D2-8E47-4588-838D-FB5E8E314769}">
      <dgm:prSet/>
      <dgm:spPr/>
      <dgm:t>
        <a:bodyPr/>
        <a:lstStyle/>
        <a:p>
          <a:endParaRPr lang="en-US"/>
        </a:p>
      </dgm:t>
    </dgm:pt>
    <dgm:pt modelId="{0A4B78FB-2CEF-4FAD-AFF6-067BD769633C}" type="sibTrans" cxnId="{F41968D2-8E47-4588-838D-FB5E8E314769}">
      <dgm:prSet/>
      <dgm:spPr/>
      <dgm:t>
        <a:bodyPr/>
        <a:lstStyle/>
        <a:p>
          <a:endParaRPr lang="en-US"/>
        </a:p>
      </dgm:t>
    </dgm:pt>
    <dgm:pt modelId="{C3BDF7EF-EB50-4648-9CE0-4E4B7ADA604F}" type="pres">
      <dgm:prSet presAssocID="{BE6E7962-BBF0-4D4E-89F8-5233E936A94C}" presName="linear" presStyleCnt="0">
        <dgm:presLayoutVars>
          <dgm:animLvl val="lvl"/>
          <dgm:resizeHandles val="exact"/>
        </dgm:presLayoutVars>
      </dgm:prSet>
      <dgm:spPr/>
    </dgm:pt>
    <dgm:pt modelId="{C33B3960-B01F-4AA6-9458-D5522FF57F63}" type="pres">
      <dgm:prSet presAssocID="{183D33B9-4E4E-45CF-A77A-A3A41D584C83}" presName="parentText" presStyleLbl="node1" presStyleIdx="0" presStyleCnt="1">
        <dgm:presLayoutVars>
          <dgm:chMax val="0"/>
          <dgm:bulletEnabled val="1"/>
        </dgm:presLayoutVars>
      </dgm:prSet>
      <dgm:spPr/>
    </dgm:pt>
  </dgm:ptLst>
  <dgm:cxnLst>
    <dgm:cxn modelId="{077AD614-DD2E-4A38-98CE-27DEFA3B9568}" type="presOf" srcId="{183D33B9-4E4E-45CF-A77A-A3A41D584C83}" destId="{C33B3960-B01F-4AA6-9458-D5522FF57F63}" srcOrd="0" destOrd="0" presId="urn:microsoft.com/office/officeart/2005/8/layout/vList2"/>
    <dgm:cxn modelId="{F41968D2-8E47-4588-838D-FB5E8E314769}" srcId="{BE6E7962-BBF0-4D4E-89F8-5233E936A94C}" destId="{183D33B9-4E4E-45CF-A77A-A3A41D584C83}" srcOrd="0" destOrd="0" parTransId="{02F1415D-3D51-4689-8FC9-F934A3011170}" sibTransId="{0A4B78FB-2CEF-4FAD-AFF6-067BD769633C}"/>
    <dgm:cxn modelId="{951BAEF1-B093-4903-8B63-D2C9E1C5E20F}" type="presOf" srcId="{BE6E7962-BBF0-4D4E-89F8-5233E936A94C}" destId="{C3BDF7EF-EB50-4648-9CE0-4E4B7ADA604F}" srcOrd="0" destOrd="0" presId="urn:microsoft.com/office/officeart/2005/8/layout/vList2"/>
    <dgm:cxn modelId="{81373AFF-706A-4B0D-A1EA-D2482D211629}" type="presParOf" srcId="{C3BDF7EF-EB50-4648-9CE0-4E4B7ADA604F}" destId="{C33B3960-B01F-4AA6-9458-D5522FF57F63}"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0C22775E-4C4F-4F08-9D53-96768BFE0038}" type="doc">
      <dgm:prSet loTypeId="urn:microsoft.com/office/officeart/2005/8/layout/vList2" loCatId="list" qsTypeId="urn:microsoft.com/office/officeart/2005/8/quickstyle/simple4" qsCatId="simple" csTypeId="urn:microsoft.com/office/officeart/2005/8/colors/accent1_2" csCatId="accent1" phldr="1"/>
      <dgm:spPr/>
      <dgm:t>
        <a:bodyPr/>
        <a:lstStyle/>
        <a:p>
          <a:endParaRPr lang="en-US"/>
        </a:p>
      </dgm:t>
    </dgm:pt>
    <dgm:pt modelId="{84D368DF-FA60-4E9D-8FC0-F61046639227}">
      <dgm:prSet/>
      <dgm:spPr/>
      <dgm:t>
        <a:bodyPr/>
        <a:lstStyle/>
        <a:p>
          <a:pPr rtl="0"/>
          <a:r>
            <a:rPr lang="en-US" dirty="0"/>
            <a:t>About The Human Brain and Nervous System</a:t>
          </a:r>
        </a:p>
      </dgm:t>
    </dgm:pt>
    <dgm:pt modelId="{10357BDF-F7E5-40F5-AFE8-0315F6D1D2E7}" type="parTrans" cxnId="{3AF239F2-39B2-4E94-8F9D-87F088D2E64A}">
      <dgm:prSet/>
      <dgm:spPr/>
      <dgm:t>
        <a:bodyPr/>
        <a:lstStyle/>
        <a:p>
          <a:endParaRPr lang="en-US"/>
        </a:p>
      </dgm:t>
    </dgm:pt>
    <dgm:pt modelId="{0268F88E-CDB3-44FB-85D7-8E647235201C}" type="sibTrans" cxnId="{3AF239F2-39B2-4E94-8F9D-87F088D2E64A}">
      <dgm:prSet/>
      <dgm:spPr/>
      <dgm:t>
        <a:bodyPr/>
        <a:lstStyle/>
        <a:p>
          <a:endParaRPr lang="en-US"/>
        </a:p>
      </dgm:t>
    </dgm:pt>
    <dgm:pt modelId="{80553910-757B-477A-BBAB-9F780D77DD2F}" type="pres">
      <dgm:prSet presAssocID="{0C22775E-4C4F-4F08-9D53-96768BFE0038}" presName="linear" presStyleCnt="0">
        <dgm:presLayoutVars>
          <dgm:animLvl val="lvl"/>
          <dgm:resizeHandles val="exact"/>
        </dgm:presLayoutVars>
      </dgm:prSet>
      <dgm:spPr/>
    </dgm:pt>
    <dgm:pt modelId="{101AFE8B-B47B-4E5D-898E-3F5E91A88746}" type="pres">
      <dgm:prSet presAssocID="{84D368DF-FA60-4E9D-8FC0-F61046639227}" presName="parentText" presStyleLbl="node1" presStyleIdx="0" presStyleCnt="1" custLinFactNeighborY="-1402">
        <dgm:presLayoutVars>
          <dgm:chMax val="0"/>
          <dgm:bulletEnabled val="1"/>
        </dgm:presLayoutVars>
      </dgm:prSet>
      <dgm:spPr/>
    </dgm:pt>
  </dgm:ptLst>
  <dgm:cxnLst>
    <dgm:cxn modelId="{97CFF467-EFAD-4AD4-B9D2-7E9C19FBA05F}" type="presOf" srcId="{0C22775E-4C4F-4F08-9D53-96768BFE0038}" destId="{80553910-757B-477A-BBAB-9F780D77DD2F}" srcOrd="0" destOrd="0" presId="urn:microsoft.com/office/officeart/2005/8/layout/vList2"/>
    <dgm:cxn modelId="{33A4A5F0-C9E6-4746-9BF5-8049C9BAB23A}" type="presOf" srcId="{84D368DF-FA60-4E9D-8FC0-F61046639227}" destId="{101AFE8B-B47B-4E5D-898E-3F5E91A88746}" srcOrd="0" destOrd="0" presId="urn:microsoft.com/office/officeart/2005/8/layout/vList2"/>
    <dgm:cxn modelId="{3AF239F2-39B2-4E94-8F9D-87F088D2E64A}" srcId="{0C22775E-4C4F-4F08-9D53-96768BFE0038}" destId="{84D368DF-FA60-4E9D-8FC0-F61046639227}" srcOrd="0" destOrd="0" parTransId="{10357BDF-F7E5-40F5-AFE8-0315F6D1D2E7}" sibTransId="{0268F88E-CDB3-44FB-85D7-8E647235201C}"/>
    <dgm:cxn modelId="{0B3E6B33-BF06-40C0-B7A2-CAC55CDE0481}" type="presParOf" srcId="{80553910-757B-477A-BBAB-9F780D77DD2F}" destId="{101AFE8B-B47B-4E5D-898E-3F5E91A88746}"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0C22775E-4C4F-4F08-9D53-96768BFE0038}" type="doc">
      <dgm:prSet loTypeId="urn:microsoft.com/office/officeart/2005/8/layout/vList2" loCatId="list" qsTypeId="urn:microsoft.com/office/officeart/2005/8/quickstyle/simple4" qsCatId="simple" csTypeId="urn:microsoft.com/office/officeart/2005/8/colors/accent1_2" csCatId="accent1" phldr="1"/>
      <dgm:spPr/>
      <dgm:t>
        <a:bodyPr/>
        <a:lstStyle/>
        <a:p>
          <a:endParaRPr lang="en-US"/>
        </a:p>
      </dgm:t>
    </dgm:pt>
    <dgm:pt modelId="{84D368DF-FA60-4E9D-8FC0-F61046639227}">
      <dgm:prSet/>
      <dgm:spPr/>
      <dgm:t>
        <a:bodyPr/>
        <a:lstStyle/>
        <a:p>
          <a:pPr rtl="0"/>
          <a:r>
            <a:rPr lang="en-US" dirty="0"/>
            <a:t>About The Human Brain and Nervous System</a:t>
          </a:r>
        </a:p>
      </dgm:t>
    </dgm:pt>
    <dgm:pt modelId="{10357BDF-F7E5-40F5-AFE8-0315F6D1D2E7}" type="parTrans" cxnId="{3AF239F2-39B2-4E94-8F9D-87F088D2E64A}">
      <dgm:prSet/>
      <dgm:spPr/>
      <dgm:t>
        <a:bodyPr/>
        <a:lstStyle/>
        <a:p>
          <a:endParaRPr lang="en-US"/>
        </a:p>
      </dgm:t>
    </dgm:pt>
    <dgm:pt modelId="{0268F88E-CDB3-44FB-85D7-8E647235201C}" type="sibTrans" cxnId="{3AF239F2-39B2-4E94-8F9D-87F088D2E64A}">
      <dgm:prSet/>
      <dgm:spPr/>
      <dgm:t>
        <a:bodyPr/>
        <a:lstStyle/>
        <a:p>
          <a:endParaRPr lang="en-US"/>
        </a:p>
      </dgm:t>
    </dgm:pt>
    <dgm:pt modelId="{80553910-757B-477A-BBAB-9F780D77DD2F}" type="pres">
      <dgm:prSet presAssocID="{0C22775E-4C4F-4F08-9D53-96768BFE0038}" presName="linear" presStyleCnt="0">
        <dgm:presLayoutVars>
          <dgm:animLvl val="lvl"/>
          <dgm:resizeHandles val="exact"/>
        </dgm:presLayoutVars>
      </dgm:prSet>
      <dgm:spPr/>
    </dgm:pt>
    <dgm:pt modelId="{101AFE8B-B47B-4E5D-898E-3F5E91A88746}" type="pres">
      <dgm:prSet presAssocID="{84D368DF-FA60-4E9D-8FC0-F61046639227}" presName="parentText" presStyleLbl="node1" presStyleIdx="0" presStyleCnt="1" custLinFactNeighborY="-1402">
        <dgm:presLayoutVars>
          <dgm:chMax val="0"/>
          <dgm:bulletEnabled val="1"/>
        </dgm:presLayoutVars>
      </dgm:prSet>
      <dgm:spPr/>
    </dgm:pt>
  </dgm:ptLst>
  <dgm:cxnLst>
    <dgm:cxn modelId="{97CFF467-EFAD-4AD4-B9D2-7E9C19FBA05F}" type="presOf" srcId="{0C22775E-4C4F-4F08-9D53-96768BFE0038}" destId="{80553910-757B-477A-BBAB-9F780D77DD2F}" srcOrd="0" destOrd="0" presId="urn:microsoft.com/office/officeart/2005/8/layout/vList2"/>
    <dgm:cxn modelId="{33A4A5F0-C9E6-4746-9BF5-8049C9BAB23A}" type="presOf" srcId="{84D368DF-FA60-4E9D-8FC0-F61046639227}" destId="{101AFE8B-B47B-4E5D-898E-3F5E91A88746}" srcOrd="0" destOrd="0" presId="urn:microsoft.com/office/officeart/2005/8/layout/vList2"/>
    <dgm:cxn modelId="{3AF239F2-39B2-4E94-8F9D-87F088D2E64A}" srcId="{0C22775E-4C4F-4F08-9D53-96768BFE0038}" destId="{84D368DF-FA60-4E9D-8FC0-F61046639227}" srcOrd="0" destOrd="0" parTransId="{10357BDF-F7E5-40F5-AFE8-0315F6D1D2E7}" sibTransId="{0268F88E-CDB3-44FB-85D7-8E647235201C}"/>
    <dgm:cxn modelId="{0B3E6B33-BF06-40C0-B7A2-CAC55CDE0481}" type="presParOf" srcId="{80553910-757B-477A-BBAB-9F780D77DD2F}" destId="{101AFE8B-B47B-4E5D-898E-3F5E91A88746}"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0C22775E-4C4F-4F08-9D53-96768BFE0038}" type="doc">
      <dgm:prSet loTypeId="urn:microsoft.com/office/officeart/2005/8/layout/vList2" loCatId="list" qsTypeId="urn:microsoft.com/office/officeart/2005/8/quickstyle/simple4" qsCatId="simple" csTypeId="urn:microsoft.com/office/officeart/2005/8/colors/accent1_2" csCatId="accent1" phldr="1"/>
      <dgm:spPr/>
      <dgm:t>
        <a:bodyPr/>
        <a:lstStyle/>
        <a:p>
          <a:endParaRPr lang="en-US"/>
        </a:p>
      </dgm:t>
    </dgm:pt>
    <dgm:pt modelId="{84D368DF-FA60-4E9D-8FC0-F61046639227}">
      <dgm:prSet/>
      <dgm:spPr/>
      <dgm:t>
        <a:bodyPr/>
        <a:lstStyle/>
        <a:p>
          <a:pPr rtl="0"/>
          <a:r>
            <a:rPr lang="en-US" dirty="0"/>
            <a:t>About The Human Brain and Nervous System</a:t>
          </a:r>
        </a:p>
      </dgm:t>
    </dgm:pt>
    <dgm:pt modelId="{10357BDF-F7E5-40F5-AFE8-0315F6D1D2E7}" type="parTrans" cxnId="{3AF239F2-39B2-4E94-8F9D-87F088D2E64A}">
      <dgm:prSet/>
      <dgm:spPr/>
      <dgm:t>
        <a:bodyPr/>
        <a:lstStyle/>
        <a:p>
          <a:endParaRPr lang="en-US"/>
        </a:p>
      </dgm:t>
    </dgm:pt>
    <dgm:pt modelId="{0268F88E-CDB3-44FB-85D7-8E647235201C}" type="sibTrans" cxnId="{3AF239F2-39B2-4E94-8F9D-87F088D2E64A}">
      <dgm:prSet/>
      <dgm:spPr/>
      <dgm:t>
        <a:bodyPr/>
        <a:lstStyle/>
        <a:p>
          <a:endParaRPr lang="en-US"/>
        </a:p>
      </dgm:t>
    </dgm:pt>
    <dgm:pt modelId="{80553910-757B-477A-BBAB-9F780D77DD2F}" type="pres">
      <dgm:prSet presAssocID="{0C22775E-4C4F-4F08-9D53-96768BFE0038}" presName="linear" presStyleCnt="0">
        <dgm:presLayoutVars>
          <dgm:animLvl val="lvl"/>
          <dgm:resizeHandles val="exact"/>
        </dgm:presLayoutVars>
      </dgm:prSet>
      <dgm:spPr/>
    </dgm:pt>
    <dgm:pt modelId="{101AFE8B-B47B-4E5D-898E-3F5E91A88746}" type="pres">
      <dgm:prSet presAssocID="{84D368DF-FA60-4E9D-8FC0-F61046639227}" presName="parentText" presStyleLbl="node1" presStyleIdx="0" presStyleCnt="1" custLinFactNeighborY="-1402">
        <dgm:presLayoutVars>
          <dgm:chMax val="0"/>
          <dgm:bulletEnabled val="1"/>
        </dgm:presLayoutVars>
      </dgm:prSet>
      <dgm:spPr/>
    </dgm:pt>
  </dgm:ptLst>
  <dgm:cxnLst>
    <dgm:cxn modelId="{97CFF467-EFAD-4AD4-B9D2-7E9C19FBA05F}" type="presOf" srcId="{0C22775E-4C4F-4F08-9D53-96768BFE0038}" destId="{80553910-757B-477A-BBAB-9F780D77DD2F}" srcOrd="0" destOrd="0" presId="urn:microsoft.com/office/officeart/2005/8/layout/vList2"/>
    <dgm:cxn modelId="{33A4A5F0-C9E6-4746-9BF5-8049C9BAB23A}" type="presOf" srcId="{84D368DF-FA60-4E9D-8FC0-F61046639227}" destId="{101AFE8B-B47B-4E5D-898E-3F5E91A88746}" srcOrd="0" destOrd="0" presId="urn:microsoft.com/office/officeart/2005/8/layout/vList2"/>
    <dgm:cxn modelId="{3AF239F2-39B2-4E94-8F9D-87F088D2E64A}" srcId="{0C22775E-4C4F-4F08-9D53-96768BFE0038}" destId="{84D368DF-FA60-4E9D-8FC0-F61046639227}" srcOrd="0" destOrd="0" parTransId="{10357BDF-F7E5-40F5-AFE8-0315F6D1D2E7}" sibTransId="{0268F88E-CDB3-44FB-85D7-8E647235201C}"/>
    <dgm:cxn modelId="{0B3E6B33-BF06-40C0-B7A2-CAC55CDE0481}" type="presParOf" srcId="{80553910-757B-477A-BBAB-9F780D77DD2F}" destId="{101AFE8B-B47B-4E5D-898E-3F5E91A88746}"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0C22775E-4C4F-4F08-9D53-96768BFE0038}" type="doc">
      <dgm:prSet loTypeId="urn:microsoft.com/office/officeart/2005/8/layout/vList2" loCatId="list" qsTypeId="urn:microsoft.com/office/officeart/2005/8/quickstyle/simple4" qsCatId="simple" csTypeId="urn:microsoft.com/office/officeart/2005/8/colors/accent1_2" csCatId="accent1" phldr="1"/>
      <dgm:spPr/>
      <dgm:t>
        <a:bodyPr/>
        <a:lstStyle/>
        <a:p>
          <a:endParaRPr lang="en-US"/>
        </a:p>
      </dgm:t>
    </dgm:pt>
    <dgm:pt modelId="{84D368DF-FA60-4E9D-8FC0-F61046639227}">
      <dgm:prSet/>
      <dgm:spPr/>
      <dgm:t>
        <a:bodyPr/>
        <a:lstStyle/>
        <a:p>
          <a:pPr rtl="0"/>
          <a:r>
            <a:rPr lang="en-US" dirty="0"/>
            <a:t>About The Human Brain Lobes</a:t>
          </a:r>
        </a:p>
      </dgm:t>
    </dgm:pt>
    <dgm:pt modelId="{10357BDF-F7E5-40F5-AFE8-0315F6D1D2E7}" type="parTrans" cxnId="{3AF239F2-39B2-4E94-8F9D-87F088D2E64A}">
      <dgm:prSet/>
      <dgm:spPr/>
      <dgm:t>
        <a:bodyPr/>
        <a:lstStyle/>
        <a:p>
          <a:endParaRPr lang="en-US"/>
        </a:p>
      </dgm:t>
    </dgm:pt>
    <dgm:pt modelId="{0268F88E-CDB3-44FB-85D7-8E647235201C}" type="sibTrans" cxnId="{3AF239F2-39B2-4E94-8F9D-87F088D2E64A}">
      <dgm:prSet/>
      <dgm:spPr/>
      <dgm:t>
        <a:bodyPr/>
        <a:lstStyle/>
        <a:p>
          <a:endParaRPr lang="en-US"/>
        </a:p>
      </dgm:t>
    </dgm:pt>
    <dgm:pt modelId="{80553910-757B-477A-BBAB-9F780D77DD2F}" type="pres">
      <dgm:prSet presAssocID="{0C22775E-4C4F-4F08-9D53-96768BFE0038}" presName="linear" presStyleCnt="0">
        <dgm:presLayoutVars>
          <dgm:animLvl val="lvl"/>
          <dgm:resizeHandles val="exact"/>
        </dgm:presLayoutVars>
      </dgm:prSet>
      <dgm:spPr/>
    </dgm:pt>
    <dgm:pt modelId="{101AFE8B-B47B-4E5D-898E-3F5E91A88746}" type="pres">
      <dgm:prSet presAssocID="{84D368DF-FA60-4E9D-8FC0-F61046639227}" presName="parentText" presStyleLbl="node1" presStyleIdx="0" presStyleCnt="1" custLinFactNeighborY="-1402">
        <dgm:presLayoutVars>
          <dgm:chMax val="0"/>
          <dgm:bulletEnabled val="1"/>
        </dgm:presLayoutVars>
      </dgm:prSet>
      <dgm:spPr/>
    </dgm:pt>
  </dgm:ptLst>
  <dgm:cxnLst>
    <dgm:cxn modelId="{97CFF467-EFAD-4AD4-B9D2-7E9C19FBA05F}" type="presOf" srcId="{0C22775E-4C4F-4F08-9D53-96768BFE0038}" destId="{80553910-757B-477A-BBAB-9F780D77DD2F}" srcOrd="0" destOrd="0" presId="urn:microsoft.com/office/officeart/2005/8/layout/vList2"/>
    <dgm:cxn modelId="{33A4A5F0-C9E6-4746-9BF5-8049C9BAB23A}" type="presOf" srcId="{84D368DF-FA60-4E9D-8FC0-F61046639227}" destId="{101AFE8B-B47B-4E5D-898E-3F5E91A88746}" srcOrd="0" destOrd="0" presId="urn:microsoft.com/office/officeart/2005/8/layout/vList2"/>
    <dgm:cxn modelId="{3AF239F2-39B2-4E94-8F9D-87F088D2E64A}" srcId="{0C22775E-4C4F-4F08-9D53-96768BFE0038}" destId="{84D368DF-FA60-4E9D-8FC0-F61046639227}" srcOrd="0" destOrd="0" parTransId="{10357BDF-F7E5-40F5-AFE8-0315F6D1D2E7}" sibTransId="{0268F88E-CDB3-44FB-85D7-8E647235201C}"/>
    <dgm:cxn modelId="{0B3E6B33-BF06-40C0-B7A2-CAC55CDE0481}" type="presParOf" srcId="{80553910-757B-477A-BBAB-9F780D77DD2F}" destId="{101AFE8B-B47B-4E5D-898E-3F5E91A88746}"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0C22775E-4C4F-4F08-9D53-96768BFE0038}" type="doc">
      <dgm:prSet loTypeId="urn:microsoft.com/office/officeart/2005/8/layout/vList2" loCatId="list" qsTypeId="urn:microsoft.com/office/officeart/2005/8/quickstyle/simple4" qsCatId="simple" csTypeId="urn:microsoft.com/office/officeart/2005/8/colors/accent1_2" csCatId="accent1" phldr="1"/>
      <dgm:spPr/>
      <dgm:t>
        <a:bodyPr/>
        <a:lstStyle/>
        <a:p>
          <a:endParaRPr lang="en-US"/>
        </a:p>
      </dgm:t>
    </dgm:pt>
    <dgm:pt modelId="{84D368DF-FA60-4E9D-8FC0-F61046639227}">
      <dgm:prSet/>
      <dgm:spPr/>
      <dgm:t>
        <a:bodyPr/>
        <a:lstStyle/>
        <a:p>
          <a:pPr rtl="0"/>
          <a:r>
            <a:rPr lang="en-US" dirty="0"/>
            <a:t>About The Human Brain Lobes</a:t>
          </a:r>
        </a:p>
      </dgm:t>
    </dgm:pt>
    <dgm:pt modelId="{10357BDF-F7E5-40F5-AFE8-0315F6D1D2E7}" type="parTrans" cxnId="{3AF239F2-39B2-4E94-8F9D-87F088D2E64A}">
      <dgm:prSet/>
      <dgm:spPr/>
      <dgm:t>
        <a:bodyPr/>
        <a:lstStyle/>
        <a:p>
          <a:endParaRPr lang="en-US"/>
        </a:p>
      </dgm:t>
    </dgm:pt>
    <dgm:pt modelId="{0268F88E-CDB3-44FB-85D7-8E647235201C}" type="sibTrans" cxnId="{3AF239F2-39B2-4E94-8F9D-87F088D2E64A}">
      <dgm:prSet/>
      <dgm:spPr/>
      <dgm:t>
        <a:bodyPr/>
        <a:lstStyle/>
        <a:p>
          <a:endParaRPr lang="en-US"/>
        </a:p>
      </dgm:t>
    </dgm:pt>
    <dgm:pt modelId="{80553910-757B-477A-BBAB-9F780D77DD2F}" type="pres">
      <dgm:prSet presAssocID="{0C22775E-4C4F-4F08-9D53-96768BFE0038}" presName="linear" presStyleCnt="0">
        <dgm:presLayoutVars>
          <dgm:animLvl val="lvl"/>
          <dgm:resizeHandles val="exact"/>
        </dgm:presLayoutVars>
      </dgm:prSet>
      <dgm:spPr/>
    </dgm:pt>
    <dgm:pt modelId="{101AFE8B-B47B-4E5D-898E-3F5E91A88746}" type="pres">
      <dgm:prSet presAssocID="{84D368DF-FA60-4E9D-8FC0-F61046639227}" presName="parentText" presStyleLbl="node1" presStyleIdx="0" presStyleCnt="1" custLinFactNeighborY="-1402">
        <dgm:presLayoutVars>
          <dgm:chMax val="0"/>
          <dgm:bulletEnabled val="1"/>
        </dgm:presLayoutVars>
      </dgm:prSet>
      <dgm:spPr/>
    </dgm:pt>
  </dgm:ptLst>
  <dgm:cxnLst>
    <dgm:cxn modelId="{97CFF467-EFAD-4AD4-B9D2-7E9C19FBA05F}" type="presOf" srcId="{0C22775E-4C4F-4F08-9D53-96768BFE0038}" destId="{80553910-757B-477A-BBAB-9F780D77DD2F}" srcOrd="0" destOrd="0" presId="urn:microsoft.com/office/officeart/2005/8/layout/vList2"/>
    <dgm:cxn modelId="{33A4A5F0-C9E6-4746-9BF5-8049C9BAB23A}" type="presOf" srcId="{84D368DF-FA60-4E9D-8FC0-F61046639227}" destId="{101AFE8B-B47B-4E5D-898E-3F5E91A88746}" srcOrd="0" destOrd="0" presId="urn:microsoft.com/office/officeart/2005/8/layout/vList2"/>
    <dgm:cxn modelId="{3AF239F2-39B2-4E94-8F9D-87F088D2E64A}" srcId="{0C22775E-4C4F-4F08-9D53-96768BFE0038}" destId="{84D368DF-FA60-4E9D-8FC0-F61046639227}" srcOrd="0" destOrd="0" parTransId="{10357BDF-F7E5-40F5-AFE8-0315F6D1D2E7}" sibTransId="{0268F88E-CDB3-44FB-85D7-8E647235201C}"/>
    <dgm:cxn modelId="{0B3E6B33-BF06-40C0-B7A2-CAC55CDE0481}" type="presParOf" srcId="{80553910-757B-477A-BBAB-9F780D77DD2F}" destId="{101AFE8B-B47B-4E5D-898E-3F5E91A88746}"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0C22775E-4C4F-4F08-9D53-96768BFE0038}" type="doc">
      <dgm:prSet loTypeId="urn:microsoft.com/office/officeart/2005/8/layout/vList2" loCatId="list" qsTypeId="urn:microsoft.com/office/officeart/2005/8/quickstyle/simple4" qsCatId="simple" csTypeId="urn:microsoft.com/office/officeart/2005/8/colors/accent1_2" csCatId="accent1" phldr="1"/>
      <dgm:spPr/>
      <dgm:t>
        <a:bodyPr/>
        <a:lstStyle/>
        <a:p>
          <a:endParaRPr lang="en-US"/>
        </a:p>
      </dgm:t>
    </dgm:pt>
    <dgm:pt modelId="{84D368DF-FA60-4E9D-8FC0-F61046639227}">
      <dgm:prSet/>
      <dgm:spPr/>
      <dgm:t>
        <a:bodyPr/>
        <a:lstStyle/>
        <a:p>
          <a:pPr rtl="0"/>
          <a:r>
            <a:rPr lang="en-US" dirty="0"/>
            <a:t>About The Human Brain Lobes</a:t>
          </a:r>
        </a:p>
      </dgm:t>
    </dgm:pt>
    <dgm:pt modelId="{10357BDF-F7E5-40F5-AFE8-0315F6D1D2E7}" type="parTrans" cxnId="{3AF239F2-39B2-4E94-8F9D-87F088D2E64A}">
      <dgm:prSet/>
      <dgm:spPr/>
      <dgm:t>
        <a:bodyPr/>
        <a:lstStyle/>
        <a:p>
          <a:endParaRPr lang="en-US"/>
        </a:p>
      </dgm:t>
    </dgm:pt>
    <dgm:pt modelId="{0268F88E-CDB3-44FB-85D7-8E647235201C}" type="sibTrans" cxnId="{3AF239F2-39B2-4E94-8F9D-87F088D2E64A}">
      <dgm:prSet/>
      <dgm:spPr/>
      <dgm:t>
        <a:bodyPr/>
        <a:lstStyle/>
        <a:p>
          <a:endParaRPr lang="en-US"/>
        </a:p>
      </dgm:t>
    </dgm:pt>
    <dgm:pt modelId="{80553910-757B-477A-BBAB-9F780D77DD2F}" type="pres">
      <dgm:prSet presAssocID="{0C22775E-4C4F-4F08-9D53-96768BFE0038}" presName="linear" presStyleCnt="0">
        <dgm:presLayoutVars>
          <dgm:animLvl val="lvl"/>
          <dgm:resizeHandles val="exact"/>
        </dgm:presLayoutVars>
      </dgm:prSet>
      <dgm:spPr/>
    </dgm:pt>
    <dgm:pt modelId="{101AFE8B-B47B-4E5D-898E-3F5E91A88746}" type="pres">
      <dgm:prSet presAssocID="{84D368DF-FA60-4E9D-8FC0-F61046639227}" presName="parentText" presStyleLbl="node1" presStyleIdx="0" presStyleCnt="1" custLinFactNeighborY="-1402">
        <dgm:presLayoutVars>
          <dgm:chMax val="0"/>
          <dgm:bulletEnabled val="1"/>
        </dgm:presLayoutVars>
      </dgm:prSet>
      <dgm:spPr/>
    </dgm:pt>
  </dgm:ptLst>
  <dgm:cxnLst>
    <dgm:cxn modelId="{97CFF467-EFAD-4AD4-B9D2-7E9C19FBA05F}" type="presOf" srcId="{0C22775E-4C4F-4F08-9D53-96768BFE0038}" destId="{80553910-757B-477A-BBAB-9F780D77DD2F}" srcOrd="0" destOrd="0" presId="urn:microsoft.com/office/officeart/2005/8/layout/vList2"/>
    <dgm:cxn modelId="{33A4A5F0-C9E6-4746-9BF5-8049C9BAB23A}" type="presOf" srcId="{84D368DF-FA60-4E9D-8FC0-F61046639227}" destId="{101AFE8B-B47B-4E5D-898E-3F5E91A88746}" srcOrd="0" destOrd="0" presId="urn:microsoft.com/office/officeart/2005/8/layout/vList2"/>
    <dgm:cxn modelId="{3AF239F2-39B2-4E94-8F9D-87F088D2E64A}" srcId="{0C22775E-4C4F-4F08-9D53-96768BFE0038}" destId="{84D368DF-FA60-4E9D-8FC0-F61046639227}" srcOrd="0" destOrd="0" parTransId="{10357BDF-F7E5-40F5-AFE8-0315F6D1D2E7}" sibTransId="{0268F88E-CDB3-44FB-85D7-8E647235201C}"/>
    <dgm:cxn modelId="{0B3E6B33-BF06-40C0-B7A2-CAC55CDE0481}" type="presParOf" srcId="{80553910-757B-477A-BBAB-9F780D77DD2F}" destId="{101AFE8B-B47B-4E5D-898E-3F5E91A88746}"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0C22775E-4C4F-4F08-9D53-96768BFE0038}" type="doc">
      <dgm:prSet loTypeId="urn:microsoft.com/office/officeart/2005/8/layout/vList2" loCatId="list" qsTypeId="urn:microsoft.com/office/officeart/2005/8/quickstyle/simple4" qsCatId="simple" csTypeId="urn:microsoft.com/office/officeart/2005/8/colors/accent1_2" csCatId="accent1" phldr="1"/>
      <dgm:spPr/>
      <dgm:t>
        <a:bodyPr/>
        <a:lstStyle/>
        <a:p>
          <a:endParaRPr lang="en-US"/>
        </a:p>
      </dgm:t>
    </dgm:pt>
    <dgm:pt modelId="{84D368DF-FA60-4E9D-8FC0-F61046639227}">
      <dgm:prSet/>
      <dgm:spPr/>
      <dgm:t>
        <a:bodyPr/>
        <a:lstStyle/>
        <a:p>
          <a:pPr rtl="0"/>
          <a:r>
            <a:rPr lang="en-US" dirty="0"/>
            <a:t>About The Human Brain Lobes</a:t>
          </a:r>
        </a:p>
      </dgm:t>
    </dgm:pt>
    <dgm:pt modelId="{10357BDF-F7E5-40F5-AFE8-0315F6D1D2E7}" type="parTrans" cxnId="{3AF239F2-39B2-4E94-8F9D-87F088D2E64A}">
      <dgm:prSet/>
      <dgm:spPr/>
      <dgm:t>
        <a:bodyPr/>
        <a:lstStyle/>
        <a:p>
          <a:endParaRPr lang="en-US"/>
        </a:p>
      </dgm:t>
    </dgm:pt>
    <dgm:pt modelId="{0268F88E-CDB3-44FB-85D7-8E647235201C}" type="sibTrans" cxnId="{3AF239F2-39B2-4E94-8F9D-87F088D2E64A}">
      <dgm:prSet/>
      <dgm:spPr/>
      <dgm:t>
        <a:bodyPr/>
        <a:lstStyle/>
        <a:p>
          <a:endParaRPr lang="en-US"/>
        </a:p>
      </dgm:t>
    </dgm:pt>
    <dgm:pt modelId="{80553910-757B-477A-BBAB-9F780D77DD2F}" type="pres">
      <dgm:prSet presAssocID="{0C22775E-4C4F-4F08-9D53-96768BFE0038}" presName="linear" presStyleCnt="0">
        <dgm:presLayoutVars>
          <dgm:animLvl val="lvl"/>
          <dgm:resizeHandles val="exact"/>
        </dgm:presLayoutVars>
      </dgm:prSet>
      <dgm:spPr/>
    </dgm:pt>
    <dgm:pt modelId="{101AFE8B-B47B-4E5D-898E-3F5E91A88746}" type="pres">
      <dgm:prSet presAssocID="{84D368DF-FA60-4E9D-8FC0-F61046639227}" presName="parentText" presStyleLbl="node1" presStyleIdx="0" presStyleCnt="1" custLinFactNeighborY="-1402">
        <dgm:presLayoutVars>
          <dgm:chMax val="0"/>
          <dgm:bulletEnabled val="1"/>
        </dgm:presLayoutVars>
      </dgm:prSet>
      <dgm:spPr/>
    </dgm:pt>
  </dgm:ptLst>
  <dgm:cxnLst>
    <dgm:cxn modelId="{97CFF467-EFAD-4AD4-B9D2-7E9C19FBA05F}" type="presOf" srcId="{0C22775E-4C4F-4F08-9D53-96768BFE0038}" destId="{80553910-757B-477A-BBAB-9F780D77DD2F}" srcOrd="0" destOrd="0" presId="urn:microsoft.com/office/officeart/2005/8/layout/vList2"/>
    <dgm:cxn modelId="{33A4A5F0-C9E6-4746-9BF5-8049C9BAB23A}" type="presOf" srcId="{84D368DF-FA60-4E9D-8FC0-F61046639227}" destId="{101AFE8B-B47B-4E5D-898E-3F5E91A88746}" srcOrd="0" destOrd="0" presId="urn:microsoft.com/office/officeart/2005/8/layout/vList2"/>
    <dgm:cxn modelId="{3AF239F2-39B2-4E94-8F9D-87F088D2E64A}" srcId="{0C22775E-4C4F-4F08-9D53-96768BFE0038}" destId="{84D368DF-FA60-4E9D-8FC0-F61046639227}" srcOrd="0" destOrd="0" parTransId="{10357BDF-F7E5-40F5-AFE8-0315F6D1D2E7}" sibTransId="{0268F88E-CDB3-44FB-85D7-8E647235201C}"/>
    <dgm:cxn modelId="{0B3E6B33-BF06-40C0-B7A2-CAC55CDE0481}" type="presParOf" srcId="{80553910-757B-477A-BBAB-9F780D77DD2F}" destId="{101AFE8B-B47B-4E5D-898E-3F5E91A88746}"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0C22775E-4C4F-4F08-9D53-96768BFE0038}" type="doc">
      <dgm:prSet loTypeId="urn:microsoft.com/office/officeart/2005/8/layout/vList2" loCatId="list" qsTypeId="urn:microsoft.com/office/officeart/2005/8/quickstyle/simple4" qsCatId="simple" csTypeId="urn:microsoft.com/office/officeart/2005/8/colors/accent1_2" csCatId="accent1" phldr="1"/>
      <dgm:spPr/>
      <dgm:t>
        <a:bodyPr/>
        <a:lstStyle/>
        <a:p>
          <a:endParaRPr lang="en-US"/>
        </a:p>
      </dgm:t>
    </dgm:pt>
    <dgm:pt modelId="{84D368DF-FA60-4E9D-8FC0-F61046639227}">
      <dgm:prSet/>
      <dgm:spPr/>
      <dgm:t>
        <a:bodyPr/>
        <a:lstStyle/>
        <a:p>
          <a:pPr rtl="0"/>
          <a:r>
            <a:rPr lang="en-US" dirty="0"/>
            <a:t>About The Human Brain Lobes</a:t>
          </a:r>
        </a:p>
      </dgm:t>
    </dgm:pt>
    <dgm:pt modelId="{10357BDF-F7E5-40F5-AFE8-0315F6D1D2E7}" type="parTrans" cxnId="{3AF239F2-39B2-4E94-8F9D-87F088D2E64A}">
      <dgm:prSet/>
      <dgm:spPr/>
      <dgm:t>
        <a:bodyPr/>
        <a:lstStyle/>
        <a:p>
          <a:endParaRPr lang="en-US"/>
        </a:p>
      </dgm:t>
    </dgm:pt>
    <dgm:pt modelId="{0268F88E-CDB3-44FB-85D7-8E647235201C}" type="sibTrans" cxnId="{3AF239F2-39B2-4E94-8F9D-87F088D2E64A}">
      <dgm:prSet/>
      <dgm:spPr/>
      <dgm:t>
        <a:bodyPr/>
        <a:lstStyle/>
        <a:p>
          <a:endParaRPr lang="en-US"/>
        </a:p>
      </dgm:t>
    </dgm:pt>
    <dgm:pt modelId="{80553910-757B-477A-BBAB-9F780D77DD2F}" type="pres">
      <dgm:prSet presAssocID="{0C22775E-4C4F-4F08-9D53-96768BFE0038}" presName="linear" presStyleCnt="0">
        <dgm:presLayoutVars>
          <dgm:animLvl val="lvl"/>
          <dgm:resizeHandles val="exact"/>
        </dgm:presLayoutVars>
      </dgm:prSet>
      <dgm:spPr/>
    </dgm:pt>
    <dgm:pt modelId="{101AFE8B-B47B-4E5D-898E-3F5E91A88746}" type="pres">
      <dgm:prSet presAssocID="{84D368DF-FA60-4E9D-8FC0-F61046639227}" presName="parentText" presStyleLbl="node1" presStyleIdx="0" presStyleCnt="1" custLinFactNeighborY="-1402">
        <dgm:presLayoutVars>
          <dgm:chMax val="0"/>
          <dgm:bulletEnabled val="1"/>
        </dgm:presLayoutVars>
      </dgm:prSet>
      <dgm:spPr/>
    </dgm:pt>
  </dgm:ptLst>
  <dgm:cxnLst>
    <dgm:cxn modelId="{97CFF467-EFAD-4AD4-B9D2-7E9C19FBA05F}" type="presOf" srcId="{0C22775E-4C4F-4F08-9D53-96768BFE0038}" destId="{80553910-757B-477A-BBAB-9F780D77DD2F}" srcOrd="0" destOrd="0" presId="urn:microsoft.com/office/officeart/2005/8/layout/vList2"/>
    <dgm:cxn modelId="{33A4A5F0-C9E6-4746-9BF5-8049C9BAB23A}" type="presOf" srcId="{84D368DF-FA60-4E9D-8FC0-F61046639227}" destId="{101AFE8B-B47B-4E5D-898E-3F5E91A88746}" srcOrd="0" destOrd="0" presId="urn:microsoft.com/office/officeart/2005/8/layout/vList2"/>
    <dgm:cxn modelId="{3AF239F2-39B2-4E94-8F9D-87F088D2E64A}" srcId="{0C22775E-4C4F-4F08-9D53-96768BFE0038}" destId="{84D368DF-FA60-4E9D-8FC0-F61046639227}" srcOrd="0" destOrd="0" parTransId="{10357BDF-F7E5-40F5-AFE8-0315F6D1D2E7}" sibTransId="{0268F88E-CDB3-44FB-85D7-8E647235201C}"/>
    <dgm:cxn modelId="{0B3E6B33-BF06-40C0-B7A2-CAC55CDE0481}" type="presParOf" srcId="{80553910-757B-477A-BBAB-9F780D77DD2F}" destId="{101AFE8B-B47B-4E5D-898E-3F5E91A88746}"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78FCF9A9-1D0F-4A80-AA68-A9BA5EE03E42}"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endParaRPr lang="en-US"/>
        </a:p>
      </dgm:t>
    </dgm:pt>
    <dgm:pt modelId="{7173B09E-A5C1-4A45-B804-73D51F563BD3}">
      <dgm:prSet custT="1"/>
      <dgm:spPr/>
      <dgm:t>
        <a:bodyPr/>
        <a:lstStyle/>
        <a:p>
          <a:pPr rtl="0"/>
          <a:r>
            <a:rPr lang="en-US" sz="2000" b="1" u="sng" dirty="0"/>
            <a:t>Human Brain</a:t>
          </a:r>
        </a:p>
      </dgm:t>
    </dgm:pt>
    <dgm:pt modelId="{BF733825-B3D0-41E9-A97C-1520BFB2579E}" type="parTrans" cxnId="{9DF2AE30-9327-42FC-B936-EBE8F2642FCC}">
      <dgm:prSet/>
      <dgm:spPr/>
      <dgm:t>
        <a:bodyPr/>
        <a:lstStyle/>
        <a:p>
          <a:endParaRPr lang="en-US"/>
        </a:p>
      </dgm:t>
    </dgm:pt>
    <dgm:pt modelId="{1D7DAFEF-B7CC-4F24-A86E-B1AED77FB97E}" type="sibTrans" cxnId="{9DF2AE30-9327-42FC-B936-EBE8F2642FCC}">
      <dgm:prSet/>
      <dgm:spPr/>
      <dgm:t>
        <a:bodyPr/>
        <a:lstStyle/>
        <a:p>
          <a:endParaRPr lang="en-US"/>
        </a:p>
      </dgm:t>
    </dgm:pt>
    <dgm:pt modelId="{9BCEA12D-5486-4208-A834-A733476DB700}">
      <dgm:prSet/>
      <dgm:spPr/>
      <dgm:t>
        <a:bodyPr/>
        <a:lstStyle/>
        <a:p>
          <a:r>
            <a:rPr lang="en-US" dirty="0">
              <a:solidFill>
                <a:schemeClr val="accent1">
                  <a:lumMod val="75000"/>
                </a:schemeClr>
              </a:solidFill>
            </a:rPr>
            <a:t>Biological Principles</a:t>
          </a:r>
        </a:p>
      </dgm:t>
    </dgm:pt>
    <dgm:pt modelId="{76E148C2-1574-4BE7-A597-59AD2F20A76E}" type="parTrans" cxnId="{BCAB2AD9-B234-4A52-9BED-2926776C6542}">
      <dgm:prSet/>
      <dgm:spPr/>
      <dgm:t>
        <a:bodyPr/>
        <a:lstStyle/>
        <a:p>
          <a:endParaRPr lang="en-US"/>
        </a:p>
      </dgm:t>
    </dgm:pt>
    <dgm:pt modelId="{2D09F3F7-10A5-4028-B19B-00CDF3F4FD3B}" type="sibTrans" cxnId="{BCAB2AD9-B234-4A52-9BED-2926776C6542}">
      <dgm:prSet/>
      <dgm:spPr/>
      <dgm:t>
        <a:bodyPr/>
        <a:lstStyle/>
        <a:p>
          <a:endParaRPr lang="en-US"/>
        </a:p>
      </dgm:t>
    </dgm:pt>
    <dgm:pt modelId="{CE88D020-F1D4-4C71-B222-E3A32003775D}" type="pres">
      <dgm:prSet presAssocID="{78FCF9A9-1D0F-4A80-AA68-A9BA5EE03E42}" presName="linearFlow" presStyleCnt="0">
        <dgm:presLayoutVars>
          <dgm:dir/>
          <dgm:animLvl val="lvl"/>
          <dgm:resizeHandles val="exact"/>
        </dgm:presLayoutVars>
      </dgm:prSet>
      <dgm:spPr/>
    </dgm:pt>
    <dgm:pt modelId="{F01E4ADF-1A19-4567-BE1D-41A53BE4E8FF}" type="pres">
      <dgm:prSet presAssocID="{7173B09E-A5C1-4A45-B804-73D51F563BD3}" presName="composite" presStyleCnt="0"/>
      <dgm:spPr/>
    </dgm:pt>
    <dgm:pt modelId="{FEDC499E-411F-4095-8351-FE3A0419D942}" type="pres">
      <dgm:prSet presAssocID="{7173B09E-A5C1-4A45-B804-73D51F563BD3}" presName="parentText" presStyleLbl="alignNode1" presStyleIdx="0" presStyleCnt="1">
        <dgm:presLayoutVars>
          <dgm:chMax val="1"/>
          <dgm:bulletEnabled val="1"/>
        </dgm:presLayoutVars>
      </dgm:prSet>
      <dgm:spPr/>
    </dgm:pt>
    <dgm:pt modelId="{E9BBAF01-8E84-4161-80D5-D33D36DCA747}" type="pres">
      <dgm:prSet presAssocID="{7173B09E-A5C1-4A45-B804-73D51F563BD3}" presName="descendantText" presStyleLbl="alignAcc1" presStyleIdx="0" presStyleCnt="1">
        <dgm:presLayoutVars>
          <dgm:bulletEnabled val="1"/>
        </dgm:presLayoutVars>
      </dgm:prSet>
      <dgm:spPr/>
    </dgm:pt>
  </dgm:ptLst>
  <dgm:cxnLst>
    <dgm:cxn modelId="{9DF2AE30-9327-42FC-B936-EBE8F2642FCC}" srcId="{78FCF9A9-1D0F-4A80-AA68-A9BA5EE03E42}" destId="{7173B09E-A5C1-4A45-B804-73D51F563BD3}" srcOrd="0" destOrd="0" parTransId="{BF733825-B3D0-41E9-A97C-1520BFB2579E}" sibTransId="{1D7DAFEF-B7CC-4F24-A86E-B1AED77FB97E}"/>
    <dgm:cxn modelId="{0D02DEA4-19E6-463E-BC17-56F915C6C0E8}" type="presOf" srcId="{7173B09E-A5C1-4A45-B804-73D51F563BD3}" destId="{FEDC499E-411F-4095-8351-FE3A0419D942}" srcOrd="0" destOrd="0" presId="urn:microsoft.com/office/officeart/2005/8/layout/chevron2"/>
    <dgm:cxn modelId="{DB68BAB4-C896-4E6C-B525-054A7ED589C2}" type="presOf" srcId="{9BCEA12D-5486-4208-A834-A733476DB700}" destId="{E9BBAF01-8E84-4161-80D5-D33D36DCA747}" srcOrd="0" destOrd="0" presId="urn:microsoft.com/office/officeart/2005/8/layout/chevron2"/>
    <dgm:cxn modelId="{BCAB2AD9-B234-4A52-9BED-2926776C6542}" srcId="{7173B09E-A5C1-4A45-B804-73D51F563BD3}" destId="{9BCEA12D-5486-4208-A834-A733476DB700}" srcOrd="0" destOrd="0" parTransId="{76E148C2-1574-4BE7-A597-59AD2F20A76E}" sibTransId="{2D09F3F7-10A5-4028-B19B-00CDF3F4FD3B}"/>
    <dgm:cxn modelId="{B0A097F2-5DAF-4757-AFFC-F731B3790849}" type="presOf" srcId="{78FCF9A9-1D0F-4A80-AA68-A9BA5EE03E42}" destId="{CE88D020-F1D4-4C71-B222-E3A32003775D}" srcOrd="0" destOrd="0" presId="urn:microsoft.com/office/officeart/2005/8/layout/chevron2"/>
    <dgm:cxn modelId="{63C761FA-768D-4F6A-B633-B57E7280295C}" type="presParOf" srcId="{CE88D020-F1D4-4C71-B222-E3A32003775D}" destId="{F01E4ADF-1A19-4567-BE1D-41A53BE4E8FF}" srcOrd="0" destOrd="0" presId="urn:microsoft.com/office/officeart/2005/8/layout/chevron2"/>
    <dgm:cxn modelId="{59840BE1-ED44-4FE3-A509-F36B403C7813}" type="presParOf" srcId="{F01E4ADF-1A19-4567-BE1D-41A53BE4E8FF}" destId="{FEDC499E-411F-4095-8351-FE3A0419D942}" srcOrd="0" destOrd="0" presId="urn:microsoft.com/office/officeart/2005/8/layout/chevron2"/>
    <dgm:cxn modelId="{CB3E7AA3-1C05-45D2-A38E-F2D0BC7FAA21}" type="presParOf" srcId="{F01E4ADF-1A19-4567-BE1D-41A53BE4E8FF}" destId="{E9BBAF01-8E84-4161-80D5-D33D36DCA747}"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6B316516-EC97-4094-B372-7A7C86D9440D}"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endParaRPr lang="en-US"/>
        </a:p>
      </dgm:t>
    </dgm:pt>
    <dgm:pt modelId="{8C40C9EF-1427-4A44-87EB-6CD8028165AF}">
      <dgm:prSet/>
      <dgm:spPr/>
      <dgm:t>
        <a:bodyPr/>
        <a:lstStyle/>
        <a:p>
          <a:pPr rtl="0"/>
          <a:r>
            <a:rPr lang="en-US"/>
            <a:t>Human brain </a:t>
          </a:r>
        </a:p>
      </dgm:t>
    </dgm:pt>
    <dgm:pt modelId="{F43019EE-F6BF-4EB2-9061-B28303730C56}" type="parTrans" cxnId="{22EF2ACD-1416-434C-967A-44B585F297D5}">
      <dgm:prSet/>
      <dgm:spPr/>
      <dgm:t>
        <a:bodyPr/>
        <a:lstStyle/>
        <a:p>
          <a:endParaRPr lang="en-US"/>
        </a:p>
      </dgm:t>
    </dgm:pt>
    <dgm:pt modelId="{66B9CA80-9DDA-4A4F-886F-F611580B4BB7}" type="sibTrans" cxnId="{22EF2ACD-1416-434C-967A-44B585F297D5}">
      <dgm:prSet/>
      <dgm:spPr/>
      <dgm:t>
        <a:bodyPr/>
        <a:lstStyle/>
        <a:p>
          <a:endParaRPr lang="en-US"/>
        </a:p>
      </dgm:t>
    </dgm:pt>
    <dgm:pt modelId="{04B34FE6-4711-4278-9CBB-D22E03573571}">
      <dgm:prSet custT="1"/>
      <dgm:spPr/>
      <dgm:t>
        <a:bodyPr/>
        <a:lstStyle/>
        <a:p>
          <a:r>
            <a:rPr lang="en-US" sz="4800" dirty="0">
              <a:solidFill>
                <a:schemeClr val="accent1">
                  <a:lumMod val="75000"/>
                </a:schemeClr>
              </a:solidFill>
            </a:rPr>
            <a:t>Biological principles                            </a:t>
          </a:r>
          <a:r>
            <a:rPr lang="en-US" sz="2700" dirty="0">
              <a:solidFill>
                <a:schemeClr val="accent1">
                  <a:lumMod val="75000"/>
                </a:schemeClr>
              </a:solidFill>
            </a:rPr>
            <a:t>(Nerve, Muscle, Receptor and Bioelectricity)</a:t>
          </a:r>
        </a:p>
      </dgm:t>
    </dgm:pt>
    <dgm:pt modelId="{E3967B57-4A3C-4B42-8F27-E95AB4F210BF}" type="parTrans" cxnId="{3E41ACEE-2282-4202-A370-B2597E90335F}">
      <dgm:prSet/>
      <dgm:spPr/>
      <dgm:t>
        <a:bodyPr/>
        <a:lstStyle/>
        <a:p>
          <a:endParaRPr lang="en-US"/>
        </a:p>
      </dgm:t>
    </dgm:pt>
    <dgm:pt modelId="{AB14A8B5-7C99-4C75-A34D-536437DD36D5}" type="sibTrans" cxnId="{3E41ACEE-2282-4202-A370-B2597E90335F}">
      <dgm:prSet/>
      <dgm:spPr/>
      <dgm:t>
        <a:bodyPr/>
        <a:lstStyle/>
        <a:p>
          <a:endParaRPr lang="en-US"/>
        </a:p>
      </dgm:t>
    </dgm:pt>
    <dgm:pt modelId="{EE3F3EDE-88AC-41A4-95F0-2225A1323876}" type="pres">
      <dgm:prSet presAssocID="{6B316516-EC97-4094-B372-7A7C86D9440D}" presName="linearFlow" presStyleCnt="0">
        <dgm:presLayoutVars>
          <dgm:dir/>
          <dgm:animLvl val="lvl"/>
          <dgm:resizeHandles val="exact"/>
        </dgm:presLayoutVars>
      </dgm:prSet>
      <dgm:spPr/>
    </dgm:pt>
    <dgm:pt modelId="{C0839FFF-5BBC-42A9-9E64-DFC4569A9210}" type="pres">
      <dgm:prSet presAssocID="{8C40C9EF-1427-4A44-87EB-6CD8028165AF}" presName="composite" presStyleCnt="0"/>
      <dgm:spPr/>
    </dgm:pt>
    <dgm:pt modelId="{8CA7F33F-203C-4091-ADDA-C1C46BF75458}" type="pres">
      <dgm:prSet presAssocID="{8C40C9EF-1427-4A44-87EB-6CD8028165AF}" presName="parentText" presStyleLbl="alignNode1" presStyleIdx="0" presStyleCnt="1" custLinFactNeighborX="2168" custLinFactNeighborY="2497">
        <dgm:presLayoutVars>
          <dgm:chMax val="1"/>
          <dgm:bulletEnabled val="1"/>
        </dgm:presLayoutVars>
      </dgm:prSet>
      <dgm:spPr/>
    </dgm:pt>
    <dgm:pt modelId="{48442471-36DC-4309-B77C-AC012EBCCAB8}" type="pres">
      <dgm:prSet presAssocID="{8C40C9EF-1427-4A44-87EB-6CD8028165AF}" presName="descendantText" presStyleLbl="alignAcc1" presStyleIdx="0" presStyleCnt="1">
        <dgm:presLayoutVars>
          <dgm:bulletEnabled val="1"/>
        </dgm:presLayoutVars>
      </dgm:prSet>
      <dgm:spPr/>
    </dgm:pt>
  </dgm:ptLst>
  <dgm:cxnLst>
    <dgm:cxn modelId="{E6E76362-370B-4C3E-8295-ECA01DD3AA0E}" type="presOf" srcId="{04B34FE6-4711-4278-9CBB-D22E03573571}" destId="{48442471-36DC-4309-B77C-AC012EBCCAB8}" srcOrd="0" destOrd="0" presId="urn:microsoft.com/office/officeart/2005/8/layout/chevron2"/>
    <dgm:cxn modelId="{208CDA57-0937-4540-B373-4793097FC110}" type="presOf" srcId="{6B316516-EC97-4094-B372-7A7C86D9440D}" destId="{EE3F3EDE-88AC-41A4-95F0-2225A1323876}" srcOrd="0" destOrd="0" presId="urn:microsoft.com/office/officeart/2005/8/layout/chevron2"/>
    <dgm:cxn modelId="{85E5F192-6314-4DEE-BC6E-A517B5EC6329}" type="presOf" srcId="{8C40C9EF-1427-4A44-87EB-6CD8028165AF}" destId="{8CA7F33F-203C-4091-ADDA-C1C46BF75458}" srcOrd="0" destOrd="0" presId="urn:microsoft.com/office/officeart/2005/8/layout/chevron2"/>
    <dgm:cxn modelId="{22EF2ACD-1416-434C-967A-44B585F297D5}" srcId="{6B316516-EC97-4094-B372-7A7C86D9440D}" destId="{8C40C9EF-1427-4A44-87EB-6CD8028165AF}" srcOrd="0" destOrd="0" parTransId="{F43019EE-F6BF-4EB2-9061-B28303730C56}" sibTransId="{66B9CA80-9DDA-4A4F-886F-F611580B4BB7}"/>
    <dgm:cxn modelId="{3E41ACEE-2282-4202-A370-B2597E90335F}" srcId="{8C40C9EF-1427-4A44-87EB-6CD8028165AF}" destId="{04B34FE6-4711-4278-9CBB-D22E03573571}" srcOrd="0" destOrd="0" parTransId="{E3967B57-4A3C-4B42-8F27-E95AB4F210BF}" sibTransId="{AB14A8B5-7C99-4C75-A34D-536437DD36D5}"/>
    <dgm:cxn modelId="{6F112BA5-D3B1-4DDF-89BC-6C5329E16667}" type="presParOf" srcId="{EE3F3EDE-88AC-41A4-95F0-2225A1323876}" destId="{C0839FFF-5BBC-42A9-9E64-DFC4569A9210}" srcOrd="0" destOrd="0" presId="urn:microsoft.com/office/officeart/2005/8/layout/chevron2"/>
    <dgm:cxn modelId="{6E002CB8-D5FA-4044-8782-79F7D86AC731}" type="presParOf" srcId="{C0839FFF-5BBC-42A9-9E64-DFC4569A9210}" destId="{8CA7F33F-203C-4091-ADDA-C1C46BF75458}" srcOrd="0" destOrd="0" presId="urn:microsoft.com/office/officeart/2005/8/layout/chevron2"/>
    <dgm:cxn modelId="{0BEC2C99-4097-4060-9D97-4EB71FA21E0C}" type="presParOf" srcId="{C0839FFF-5BBC-42A9-9E64-DFC4569A9210}" destId="{48442471-36DC-4309-B77C-AC012EBCCAB8}"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C22775E-4C4F-4F08-9D53-96768BFE0038}" type="doc">
      <dgm:prSet loTypeId="urn:microsoft.com/office/officeart/2005/8/layout/vList2" loCatId="list" qsTypeId="urn:microsoft.com/office/officeart/2005/8/quickstyle/simple4" qsCatId="simple" csTypeId="urn:microsoft.com/office/officeart/2005/8/colors/accent1_2" csCatId="accent1"/>
      <dgm:spPr/>
      <dgm:t>
        <a:bodyPr/>
        <a:lstStyle/>
        <a:p>
          <a:endParaRPr lang="en-US"/>
        </a:p>
      </dgm:t>
    </dgm:pt>
    <dgm:pt modelId="{84D368DF-FA60-4E9D-8FC0-F61046639227}">
      <dgm:prSet/>
      <dgm:spPr/>
      <dgm:t>
        <a:bodyPr/>
        <a:lstStyle/>
        <a:p>
          <a:pPr rtl="0"/>
          <a:r>
            <a:rPr lang="en-US"/>
            <a:t>Outline</a:t>
          </a:r>
        </a:p>
      </dgm:t>
    </dgm:pt>
    <dgm:pt modelId="{10357BDF-F7E5-40F5-AFE8-0315F6D1D2E7}" type="parTrans" cxnId="{3AF239F2-39B2-4E94-8F9D-87F088D2E64A}">
      <dgm:prSet/>
      <dgm:spPr/>
      <dgm:t>
        <a:bodyPr/>
        <a:lstStyle/>
        <a:p>
          <a:endParaRPr lang="en-US"/>
        </a:p>
      </dgm:t>
    </dgm:pt>
    <dgm:pt modelId="{0268F88E-CDB3-44FB-85D7-8E647235201C}" type="sibTrans" cxnId="{3AF239F2-39B2-4E94-8F9D-87F088D2E64A}">
      <dgm:prSet/>
      <dgm:spPr/>
      <dgm:t>
        <a:bodyPr/>
        <a:lstStyle/>
        <a:p>
          <a:endParaRPr lang="en-US"/>
        </a:p>
      </dgm:t>
    </dgm:pt>
    <dgm:pt modelId="{80553910-757B-477A-BBAB-9F780D77DD2F}" type="pres">
      <dgm:prSet presAssocID="{0C22775E-4C4F-4F08-9D53-96768BFE0038}" presName="linear" presStyleCnt="0">
        <dgm:presLayoutVars>
          <dgm:animLvl val="lvl"/>
          <dgm:resizeHandles val="exact"/>
        </dgm:presLayoutVars>
      </dgm:prSet>
      <dgm:spPr/>
    </dgm:pt>
    <dgm:pt modelId="{101AFE8B-B47B-4E5D-898E-3F5E91A88746}" type="pres">
      <dgm:prSet presAssocID="{84D368DF-FA60-4E9D-8FC0-F61046639227}" presName="parentText" presStyleLbl="node1" presStyleIdx="0" presStyleCnt="1">
        <dgm:presLayoutVars>
          <dgm:chMax val="0"/>
          <dgm:bulletEnabled val="1"/>
        </dgm:presLayoutVars>
      </dgm:prSet>
      <dgm:spPr/>
    </dgm:pt>
  </dgm:ptLst>
  <dgm:cxnLst>
    <dgm:cxn modelId="{B7D41C5E-EE79-4520-807F-E008D9270AD9}" type="presOf" srcId="{84D368DF-FA60-4E9D-8FC0-F61046639227}" destId="{101AFE8B-B47B-4E5D-898E-3F5E91A88746}" srcOrd="0" destOrd="0" presId="urn:microsoft.com/office/officeart/2005/8/layout/vList2"/>
    <dgm:cxn modelId="{3AF239F2-39B2-4E94-8F9D-87F088D2E64A}" srcId="{0C22775E-4C4F-4F08-9D53-96768BFE0038}" destId="{84D368DF-FA60-4E9D-8FC0-F61046639227}" srcOrd="0" destOrd="0" parTransId="{10357BDF-F7E5-40F5-AFE8-0315F6D1D2E7}" sibTransId="{0268F88E-CDB3-44FB-85D7-8E647235201C}"/>
    <dgm:cxn modelId="{60D22AF8-E4B5-4BB9-A5B6-453BAF1F3D56}" type="presOf" srcId="{0C22775E-4C4F-4F08-9D53-96768BFE0038}" destId="{80553910-757B-477A-BBAB-9F780D77DD2F}" srcOrd="0" destOrd="0" presId="urn:microsoft.com/office/officeart/2005/8/layout/vList2"/>
    <dgm:cxn modelId="{D73A4FC3-E999-4673-898D-9D0C86822069}" type="presParOf" srcId="{80553910-757B-477A-BBAB-9F780D77DD2F}" destId="{101AFE8B-B47B-4E5D-898E-3F5E91A88746}"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3B305D40-33C4-4ED5-A2A5-7B43C30EBE67}"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endParaRPr lang="en-US"/>
        </a:p>
      </dgm:t>
    </dgm:pt>
    <dgm:pt modelId="{1DE189BD-3887-4A9E-8F32-E9E37C510B68}">
      <dgm:prSet custT="1"/>
      <dgm:spPr/>
      <dgm:t>
        <a:bodyPr/>
        <a:lstStyle/>
        <a:p>
          <a:pPr rtl="0"/>
          <a:r>
            <a:rPr lang="en-US" sz="2000" b="1" u="sng" dirty="0"/>
            <a:t>Brain Signal</a:t>
          </a:r>
        </a:p>
      </dgm:t>
    </dgm:pt>
    <dgm:pt modelId="{2A85BC95-ABA4-4BB2-837D-24B4AB7D0146}" type="parTrans" cxnId="{DDF69C7B-89C4-4C58-A733-20153AE05436}">
      <dgm:prSet/>
      <dgm:spPr/>
      <dgm:t>
        <a:bodyPr/>
        <a:lstStyle/>
        <a:p>
          <a:endParaRPr lang="en-US"/>
        </a:p>
      </dgm:t>
    </dgm:pt>
    <dgm:pt modelId="{EBCA2E19-285B-480C-B539-C0751ABD0945}" type="sibTrans" cxnId="{DDF69C7B-89C4-4C58-A733-20153AE05436}">
      <dgm:prSet/>
      <dgm:spPr/>
      <dgm:t>
        <a:bodyPr/>
        <a:lstStyle/>
        <a:p>
          <a:endParaRPr lang="en-US"/>
        </a:p>
      </dgm:t>
    </dgm:pt>
    <dgm:pt modelId="{EDFAEFB0-3625-4F61-A546-B2D10945F1B7}">
      <dgm:prSet/>
      <dgm:spPr/>
      <dgm:t>
        <a:bodyPr/>
        <a:lstStyle/>
        <a:p>
          <a:r>
            <a:rPr lang="en-US" dirty="0">
              <a:solidFill>
                <a:schemeClr val="accent1">
                  <a:lumMod val="75000"/>
                </a:schemeClr>
              </a:solidFill>
            </a:rPr>
            <a:t>Biological Principles</a:t>
          </a:r>
        </a:p>
      </dgm:t>
    </dgm:pt>
    <dgm:pt modelId="{90DAD2A6-E2DA-43B0-A4F5-D2E6D18436D1}" type="parTrans" cxnId="{7C4A4AAF-7FED-4BAC-B1F7-637B3B7CEE93}">
      <dgm:prSet/>
      <dgm:spPr/>
      <dgm:t>
        <a:bodyPr/>
        <a:lstStyle/>
        <a:p>
          <a:endParaRPr lang="en-US"/>
        </a:p>
      </dgm:t>
    </dgm:pt>
    <dgm:pt modelId="{C90B63BD-EDBD-4696-9C06-608150751045}" type="sibTrans" cxnId="{7C4A4AAF-7FED-4BAC-B1F7-637B3B7CEE93}">
      <dgm:prSet/>
      <dgm:spPr/>
      <dgm:t>
        <a:bodyPr/>
        <a:lstStyle/>
        <a:p>
          <a:endParaRPr lang="en-US"/>
        </a:p>
      </dgm:t>
    </dgm:pt>
    <dgm:pt modelId="{BD8AF5E8-D184-4A24-A6A4-3B5461F177D8}" type="pres">
      <dgm:prSet presAssocID="{3B305D40-33C4-4ED5-A2A5-7B43C30EBE67}" presName="linearFlow" presStyleCnt="0">
        <dgm:presLayoutVars>
          <dgm:dir/>
          <dgm:animLvl val="lvl"/>
          <dgm:resizeHandles val="exact"/>
        </dgm:presLayoutVars>
      </dgm:prSet>
      <dgm:spPr/>
    </dgm:pt>
    <dgm:pt modelId="{9BDD29E7-6D7F-42C2-ABFB-04254A2FAE6F}" type="pres">
      <dgm:prSet presAssocID="{1DE189BD-3887-4A9E-8F32-E9E37C510B68}" presName="composite" presStyleCnt="0"/>
      <dgm:spPr/>
    </dgm:pt>
    <dgm:pt modelId="{BF370C0F-083A-4EEF-AAFE-19C6D85FBB62}" type="pres">
      <dgm:prSet presAssocID="{1DE189BD-3887-4A9E-8F32-E9E37C510B68}" presName="parentText" presStyleLbl="alignNode1" presStyleIdx="0" presStyleCnt="1">
        <dgm:presLayoutVars>
          <dgm:chMax val="1"/>
          <dgm:bulletEnabled val="1"/>
        </dgm:presLayoutVars>
      </dgm:prSet>
      <dgm:spPr/>
    </dgm:pt>
    <dgm:pt modelId="{93A2A418-5436-4985-9638-6A6813BBB72E}" type="pres">
      <dgm:prSet presAssocID="{1DE189BD-3887-4A9E-8F32-E9E37C510B68}" presName="descendantText" presStyleLbl="alignAcc1" presStyleIdx="0" presStyleCnt="1">
        <dgm:presLayoutVars>
          <dgm:bulletEnabled val="1"/>
        </dgm:presLayoutVars>
      </dgm:prSet>
      <dgm:spPr/>
    </dgm:pt>
  </dgm:ptLst>
  <dgm:cxnLst>
    <dgm:cxn modelId="{37B73F16-059D-4D69-92B6-EBFD37EDFF81}" type="presOf" srcId="{3B305D40-33C4-4ED5-A2A5-7B43C30EBE67}" destId="{BD8AF5E8-D184-4A24-A6A4-3B5461F177D8}" srcOrd="0" destOrd="0" presId="urn:microsoft.com/office/officeart/2005/8/layout/chevron2"/>
    <dgm:cxn modelId="{DDF69C7B-89C4-4C58-A733-20153AE05436}" srcId="{3B305D40-33C4-4ED5-A2A5-7B43C30EBE67}" destId="{1DE189BD-3887-4A9E-8F32-E9E37C510B68}" srcOrd="0" destOrd="0" parTransId="{2A85BC95-ABA4-4BB2-837D-24B4AB7D0146}" sibTransId="{EBCA2E19-285B-480C-B539-C0751ABD0945}"/>
    <dgm:cxn modelId="{C492F28B-6063-4684-A9E9-C6B13BB6FFDA}" type="presOf" srcId="{EDFAEFB0-3625-4F61-A546-B2D10945F1B7}" destId="{93A2A418-5436-4985-9638-6A6813BBB72E}" srcOrd="0" destOrd="0" presId="urn:microsoft.com/office/officeart/2005/8/layout/chevron2"/>
    <dgm:cxn modelId="{7C4A4AAF-7FED-4BAC-B1F7-637B3B7CEE93}" srcId="{1DE189BD-3887-4A9E-8F32-E9E37C510B68}" destId="{EDFAEFB0-3625-4F61-A546-B2D10945F1B7}" srcOrd="0" destOrd="0" parTransId="{90DAD2A6-E2DA-43B0-A4F5-D2E6D18436D1}" sibTransId="{C90B63BD-EDBD-4696-9C06-608150751045}"/>
    <dgm:cxn modelId="{38E6A7B6-6259-4523-A8A2-B08CC7916897}" type="presOf" srcId="{1DE189BD-3887-4A9E-8F32-E9E37C510B68}" destId="{BF370C0F-083A-4EEF-AAFE-19C6D85FBB62}" srcOrd="0" destOrd="0" presId="urn:microsoft.com/office/officeart/2005/8/layout/chevron2"/>
    <dgm:cxn modelId="{F3203FDA-12D1-49E5-B13B-3963D4606039}" type="presParOf" srcId="{BD8AF5E8-D184-4A24-A6A4-3B5461F177D8}" destId="{9BDD29E7-6D7F-42C2-ABFB-04254A2FAE6F}" srcOrd="0" destOrd="0" presId="urn:microsoft.com/office/officeart/2005/8/layout/chevron2"/>
    <dgm:cxn modelId="{1D10A5CA-454E-4E89-8E1A-A7924AF542DC}" type="presParOf" srcId="{9BDD29E7-6D7F-42C2-ABFB-04254A2FAE6F}" destId="{BF370C0F-083A-4EEF-AAFE-19C6D85FBB62}" srcOrd="0" destOrd="0" presId="urn:microsoft.com/office/officeart/2005/8/layout/chevron2"/>
    <dgm:cxn modelId="{47246D5A-CD26-4B7E-969C-76E121349921}" type="presParOf" srcId="{9BDD29E7-6D7F-42C2-ABFB-04254A2FAE6F}" destId="{93A2A418-5436-4985-9638-6A6813BBB72E}"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3B305D40-33C4-4ED5-A2A5-7B43C30EBE67}"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endParaRPr lang="en-US"/>
        </a:p>
      </dgm:t>
    </dgm:pt>
    <dgm:pt modelId="{1DE189BD-3887-4A9E-8F32-E9E37C510B68}">
      <dgm:prSet custT="1"/>
      <dgm:spPr/>
      <dgm:t>
        <a:bodyPr/>
        <a:lstStyle/>
        <a:p>
          <a:pPr rtl="0"/>
          <a:r>
            <a:rPr lang="en-US" sz="2000" b="1" u="sng" dirty="0"/>
            <a:t>Brain Signal</a:t>
          </a:r>
        </a:p>
      </dgm:t>
    </dgm:pt>
    <dgm:pt modelId="{2A85BC95-ABA4-4BB2-837D-24B4AB7D0146}" type="parTrans" cxnId="{DDF69C7B-89C4-4C58-A733-20153AE05436}">
      <dgm:prSet/>
      <dgm:spPr/>
      <dgm:t>
        <a:bodyPr/>
        <a:lstStyle/>
        <a:p>
          <a:endParaRPr lang="en-US"/>
        </a:p>
      </dgm:t>
    </dgm:pt>
    <dgm:pt modelId="{EBCA2E19-285B-480C-B539-C0751ABD0945}" type="sibTrans" cxnId="{DDF69C7B-89C4-4C58-A733-20153AE05436}">
      <dgm:prSet/>
      <dgm:spPr/>
      <dgm:t>
        <a:bodyPr/>
        <a:lstStyle/>
        <a:p>
          <a:endParaRPr lang="en-US"/>
        </a:p>
      </dgm:t>
    </dgm:pt>
    <dgm:pt modelId="{EDFAEFB0-3625-4F61-A546-B2D10945F1B7}">
      <dgm:prSet/>
      <dgm:spPr/>
      <dgm:t>
        <a:bodyPr/>
        <a:lstStyle/>
        <a:p>
          <a:r>
            <a:rPr lang="en-US" dirty="0">
              <a:solidFill>
                <a:schemeClr val="accent1">
                  <a:lumMod val="75000"/>
                </a:schemeClr>
              </a:solidFill>
            </a:rPr>
            <a:t>Brain Signals  </a:t>
          </a:r>
        </a:p>
      </dgm:t>
    </dgm:pt>
    <dgm:pt modelId="{90DAD2A6-E2DA-43B0-A4F5-D2E6D18436D1}" type="parTrans" cxnId="{7C4A4AAF-7FED-4BAC-B1F7-637B3B7CEE93}">
      <dgm:prSet/>
      <dgm:spPr/>
      <dgm:t>
        <a:bodyPr/>
        <a:lstStyle/>
        <a:p>
          <a:endParaRPr lang="en-US"/>
        </a:p>
      </dgm:t>
    </dgm:pt>
    <dgm:pt modelId="{C90B63BD-EDBD-4696-9C06-608150751045}" type="sibTrans" cxnId="{7C4A4AAF-7FED-4BAC-B1F7-637B3B7CEE93}">
      <dgm:prSet/>
      <dgm:spPr/>
      <dgm:t>
        <a:bodyPr/>
        <a:lstStyle/>
        <a:p>
          <a:endParaRPr lang="en-US"/>
        </a:p>
      </dgm:t>
    </dgm:pt>
    <dgm:pt modelId="{BD8AF5E8-D184-4A24-A6A4-3B5461F177D8}" type="pres">
      <dgm:prSet presAssocID="{3B305D40-33C4-4ED5-A2A5-7B43C30EBE67}" presName="linearFlow" presStyleCnt="0">
        <dgm:presLayoutVars>
          <dgm:dir/>
          <dgm:animLvl val="lvl"/>
          <dgm:resizeHandles val="exact"/>
        </dgm:presLayoutVars>
      </dgm:prSet>
      <dgm:spPr/>
    </dgm:pt>
    <dgm:pt modelId="{9BDD29E7-6D7F-42C2-ABFB-04254A2FAE6F}" type="pres">
      <dgm:prSet presAssocID="{1DE189BD-3887-4A9E-8F32-E9E37C510B68}" presName="composite" presStyleCnt="0"/>
      <dgm:spPr/>
    </dgm:pt>
    <dgm:pt modelId="{BF370C0F-083A-4EEF-AAFE-19C6D85FBB62}" type="pres">
      <dgm:prSet presAssocID="{1DE189BD-3887-4A9E-8F32-E9E37C510B68}" presName="parentText" presStyleLbl="alignNode1" presStyleIdx="0" presStyleCnt="1">
        <dgm:presLayoutVars>
          <dgm:chMax val="1"/>
          <dgm:bulletEnabled val="1"/>
        </dgm:presLayoutVars>
      </dgm:prSet>
      <dgm:spPr/>
    </dgm:pt>
    <dgm:pt modelId="{93A2A418-5436-4985-9638-6A6813BBB72E}" type="pres">
      <dgm:prSet presAssocID="{1DE189BD-3887-4A9E-8F32-E9E37C510B68}" presName="descendantText" presStyleLbl="alignAcc1" presStyleIdx="0" presStyleCnt="1">
        <dgm:presLayoutVars>
          <dgm:bulletEnabled val="1"/>
        </dgm:presLayoutVars>
      </dgm:prSet>
      <dgm:spPr/>
    </dgm:pt>
  </dgm:ptLst>
  <dgm:cxnLst>
    <dgm:cxn modelId="{37B73F16-059D-4D69-92B6-EBFD37EDFF81}" type="presOf" srcId="{3B305D40-33C4-4ED5-A2A5-7B43C30EBE67}" destId="{BD8AF5E8-D184-4A24-A6A4-3B5461F177D8}" srcOrd="0" destOrd="0" presId="urn:microsoft.com/office/officeart/2005/8/layout/chevron2"/>
    <dgm:cxn modelId="{DDF69C7B-89C4-4C58-A733-20153AE05436}" srcId="{3B305D40-33C4-4ED5-A2A5-7B43C30EBE67}" destId="{1DE189BD-3887-4A9E-8F32-E9E37C510B68}" srcOrd="0" destOrd="0" parTransId="{2A85BC95-ABA4-4BB2-837D-24B4AB7D0146}" sibTransId="{EBCA2E19-285B-480C-B539-C0751ABD0945}"/>
    <dgm:cxn modelId="{C492F28B-6063-4684-A9E9-C6B13BB6FFDA}" type="presOf" srcId="{EDFAEFB0-3625-4F61-A546-B2D10945F1B7}" destId="{93A2A418-5436-4985-9638-6A6813BBB72E}" srcOrd="0" destOrd="0" presId="urn:microsoft.com/office/officeart/2005/8/layout/chevron2"/>
    <dgm:cxn modelId="{7C4A4AAF-7FED-4BAC-B1F7-637B3B7CEE93}" srcId="{1DE189BD-3887-4A9E-8F32-E9E37C510B68}" destId="{EDFAEFB0-3625-4F61-A546-B2D10945F1B7}" srcOrd="0" destOrd="0" parTransId="{90DAD2A6-E2DA-43B0-A4F5-D2E6D18436D1}" sibTransId="{C90B63BD-EDBD-4696-9C06-608150751045}"/>
    <dgm:cxn modelId="{38E6A7B6-6259-4523-A8A2-B08CC7916897}" type="presOf" srcId="{1DE189BD-3887-4A9E-8F32-E9E37C510B68}" destId="{BF370C0F-083A-4EEF-AAFE-19C6D85FBB62}" srcOrd="0" destOrd="0" presId="urn:microsoft.com/office/officeart/2005/8/layout/chevron2"/>
    <dgm:cxn modelId="{F3203FDA-12D1-49E5-B13B-3963D4606039}" type="presParOf" srcId="{BD8AF5E8-D184-4A24-A6A4-3B5461F177D8}" destId="{9BDD29E7-6D7F-42C2-ABFB-04254A2FAE6F}" srcOrd="0" destOrd="0" presId="urn:microsoft.com/office/officeart/2005/8/layout/chevron2"/>
    <dgm:cxn modelId="{1D10A5CA-454E-4E89-8E1A-A7924AF542DC}" type="presParOf" srcId="{9BDD29E7-6D7F-42C2-ABFB-04254A2FAE6F}" destId="{BF370C0F-083A-4EEF-AAFE-19C6D85FBB62}" srcOrd="0" destOrd="0" presId="urn:microsoft.com/office/officeart/2005/8/layout/chevron2"/>
    <dgm:cxn modelId="{47246D5A-CD26-4B7E-969C-76E121349921}" type="presParOf" srcId="{9BDD29E7-6D7F-42C2-ABFB-04254A2FAE6F}" destId="{93A2A418-5436-4985-9638-6A6813BBB72E}"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1536D496-9D74-4529-A9FA-95DF2D9E4B05}"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en-US"/>
        </a:p>
      </dgm:t>
    </dgm:pt>
    <dgm:pt modelId="{15C0B6BF-3F76-4839-BE95-6518BD5DE5B6}">
      <dgm:prSet phldrT="[Text]" custT="1"/>
      <dgm:spPr/>
      <dgm:t>
        <a:bodyPr/>
        <a:lstStyle/>
        <a:p>
          <a:r>
            <a:rPr lang="en-US" sz="1200" b="1" u="sng" dirty="0">
              <a:latin typeface="Arial Black" panose="020B0A04020102020204" pitchFamily="34" charset="0"/>
            </a:rPr>
            <a:t>Brain Signal </a:t>
          </a:r>
        </a:p>
      </dgm:t>
    </dgm:pt>
    <dgm:pt modelId="{E0727467-8C9F-4B5F-9F8C-D00C3CDFBC52}" type="parTrans" cxnId="{8B6D5B9D-F6E1-4944-9657-9D868E98B8D2}">
      <dgm:prSet/>
      <dgm:spPr/>
      <dgm:t>
        <a:bodyPr/>
        <a:lstStyle/>
        <a:p>
          <a:endParaRPr lang="en-US"/>
        </a:p>
      </dgm:t>
    </dgm:pt>
    <dgm:pt modelId="{2E5F13CA-7EC9-4A8B-9619-232F00DE44F7}" type="sibTrans" cxnId="{8B6D5B9D-F6E1-4944-9657-9D868E98B8D2}">
      <dgm:prSet/>
      <dgm:spPr/>
      <dgm:t>
        <a:bodyPr/>
        <a:lstStyle/>
        <a:p>
          <a:endParaRPr lang="en-US"/>
        </a:p>
      </dgm:t>
    </dgm:pt>
    <dgm:pt modelId="{106CB83E-89BA-4756-AD75-ACD09E91215F}">
      <dgm:prSet phldrT="[Text]" custT="1"/>
      <dgm:spPr/>
      <dgm:t>
        <a:bodyPr/>
        <a:lstStyle/>
        <a:p>
          <a:r>
            <a:rPr lang="en-US" sz="3600" b="1" dirty="0">
              <a:solidFill>
                <a:schemeClr val="accent1"/>
              </a:solidFill>
              <a:latin typeface="Times New Roman" panose="02020603050405020304" pitchFamily="18" charset="0"/>
              <a:cs typeface="Times New Roman" panose="02020603050405020304" pitchFamily="18" charset="0"/>
            </a:rPr>
            <a:t>Electroencephalogram(EEG) Signal  </a:t>
          </a:r>
        </a:p>
      </dgm:t>
    </dgm:pt>
    <dgm:pt modelId="{442B02E5-6278-42E2-925B-138AA91270E1}" type="parTrans" cxnId="{C0EA62CE-B2B4-4469-8BA1-75410A30D38E}">
      <dgm:prSet/>
      <dgm:spPr/>
      <dgm:t>
        <a:bodyPr/>
        <a:lstStyle/>
        <a:p>
          <a:endParaRPr lang="en-US"/>
        </a:p>
      </dgm:t>
    </dgm:pt>
    <dgm:pt modelId="{A53F8D81-8260-457D-995E-383E3C80AE46}" type="sibTrans" cxnId="{C0EA62CE-B2B4-4469-8BA1-75410A30D38E}">
      <dgm:prSet/>
      <dgm:spPr/>
      <dgm:t>
        <a:bodyPr/>
        <a:lstStyle/>
        <a:p>
          <a:endParaRPr lang="en-US"/>
        </a:p>
      </dgm:t>
    </dgm:pt>
    <dgm:pt modelId="{B4F079CC-6CFE-453B-B468-3D60B3CBA67B}" type="pres">
      <dgm:prSet presAssocID="{1536D496-9D74-4529-A9FA-95DF2D9E4B05}" presName="linearFlow" presStyleCnt="0">
        <dgm:presLayoutVars>
          <dgm:dir/>
          <dgm:animLvl val="lvl"/>
          <dgm:resizeHandles val="exact"/>
        </dgm:presLayoutVars>
      </dgm:prSet>
      <dgm:spPr/>
    </dgm:pt>
    <dgm:pt modelId="{0286723C-5CC1-430D-9100-B6841D5553D1}" type="pres">
      <dgm:prSet presAssocID="{15C0B6BF-3F76-4839-BE95-6518BD5DE5B6}" presName="composite" presStyleCnt="0"/>
      <dgm:spPr/>
    </dgm:pt>
    <dgm:pt modelId="{CAD89847-BEFC-4E57-A2DE-ED12C9FE3621}" type="pres">
      <dgm:prSet presAssocID="{15C0B6BF-3F76-4839-BE95-6518BD5DE5B6}" presName="parentText" presStyleLbl="alignNode1" presStyleIdx="0" presStyleCnt="1" custLinFactNeighborY="-1724">
        <dgm:presLayoutVars>
          <dgm:chMax val="1"/>
          <dgm:bulletEnabled val="1"/>
        </dgm:presLayoutVars>
      </dgm:prSet>
      <dgm:spPr/>
    </dgm:pt>
    <dgm:pt modelId="{FB109BDB-2DD3-42B2-A099-6A160306091D}" type="pres">
      <dgm:prSet presAssocID="{15C0B6BF-3F76-4839-BE95-6518BD5DE5B6}" presName="descendantText" presStyleLbl="alignAcc1" presStyleIdx="0" presStyleCnt="1" custScaleY="100000">
        <dgm:presLayoutVars>
          <dgm:bulletEnabled val="1"/>
        </dgm:presLayoutVars>
      </dgm:prSet>
      <dgm:spPr/>
    </dgm:pt>
  </dgm:ptLst>
  <dgm:cxnLst>
    <dgm:cxn modelId="{F9C71A53-379C-4A8A-8486-C6E300D6B109}" type="presOf" srcId="{1536D496-9D74-4529-A9FA-95DF2D9E4B05}" destId="{B4F079CC-6CFE-453B-B468-3D60B3CBA67B}" srcOrd="0" destOrd="0" presId="urn:microsoft.com/office/officeart/2005/8/layout/chevron2"/>
    <dgm:cxn modelId="{9B91F557-A9F0-4061-B842-B3D95E0C2515}" type="presOf" srcId="{106CB83E-89BA-4756-AD75-ACD09E91215F}" destId="{FB109BDB-2DD3-42B2-A099-6A160306091D}" srcOrd="0" destOrd="0" presId="urn:microsoft.com/office/officeart/2005/8/layout/chevron2"/>
    <dgm:cxn modelId="{7B91CA78-8CE6-4019-B637-27294706F95D}" type="presOf" srcId="{15C0B6BF-3F76-4839-BE95-6518BD5DE5B6}" destId="{CAD89847-BEFC-4E57-A2DE-ED12C9FE3621}" srcOrd="0" destOrd="0" presId="urn:microsoft.com/office/officeart/2005/8/layout/chevron2"/>
    <dgm:cxn modelId="{8B6D5B9D-F6E1-4944-9657-9D868E98B8D2}" srcId="{1536D496-9D74-4529-A9FA-95DF2D9E4B05}" destId="{15C0B6BF-3F76-4839-BE95-6518BD5DE5B6}" srcOrd="0" destOrd="0" parTransId="{E0727467-8C9F-4B5F-9F8C-D00C3CDFBC52}" sibTransId="{2E5F13CA-7EC9-4A8B-9619-232F00DE44F7}"/>
    <dgm:cxn modelId="{C0EA62CE-B2B4-4469-8BA1-75410A30D38E}" srcId="{15C0B6BF-3F76-4839-BE95-6518BD5DE5B6}" destId="{106CB83E-89BA-4756-AD75-ACD09E91215F}" srcOrd="0" destOrd="0" parTransId="{442B02E5-6278-42E2-925B-138AA91270E1}" sibTransId="{A53F8D81-8260-457D-995E-383E3C80AE46}"/>
    <dgm:cxn modelId="{23BCCDE2-F987-4BE9-A468-5DBC46A60111}" type="presParOf" srcId="{B4F079CC-6CFE-453B-B468-3D60B3CBA67B}" destId="{0286723C-5CC1-430D-9100-B6841D5553D1}" srcOrd="0" destOrd="0" presId="urn:microsoft.com/office/officeart/2005/8/layout/chevron2"/>
    <dgm:cxn modelId="{AF570439-D727-4B88-BBF4-B71BF0DF6714}" type="presParOf" srcId="{0286723C-5CC1-430D-9100-B6841D5553D1}" destId="{CAD89847-BEFC-4E57-A2DE-ED12C9FE3621}" srcOrd="0" destOrd="0" presId="urn:microsoft.com/office/officeart/2005/8/layout/chevron2"/>
    <dgm:cxn modelId="{7C0BE8E5-8FE1-48F5-B260-232C529846FA}" type="presParOf" srcId="{0286723C-5CC1-430D-9100-B6841D5553D1}" destId="{FB109BDB-2DD3-42B2-A099-6A160306091D}"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1536D496-9D74-4529-A9FA-95DF2D9E4B05}"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en-US"/>
        </a:p>
      </dgm:t>
    </dgm:pt>
    <dgm:pt modelId="{15C0B6BF-3F76-4839-BE95-6518BD5DE5B6}">
      <dgm:prSet phldrT="[Text]" custT="1"/>
      <dgm:spPr/>
      <dgm:t>
        <a:bodyPr/>
        <a:lstStyle/>
        <a:p>
          <a:endParaRPr lang="en-US" sz="1200" b="1" u="sng" dirty="0">
            <a:latin typeface="Arial Black" panose="020B0A04020102020204" pitchFamily="34" charset="0"/>
          </a:endParaRPr>
        </a:p>
        <a:p>
          <a:r>
            <a:rPr lang="en-US" sz="1200" b="1" u="sng" dirty="0">
              <a:latin typeface="Arial Black" panose="020B0A04020102020204" pitchFamily="34" charset="0"/>
            </a:rPr>
            <a:t>SAT </a:t>
          </a:r>
        </a:p>
      </dgm:t>
    </dgm:pt>
    <dgm:pt modelId="{E0727467-8C9F-4B5F-9F8C-D00C3CDFBC52}" type="parTrans" cxnId="{8B6D5B9D-F6E1-4944-9657-9D868E98B8D2}">
      <dgm:prSet/>
      <dgm:spPr/>
      <dgm:t>
        <a:bodyPr/>
        <a:lstStyle/>
        <a:p>
          <a:endParaRPr lang="en-US"/>
        </a:p>
      </dgm:t>
    </dgm:pt>
    <dgm:pt modelId="{2E5F13CA-7EC9-4A8B-9619-232F00DE44F7}" type="sibTrans" cxnId="{8B6D5B9D-F6E1-4944-9657-9D868E98B8D2}">
      <dgm:prSet/>
      <dgm:spPr/>
      <dgm:t>
        <a:bodyPr/>
        <a:lstStyle/>
        <a:p>
          <a:endParaRPr lang="en-US"/>
        </a:p>
      </dgm:t>
    </dgm:pt>
    <dgm:pt modelId="{106CB83E-89BA-4756-AD75-ACD09E91215F}">
      <dgm:prSet phldrT="[Text]" custT="1"/>
      <dgm:spPr/>
      <dgm:t>
        <a:bodyPr/>
        <a:lstStyle/>
        <a:p>
          <a:r>
            <a:rPr lang="en-US" sz="3600" b="1" dirty="0">
              <a:solidFill>
                <a:schemeClr val="accent1"/>
              </a:solidFill>
              <a:latin typeface="Times New Roman" panose="02020603050405020304" pitchFamily="18" charset="0"/>
              <a:cs typeface="Times New Roman" panose="02020603050405020304" pitchFamily="18" charset="0"/>
            </a:rPr>
            <a:t>Signal Acquisition Techniques </a:t>
          </a:r>
        </a:p>
      </dgm:t>
    </dgm:pt>
    <dgm:pt modelId="{442B02E5-6278-42E2-925B-138AA91270E1}" type="parTrans" cxnId="{C0EA62CE-B2B4-4469-8BA1-75410A30D38E}">
      <dgm:prSet/>
      <dgm:spPr/>
      <dgm:t>
        <a:bodyPr/>
        <a:lstStyle/>
        <a:p>
          <a:endParaRPr lang="en-US"/>
        </a:p>
      </dgm:t>
    </dgm:pt>
    <dgm:pt modelId="{A53F8D81-8260-457D-995E-383E3C80AE46}" type="sibTrans" cxnId="{C0EA62CE-B2B4-4469-8BA1-75410A30D38E}">
      <dgm:prSet/>
      <dgm:spPr/>
      <dgm:t>
        <a:bodyPr/>
        <a:lstStyle/>
        <a:p>
          <a:endParaRPr lang="en-US"/>
        </a:p>
      </dgm:t>
    </dgm:pt>
    <dgm:pt modelId="{B4F079CC-6CFE-453B-B468-3D60B3CBA67B}" type="pres">
      <dgm:prSet presAssocID="{1536D496-9D74-4529-A9FA-95DF2D9E4B05}" presName="linearFlow" presStyleCnt="0">
        <dgm:presLayoutVars>
          <dgm:dir/>
          <dgm:animLvl val="lvl"/>
          <dgm:resizeHandles val="exact"/>
        </dgm:presLayoutVars>
      </dgm:prSet>
      <dgm:spPr/>
    </dgm:pt>
    <dgm:pt modelId="{0286723C-5CC1-430D-9100-B6841D5553D1}" type="pres">
      <dgm:prSet presAssocID="{15C0B6BF-3F76-4839-BE95-6518BD5DE5B6}" presName="composite" presStyleCnt="0"/>
      <dgm:spPr/>
    </dgm:pt>
    <dgm:pt modelId="{CAD89847-BEFC-4E57-A2DE-ED12C9FE3621}" type="pres">
      <dgm:prSet presAssocID="{15C0B6BF-3F76-4839-BE95-6518BD5DE5B6}" presName="parentText" presStyleLbl="alignNode1" presStyleIdx="0" presStyleCnt="1" custLinFactNeighborY="-1724">
        <dgm:presLayoutVars>
          <dgm:chMax val="1"/>
          <dgm:bulletEnabled val="1"/>
        </dgm:presLayoutVars>
      </dgm:prSet>
      <dgm:spPr/>
    </dgm:pt>
    <dgm:pt modelId="{FB109BDB-2DD3-42B2-A099-6A160306091D}" type="pres">
      <dgm:prSet presAssocID="{15C0B6BF-3F76-4839-BE95-6518BD5DE5B6}" presName="descendantText" presStyleLbl="alignAcc1" presStyleIdx="0" presStyleCnt="1" custScaleY="100000">
        <dgm:presLayoutVars>
          <dgm:bulletEnabled val="1"/>
        </dgm:presLayoutVars>
      </dgm:prSet>
      <dgm:spPr/>
    </dgm:pt>
  </dgm:ptLst>
  <dgm:cxnLst>
    <dgm:cxn modelId="{5545B12E-7E16-47E7-9FFC-5F0AF5B250C0}" type="presOf" srcId="{15C0B6BF-3F76-4839-BE95-6518BD5DE5B6}" destId="{CAD89847-BEFC-4E57-A2DE-ED12C9FE3621}" srcOrd="0" destOrd="0" presId="urn:microsoft.com/office/officeart/2005/8/layout/chevron2"/>
    <dgm:cxn modelId="{2C8D2543-3B50-49CB-B635-386D496F1B0D}" type="presOf" srcId="{1536D496-9D74-4529-A9FA-95DF2D9E4B05}" destId="{B4F079CC-6CFE-453B-B468-3D60B3CBA67B}" srcOrd="0" destOrd="0" presId="urn:microsoft.com/office/officeart/2005/8/layout/chevron2"/>
    <dgm:cxn modelId="{8B6D5B9D-F6E1-4944-9657-9D868E98B8D2}" srcId="{1536D496-9D74-4529-A9FA-95DF2D9E4B05}" destId="{15C0B6BF-3F76-4839-BE95-6518BD5DE5B6}" srcOrd="0" destOrd="0" parTransId="{E0727467-8C9F-4B5F-9F8C-D00C3CDFBC52}" sibTransId="{2E5F13CA-7EC9-4A8B-9619-232F00DE44F7}"/>
    <dgm:cxn modelId="{C0EA62CE-B2B4-4469-8BA1-75410A30D38E}" srcId="{15C0B6BF-3F76-4839-BE95-6518BD5DE5B6}" destId="{106CB83E-89BA-4756-AD75-ACD09E91215F}" srcOrd="0" destOrd="0" parTransId="{442B02E5-6278-42E2-925B-138AA91270E1}" sibTransId="{A53F8D81-8260-457D-995E-383E3C80AE46}"/>
    <dgm:cxn modelId="{8B2AD5ED-6C0F-4C2E-AA4E-04C1BF3529F6}" type="presOf" srcId="{106CB83E-89BA-4756-AD75-ACD09E91215F}" destId="{FB109BDB-2DD3-42B2-A099-6A160306091D}" srcOrd="0" destOrd="0" presId="urn:microsoft.com/office/officeart/2005/8/layout/chevron2"/>
    <dgm:cxn modelId="{E6C7FD4C-CA3A-4F19-80C4-CEB4BF56401A}" type="presParOf" srcId="{B4F079CC-6CFE-453B-B468-3D60B3CBA67B}" destId="{0286723C-5CC1-430D-9100-B6841D5553D1}" srcOrd="0" destOrd="0" presId="urn:microsoft.com/office/officeart/2005/8/layout/chevron2"/>
    <dgm:cxn modelId="{EC9CC6F7-DBE7-4A3D-A4DD-BB1A76A48023}" type="presParOf" srcId="{0286723C-5CC1-430D-9100-B6841D5553D1}" destId="{CAD89847-BEFC-4E57-A2DE-ED12C9FE3621}" srcOrd="0" destOrd="0" presId="urn:microsoft.com/office/officeart/2005/8/layout/chevron2"/>
    <dgm:cxn modelId="{C5D3058B-0D0D-4911-BFCE-CC924A053469}" type="presParOf" srcId="{0286723C-5CC1-430D-9100-B6841D5553D1}" destId="{FB109BDB-2DD3-42B2-A099-6A160306091D}"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1536D496-9D74-4529-A9FA-95DF2D9E4B05}"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en-US"/>
        </a:p>
      </dgm:t>
    </dgm:pt>
    <dgm:pt modelId="{15C0B6BF-3F76-4839-BE95-6518BD5DE5B6}">
      <dgm:prSet phldrT="[Text]"/>
      <dgm:spPr/>
      <dgm:t>
        <a:bodyPr/>
        <a:lstStyle/>
        <a:p>
          <a:r>
            <a:rPr lang="en-US" b="1" u="sng" dirty="0"/>
            <a:t>BCI</a:t>
          </a:r>
        </a:p>
      </dgm:t>
    </dgm:pt>
    <dgm:pt modelId="{E0727467-8C9F-4B5F-9F8C-D00C3CDFBC52}" type="parTrans" cxnId="{8B6D5B9D-F6E1-4944-9657-9D868E98B8D2}">
      <dgm:prSet/>
      <dgm:spPr/>
      <dgm:t>
        <a:bodyPr/>
        <a:lstStyle/>
        <a:p>
          <a:endParaRPr lang="en-US"/>
        </a:p>
      </dgm:t>
    </dgm:pt>
    <dgm:pt modelId="{2E5F13CA-7EC9-4A8B-9619-232F00DE44F7}" type="sibTrans" cxnId="{8B6D5B9D-F6E1-4944-9657-9D868E98B8D2}">
      <dgm:prSet/>
      <dgm:spPr/>
      <dgm:t>
        <a:bodyPr/>
        <a:lstStyle/>
        <a:p>
          <a:endParaRPr lang="en-US"/>
        </a:p>
      </dgm:t>
    </dgm:pt>
    <dgm:pt modelId="{106CB83E-89BA-4756-AD75-ACD09E91215F}">
      <dgm:prSet phldrT="[Text]"/>
      <dgm:spPr/>
      <dgm:t>
        <a:bodyPr/>
        <a:lstStyle/>
        <a:p>
          <a:r>
            <a:rPr lang="en-US" dirty="0">
              <a:solidFill>
                <a:schemeClr val="accent1">
                  <a:lumMod val="75000"/>
                </a:schemeClr>
              </a:solidFill>
            </a:rPr>
            <a:t>Brain Computer Interface</a:t>
          </a:r>
          <a:endParaRPr lang="en-US" dirty="0"/>
        </a:p>
      </dgm:t>
    </dgm:pt>
    <dgm:pt modelId="{442B02E5-6278-42E2-925B-138AA91270E1}" type="parTrans" cxnId="{C0EA62CE-B2B4-4469-8BA1-75410A30D38E}">
      <dgm:prSet/>
      <dgm:spPr/>
      <dgm:t>
        <a:bodyPr/>
        <a:lstStyle/>
        <a:p>
          <a:endParaRPr lang="en-US"/>
        </a:p>
      </dgm:t>
    </dgm:pt>
    <dgm:pt modelId="{A53F8D81-8260-457D-995E-383E3C80AE46}" type="sibTrans" cxnId="{C0EA62CE-B2B4-4469-8BA1-75410A30D38E}">
      <dgm:prSet/>
      <dgm:spPr/>
      <dgm:t>
        <a:bodyPr/>
        <a:lstStyle/>
        <a:p>
          <a:endParaRPr lang="en-US"/>
        </a:p>
      </dgm:t>
    </dgm:pt>
    <dgm:pt modelId="{B4F079CC-6CFE-453B-B468-3D60B3CBA67B}" type="pres">
      <dgm:prSet presAssocID="{1536D496-9D74-4529-A9FA-95DF2D9E4B05}" presName="linearFlow" presStyleCnt="0">
        <dgm:presLayoutVars>
          <dgm:dir/>
          <dgm:animLvl val="lvl"/>
          <dgm:resizeHandles val="exact"/>
        </dgm:presLayoutVars>
      </dgm:prSet>
      <dgm:spPr/>
    </dgm:pt>
    <dgm:pt modelId="{0286723C-5CC1-430D-9100-B6841D5553D1}" type="pres">
      <dgm:prSet presAssocID="{15C0B6BF-3F76-4839-BE95-6518BD5DE5B6}" presName="composite" presStyleCnt="0"/>
      <dgm:spPr/>
    </dgm:pt>
    <dgm:pt modelId="{CAD89847-BEFC-4E57-A2DE-ED12C9FE3621}" type="pres">
      <dgm:prSet presAssocID="{15C0B6BF-3F76-4839-BE95-6518BD5DE5B6}" presName="parentText" presStyleLbl="alignNode1" presStyleIdx="0" presStyleCnt="1">
        <dgm:presLayoutVars>
          <dgm:chMax val="1"/>
          <dgm:bulletEnabled val="1"/>
        </dgm:presLayoutVars>
      </dgm:prSet>
      <dgm:spPr/>
    </dgm:pt>
    <dgm:pt modelId="{FB109BDB-2DD3-42B2-A099-6A160306091D}" type="pres">
      <dgm:prSet presAssocID="{15C0B6BF-3F76-4839-BE95-6518BD5DE5B6}" presName="descendantText" presStyleLbl="alignAcc1" presStyleIdx="0" presStyleCnt="1">
        <dgm:presLayoutVars>
          <dgm:bulletEnabled val="1"/>
        </dgm:presLayoutVars>
      </dgm:prSet>
      <dgm:spPr/>
    </dgm:pt>
  </dgm:ptLst>
  <dgm:cxnLst>
    <dgm:cxn modelId="{F036890B-44DA-47DD-86C4-F3DEC078EBEE}" type="presOf" srcId="{106CB83E-89BA-4756-AD75-ACD09E91215F}" destId="{FB109BDB-2DD3-42B2-A099-6A160306091D}" srcOrd="0" destOrd="0" presId="urn:microsoft.com/office/officeart/2005/8/layout/chevron2"/>
    <dgm:cxn modelId="{7E5C6E65-5287-490C-A83B-B8E493301C0C}" type="presOf" srcId="{15C0B6BF-3F76-4839-BE95-6518BD5DE5B6}" destId="{CAD89847-BEFC-4E57-A2DE-ED12C9FE3621}" srcOrd="0" destOrd="0" presId="urn:microsoft.com/office/officeart/2005/8/layout/chevron2"/>
    <dgm:cxn modelId="{8B6D5B9D-F6E1-4944-9657-9D868E98B8D2}" srcId="{1536D496-9D74-4529-A9FA-95DF2D9E4B05}" destId="{15C0B6BF-3F76-4839-BE95-6518BD5DE5B6}" srcOrd="0" destOrd="0" parTransId="{E0727467-8C9F-4B5F-9F8C-D00C3CDFBC52}" sibTransId="{2E5F13CA-7EC9-4A8B-9619-232F00DE44F7}"/>
    <dgm:cxn modelId="{C0EA62CE-B2B4-4469-8BA1-75410A30D38E}" srcId="{15C0B6BF-3F76-4839-BE95-6518BD5DE5B6}" destId="{106CB83E-89BA-4756-AD75-ACD09E91215F}" srcOrd="0" destOrd="0" parTransId="{442B02E5-6278-42E2-925B-138AA91270E1}" sibTransId="{A53F8D81-8260-457D-995E-383E3C80AE46}"/>
    <dgm:cxn modelId="{E27B84F0-744B-40BD-881B-56108CF5D9D3}" type="presOf" srcId="{1536D496-9D74-4529-A9FA-95DF2D9E4B05}" destId="{B4F079CC-6CFE-453B-B468-3D60B3CBA67B}" srcOrd="0" destOrd="0" presId="urn:microsoft.com/office/officeart/2005/8/layout/chevron2"/>
    <dgm:cxn modelId="{D56FBAAC-81F7-426F-909D-0708DAF533F0}" type="presParOf" srcId="{B4F079CC-6CFE-453B-B468-3D60B3CBA67B}" destId="{0286723C-5CC1-430D-9100-B6841D5553D1}" srcOrd="0" destOrd="0" presId="urn:microsoft.com/office/officeart/2005/8/layout/chevron2"/>
    <dgm:cxn modelId="{965E841A-AF49-4E39-990F-9943F5B7BEDF}" type="presParOf" srcId="{0286723C-5CC1-430D-9100-B6841D5553D1}" destId="{CAD89847-BEFC-4E57-A2DE-ED12C9FE3621}" srcOrd="0" destOrd="0" presId="urn:microsoft.com/office/officeart/2005/8/layout/chevron2"/>
    <dgm:cxn modelId="{A0F8860B-0FEA-4D99-A644-499308A1914A}" type="presParOf" srcId="{0286723C-5CC1-430D-9100-B6841D5553D1}" destId="{FB109BDB-2DD3-42B2-A099-6A160306091D}" srcOrd="1" destOrd="0" presId="urn:microsoft.com/office/officeart/2005/8/layout/chevron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1536D496-9D74-4529-A9FA-95DF2D9E4B05}"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en-US"/>
        </a:p>
      </dgm:t>
    </dgm:pt>
    <dgm:pt modelId="{15C0B6BF-3F76-4839-BE95-6518BD5DE5B6}">
      <dgm:prSet phldrT="[Text]"/>
      <dgm:spPr/>
      <dgm:t>
        <a:bodyPr/>
        <a:lstStyle/>
        <a:p>
          <a:r>
            <a:rPr lang="en-US" b="1" u="sng" dirty="0"/>
            <a:t>BCI</a:t>
          </a:r>
        </a:p>
      </dgm:t>
    </dgm:pt>
    <dgm:pt modelId="{E0727467-8C9F-4B5F-9F8C-D00C3CDFBC52}" type="parTrans" cxnId="{8B6D5B9D-F6E1-4944-9657-9D868E98B8D2}">
      <dgm:prSet/>
      <dgm:spPr/>
      <dgm:t>
        <a:bodyPr/>
        <a:lstStyle/>
        <a:p>
          <a:endParaRPr lang="en-US"/>
        </a:p>
      </dgm:t>
    </dgm:pt>
    <dgm:pt modelId="{2E5F13CA-7EC9-4A8B-9619-232F00DE44F7}" type="sibTrans" cxnId="{8B6D5B9D-F6E1-4944-9657-9D868E98B8D2}">
      <dgm:prSet/>
      <dgm:spPr/>
      <dgm:t>
        <a:bodyPr/>
        <a:lstStyle/>
        <a:p>
          <a:endParaRPr lang="en-US"/>
        </a:p>
      </dgm:t>
    </dgm:pt>
    <dgm:pt modelId="{106CB83E-89BA-4756-AD75-ACD09E91215F}">
      <dgm:prSet phldrT="[Text]"/>
      <dgm:spPr/>
      <dgm:t>
        <a:bodyPr/>
        <a:lstStyle/>
        <a:p>
          <a:r>
            <a:rPr lang="en-US" dirty="0">
              <a:solidFill>
                <a:schemeClr val="accent1">
                  <a:lumMod val="75000"/>
                </a:schemeClr>
              </a:solidFill>
            </a:rPr>
            <a:t>Brain Computer Interface</a:t>
          </a:r>
          <a:endParaRPr lang="en-US" dirty="0"/>
        </a:p>
      </dgm:t>
    </dgm:pt>
    <dgm:pt modelId="{442B02E5-6278-42E2-925B-138AA91270E1}" type="parTrans" cxnId="{C0EA62CE-B2B4-4469-8BA1-75410A30D38E}">
      <dgm:prSet/>
      <dgm:spPr/>
      <dgm:t>
        <a:bodyPr/>
        <a:lstStyle/>
        <a:p>
          <a:endParaRPr lang="en-US"/>
        </a:p>
      </dgm:t>
    </dgm:pt>
    <dgm:pt modelId="{A53F8D81-8260-457D-995E-383E3C80AE46}" type="sibTrans" cxnId="{C0EA62CE-B2B4-4469-8BA1-75410A30D38E}">
      <dgm:prSet/>
      <dgm:spPr/>
      <dgm:t>
        <a:bodyPr/>
        <a:lstStyle/>
        <a:p>
          <a:endParaRPr lang="en-US"/>
        </a:p>
      </dgm:t>
    </dgm:pt>
    <dgm:pt modelId="{B4F079CC-6CFE-453B-B468-3D60B3CBA67B}" type="pres">
      <dgm:prSet presAssocID="{1536D496-9D74-4529-A9FA-95DF2D9E4B05}" presName="linearFlow" presStyleCnt="0">
        <dgm:presLayoutVars>
          <dgm:dir/>
          <dgm:animLvl val="lvl"/>
          <dgm:resizeHandles val="exact"/>
        </dgm:presLayoutVars>
      </dgm:prSet>
      <dgm:spPr/>
    </dgm:pt>
    <dgm:pt modelId="{0286723C-5CC1-430D-9100-B6841D5553D1}" type="pres">
      <dgm:prSet presAssocID="{15C0B6BF-3F76-4839-BE95-6518BD5DE5B6}" presName="composite" presStyleCnt="0"/>
      <dgm:spPr/>
    </dgm:pt>
    <dgm:pt modelId="{CAD89847-BEFC-4E57-A2DE-ED12C9FE3621}" type="pres">
      <dgm:prSet presAssocID="{15C0B6BF-3F76-4839-BE95-6518BD5DE5B6}" presName="parentText" presStyleLbl="alignNode1" presStyleIdx="0" presStyleCnt="1">
        <dgm:presLayoutVars>
          <dgm:chMax val="1"/>
          <dgm:bulletEnabled val="1"/>
        </dgm:presLayoutVars>
      </dgm:prSet>
      <dgm:spPr/>
    </dgm:pt>
    <dgm:pt modelId="{FB109BDB-2DD3-42B2-A099-6A160306091D}" type="pres">
      <dgm:prSet presAssocID="{15C0B6BF-3F76-4839-BE95-6518BD5DE5B6}" presName="descendantText" presStyleLbl="alignAcc1" presStyleIdx="0" presStyleCnt="1">
        <dgm:presLayoutVars>
          <dgm:bulletEnabled val="1"/>
        </dgm:presLayoutVars>
      </dgm:prSet>
      <dgm:spPr/>
    </dgm:pt>
  </dgm:ptLst>
  <dgm:cxnLst>
    <dgm:cxn modelId="{A8641239-6DF4-4B7B-A93B-5FF0868013DD}" type="presOf" srcId="{1536D496-9D74-4529-A9FA-95DF2D9E4B05}" destId="{B4F079CC-6CFE-453B-B468-3D60B3CBA67B}" srcOrd="0" destOrd="0" presId="urn:microsoft.com/office/officeart/2005/8/layout/chevron2"/>
    <dgm:cxn modelId="{C96AE175-1945-40B0-B625-6F9A1CAA1C70}" type="presOf" srcId="{15C0B6BF-3F76-4839-BE95-6518BD5DE5B6}" destId="{CAD89847-BEFC-4E57-A2DE-ED12C9FE3621}" srcOrd="0" destOrd="0" presId="urn:microsoft.com/office/officeart/2005/8/layout/chevron2"/>
    <dgm:cxn modelId="{4C67D082-E46F-4AA6-B4CB-957FE008CD11}" type="presOf" srcId="{106CB83E-89BA-4756-AD75-ACD09E91215F}" destId="{FB109BDB-2DD3-42B2-A099-6A160306091D}" srcOrd="0" destOrd="0" presId="urn:microsoft.com/office/officeart/2005/8/layout/chevron2"/>
    <dgm:cxn modelId="{8B6D5B9D-F6E1-4944-9657-9D868E98B8D2}" srcId="{1536D496-9D74-4529-A9FA-95DF2D9E4B05}" destId="{15C0B6BF-3F76-4839-BE95-6518BD5DE5B6}" srcOrd="0" destOrd="0" parTransId="{E0727467-8C9F-4B5F-9F8C-D00C3CDFBC52}" sibTransId="{2E5F13CA-7EC9-4A8B-9619-232F00DE44F7}"/>
    <dgm:cxn modelId="{C0EA62CE-B2B4-4469-8BA1-75410A30D38E}" srcId="{15C0B6BF-3F76-4839-BE95-6518BD5DE5B6}" destId="{106CB83E-89BA-4756-AD75-ACD09E91215F}" srcOrd="0" destOrd="0" parTransId="{442B02E5-6278-42E2-925B-138AA91270E1}" sibTransId="{A53F8D81-8260-457D-995E-383E3C80AE46}"/>
    <dgm:cxn modelId="{0D90A4C8-E8BD-44FC-BA3D-66E37E51B69D}" type="presParOf" srcId="{B4F079CC-6CFE-453B-B468-3D60B3CBA67B}" destId="{0286723C-5CC1-430D-9100-B6841D5553D1}" srcOrd="0" destOrd="0" presId="urn:microsoft.com/office/officeart/2005/8/layout/chevron2"/>
    <dgm:cxn modelId="{98DE0747-5FBD-43E0-ADE9-52678AD5980D}" type="presParOf" srcId="{0286723C-5CC1-430D-9100-B6841D5553D1}" destId="{CAD89847-BEFC-4E57-A2DE-ED12C9FE3621}" srcOrd="0" destOrd="0" presId="urn:microsoft.com/office/officeart/2005/8/layout/chevron2"/>
    <dgm:cxn modelId="{D8941DA1-1D05-4956-8F6A-F40D6A983BEB}" type="presParOf" srcId="{0286723C-5CC1-430D-9100-B6841D5553D1}" destId="{FB109BDB-2DD3-42B2-A099-6A160306091D}"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1536D496-9D74-4529-A9FA-95DF2D9E4B05}"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en-US"/>
        </a:p>
      </dgm:t>
    </dgm:pt>
    <dgm:pt modelId="{15C0B6BF-3F76-4839-BE95-6518BD5DE5B6}">
      <dgm:prSet phldrT="[Text]"/>
      <dgm:spPr/>
      <dgm:t>
        <a:bodyPr/>
        <a:lstStyle/>
        <a:p>
          <a:r>
            <a:rPr lang="en-US" b="1" u="sng" dirty="0"/>
            <a:t>BCI</a:t>
          </a:r>
        </a:p>
      </dgm:t>
    </dgm:pt>
    <dgm:pt modelId="{E0727467-8C9F-4B5F-9F8C-D00C3CDFBC52}" type="parTrans" cxnId="{8B6D5B9D-F6E1-4944-9657-9D868E98B8D2}">
      <dgm:prSet/>
      <dgm:spPr/>
      <dgm:t>
        <a:bodyPr/>
        <a:lstStyle/>
        <a:p>
          <a:endParaRPr lang="en-US"/>
        </a:p>
      </dgm:t>
    </dgm:pt>
    <dgm:pt modelId="{2E5F13CA-7EC9-4A8B-9619-232F00DE44F7}" type="sibTrans" cxnId="{8B6D5B9D-F6E1-4944-9657-9D868E98B8D2}">
      <dgm:prSet/>
      <dgm:spPr/>
      <dgm:t>
        <a:bodyPr/>
        <a:lstStyle/>
        <a:p>
          <a:endParaRPr lang="en-US"/>
        </a:p>
      </dgm:t>
    </dgm:pt>
    <dgm:pt modelId="{106CB83E-89BA-4756-AD75-ACD09E91215F}">
      <dgm:prSet phldrT="[Text]"/>
      <dgm:spPr/>
      <dgm:t>
        <a:bodyPr/>
        <a:lstStyle/>
        <a:p>
          <a:r>
            <a:rPr lang="en-US" dirty="0">
              <a:solidFill>
                <a:schemeClr val="accent1">
                  <a:lumMod val="75000"/>
                </a:schemeClr>
              </a:solidFill>
            </a:rPr>
            <a:t>Technical Principles</a:t>
          </a:r>
          <a:endParaRPr lang="en-US" dirty="0"/>
        </a:p>
      </dgm:t>
    </dgm:pt>
    <dgm:pt modelId="{442B02E5-6278-42E2-925B-138AA91270E1}" type="parTrans" cxnId="{C0EA62CE-B2B4-4469-8BA1-75410A30D38E}">
      <dgm:prSet/>
      <dgm:spPr/>
      <dgm:t>
        <a:bodyPr/>
        <a:lstStyle/>
        <a:p>
          <a:endParaRPr lang="en-US"/>
        </a:p>
      </dgm:t>
    </dgm:pt>
    <dgm:pt modelId="{A53F8D81-8260-457D-995E-383E3C80AE46}" type="sibTrans" cxnId="{C0EA62CE-B2B4-4469-8BA1-75410A30D38E}">
      <dgm:prSet/>
      <dgm:spPr/>
      <dgm:t>
        <a:bodyPr/>
        <a:lstStyle/>
        <a:p>
          <a:endParaRPr lang="en-US"/>
        </a:p>
      </dgm:t>
    </dgm:pt>
    <dgm:pt modelId="{B4F079CC-6CFE-453B-B468-3D60B3CBA67B}" type="pres">
      <dgm:prSet presAssocID="{1536D496-9D74-4529-A9FA-95DF2D9E4B05}" presName="linearFlow" presStyleCnt="0">
        <dgm:presLayoutVars>
          <dgm:dir/>
          <dgm:animLvl val="lvl"/>
          <dgm:resizeHandles val="exact"/>
        </dgm:presLayoutVars>
      </dgm:prSet>
      <dgm:spPr/>
    </dgm:pt>
    <dgm:pt modelId="{0286723C-5CC1-430D-9100-B6841D5553D1}" type="pres">
      <dgm:prSet presAssocID="{15C0B6BF-3F76-4839-BE95-6518BD5DE5B6}" presName="composite" presStyleCnt="0"/>
      <dgm:spPr/>
    </dgm:pt>
    <dgm:pt modelId="{CAD89847-BEFC-4E57-A2DE-ED12C9FE3621}" type="pres">
      <dgm:prSet presAssocID="{15C0B6BF-3F76-4839-BE95-6518BD5DE5B6}" presName="parentText" presStyleLbl="alignNode1" presStyleIdx="0" presStyleCnt="1">
        <dgm:presLayoutVars>
          <dgm:chMax val="1"/>
          <dgm:bulletEnabled val="1"/>
        </dgm:presLayoutVars>
      </dgm:prSet>
      <dgm:spPr/>
    </dgm:pt>
    <dgm:pt modelId="{FB109BDB-2DD3-42B2-A099-6A160306091D}" type="pres">
      <dgm:prSet presAssocID="{15C0B6BF-3F76-4839-BE95-6518BD5DE5B6}" presName="descendantText" presStyleLbl="alignAcc1" presStyleIdx="0" presStyleCnt="1">
        <dgm:presLayoutVars>
          <dgm:bulletEnabled val="1"/>
        </dgm:presLayoutVars>
      </dgm:prSet>
      <dgm:spPr/>
    </dgm:pt>
  </dgm:ptLst>
  <dgm:cxnLst>
    <dgm:cxn modelId="{0EF8EC1C-BCB1-4BAB-94EA-C1E9A890ED4C}" type="presOf" srcId="{1536D496-9D74-4529-A9FA-95DF2D9E4B05}" destId="{B4F079CC-6CFE-453B-B468-3D60B3CBA67B}" srcOrd="0" destOrd="0" presId="urn:microsoft.com/office/officeart/2005/8/layout/chevron2"/>
    <dgm:cxn modelId="{8B6D5B9D-F6E1-4944-9657-9D868E98B8D2}" srcId="{1536D496-9D74-4529-A9FA-95DF2D9E4B05}" destId="{15C0B6BF-3F76-4839-BE95-6518BD5DE5B6}" srcOrd="0" destOrd="0" parTransId="{E0727467-8C9F-4B5F-9F8C-D00C3CDFBC52}" sibTransId="{2E5F13CA-7EC9-4A8B-9619-232F00DE44F7}"/>
    <dgm:cxn modelId="{C0EA62CE-B2B4-4469-8BA1-75410A30D38E}" srcId="{15C0B6BF-3F76-4839-BE95-6518BD5DE5B6}" destId="{106CB83E-89BA-4756-AD75-ACD09E91215F}" srcOrd="0" destOrd="0" parTransId="{442B02E5-6278-42E2-925B-138AA91270E1}" sibTransId="{A53F8D81-8260-457D-995E-383E3C80AE46}"/>
    <dgm:cxn modelId="{9F982DE8-E44E-47F4-BAAC-8ADCCDE07185}" type="presOf" srcId="{106CB83E-89BA-4756-AD75-ACD09E91215F}" destId="{FB109BDB-2DD3-42B2-A099-6A160306091D}" srcOrd="0" destOrd="0" presId="urn:microsoft.com/office/officeart/2005/8/layout/chevron2"/>
    <dgm:cxn modelId="{E5B94BEF-2868-4E20-9C67-21889A69498B}" type="presOf" srcId="{15C0B6BF-3F76-4839-BE95-6518BD5DE5B6}" destId="{CAD89847-BEFC-4E57-A2DE-ED12C9FE3621}" srcOrd="0" destOrd="0" presId="urn:microsoft.com/office/officeart/2005/8/layout/chevron2"/>
    <dgm:cxn modelId="{6D614BFB-2212-4F25-8C36-2F57449C165B}" type="presParOf" srcId="{B4F079CC-6CFE-453B-B468-3D60B3CBA67B}" destId="{0286723C-5CC1-430D-9100-B6841D5553D1}" srcOrd="0" destOrd="0" presId="urn:microsoft.com/office/officeart/2005/8/layout/chevron2"/>
    <dgm:cxn modelId="{FF28DFF1-02E8-446A-9480-2E0CEB56EE7D}" type="presParOf" srcId="{0286723C-5CC1-430D-9100-B6841D5553D1}" destId="{CAD89847-BEFC-4E57-A2DE-ED12C9FE3621}" srcOrd="0" destOrd="0" presId="urn:microsoft.com/office/officeart/2005/8/layout/chevron2"/>
    <dgm:cxn modelId="{B53E9AAC-4ABA-49C9-A943-14D949D3D130}" type="presParOf" srcId="{0286723C-5CC1-430D-9100-B6841D5553D1}" destId="{FB109BDB-2DD3-42B2-A099-6A160306091D}"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1536D496-9D74-4529-A9FA-95DF2D9E4B05}"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en-US"/>
        </a:p>
      </dgm:t>
    </dgm:pt>
    <dgm:pt modelId="{15C0B6BF-3F76-4839-BE95-6518BD5DE5B6}">
      <dgm:prSet phldrT="[Text]"/>
      <dgm:spPr/>
      <dgm:t>
        <a:bodyPr/>
        <a:lstStyle/>
        <a:p>
          <a:r>
            <a:rPr lang="en-US" b="1" u="sng" dirty="0"/>
            <a:t>BCI</a:t>
          </a:r>
        </a:p>
      </dgm:t>
    </dgm:pt>
    <dgm:pt modelId="{E0727467-8C9F-4B5F-9F8C-D00C3CDFBC52}" type="parTrans" cxnId="{8B6D5B9D-F6E1-4944-9657-9D868E98B8D2}">
      <dgm:prSet/>
      <dgm:spPr/>
      <dgm:t>
        <a:bodyPr/>
        <a:lstStyle/>
        <a:p>
          <a:endParaRPr lang="en-US"/>
        </a:p>
      </dgm:t>
    </dgm:pt>
    <dgm:pt modelId="{2E5F13CA-7EC9-4A8B-9619-232F00DE44F7}" type="sibTrans" cxnId="{8B6D5B9D-F6E1-4944-9657-9D868E98B8D2}">
      <dgm:prSet/>
      <dgm:spPr/>
      <dgm:t>
        <a:bodyPr/>
        <a:lstStyle/>
        <a:p>
          <a:endParaRPr lang="en-US"/>
        </a:p>
      </dgm:t>
    </dgm:pt>
    <dgm:pt modelId="{106CB83E-89BA-4756-AD75-ACD09E91215F}">
      <dgm:prSet phldrT="[Text]"/>
      <dgm:spPr/>
      <dgm:t>
        <a:bodyPr/>
        <a:lstStyle/>
        <a:p>
          <a:r>
            <a:rPr lang="en-US" dirty="0">
              <a:solidFill>
                <a:schemeClr val="accent1">
                  <a:lumMod val="75000"/>
                </a:schemeClr>
              </a:solidFill>
            </a:rPr>
            <a:t>Technical Principles</a:t>
          </a:r>
          <a:endParaRPr lang="en-US" dirty="0"/>
        </a:p>
      </dgm:t>
    </dgm:pt>
    <dgm:pt modelId="{442B02E5-6278-42E2-925B-138AA91270E1}" type="parTrans" cxnId="{C0EA62CE-B2B4-4469-8BA1-75410A30D38E}">
      <dgm:prSet/>
      <dgm:spPr/>
      <dgm:t>
        <a:bodyPr/>
        <a:lstStyle/>
        <a:p>
          <a:endParaRPr lang="en-US"/>
        </a:p>
      </dgm:t>
    </dgm:pt>
    <dgm:pt modelId="{A53F8D81-8260-457D-995E-383E3C80AE46}" type="sibTrans" cxnId="{C0EA62CE-B2B4-4469-8BA1-75410A30D38E}">
      <dgm:prSet/>
      <dgm:spPr/>
      <dgm:t>
        <a:bodyPr/>
        <a:lstStyle/>
        <a:p>
          <a:endParaRPr lang="en-US"/>
        </a:p>
      </dgm:t>
    </dgm:pt>
    <dgm:pt modelId="{B4F079CC-6CFE-453B-B468-3D60B3CBA67B}" type="pres">
      <dgm:prSet presAssocID="{1536D496-9D74-4529-A9FA-95DF2D9E4B05}" presName="linearFlow" presStyleCnt="0">
        <dgm:presLayoutVars>
          <dgm:dir/>
          <dgm:animLvl val="lvl"/>
          <dgm:resizeHandles val="exact"/>
        </dgm:presLayoutVars>
      </dgm:prSet>
      <dgm:spPr/>
    </dgm:pt>
    <dgm:pt modelId="{0286723C-5CC1-430D-9100-B6841D5553D1}" type="pres">
      <dgm:prSet presAssocID="{15C0B6BF-3F76-4839-BE95-6518BD5DE5B6}" presName="composite" presStyleCnt="0"/>
      <dgm:spPr/>
    </dgm:pt>
    <dgm:pt modelId="{CAD89847-BEFC-4E57-A2DE-ED12C9FE3621}" type="pres">
      <dgm:prSet presAssocID="{15C0B6BF-3F76-4839-BE95-6518BD5DE5B6}" presName="parentText" presStyleLbl="alignNode1" presStyleIdx="0" presStyleCnt="1">
        <dgm:presLayoutVars>
          <dgm:chMax val="1"/>
          <dgm:bulletEnabled val="1"/>
        </dgm:presLayoutVars>
      </dgm:prSet>
      <dgm:spPr/>
    </dgm:pt>
    <dgm:pt modelId="{FB109BDB-2DD3-42B2-A099-6A160306091D}" type="pres">
      <dgm:prSet presAssocID="{15C0B6BF-3F76-4839-BE95-6518BD5DE5B6}" presName="descendantText" presStyleLbl="alignAcc1" presStyleIdx="0" presStyleCnt="1">
        <dgm:presLayoutVars>
          <dgm:bulletEnabled val="1"/>
        </dgm:presLayoutVars>
      </dgm:prSet>
      <dgm:spPr/>
    </dgm:pt>
  </dgm:ptLst>
  <dgm:cxnLst>
    <dgm:cxn modelId="{DA383E3C-3885-4A3A-8AB5-7A7022B34CE0}" type="presOf" srcId="{1536D496-9D74-4529-A9FA-95DF2D9E4B05}" destId="{B4F079CC-6CFE-453B-B468-3D60B3CBA67B}" srcOrd="0" destOrd="0" presId="urn:microsoft.com/office/officeart/2005/8/layout/chevron2"/>
    <dgm:cxn modelId="{35F73D96-27AC-4AAC-84FC-38291D3EA5FB}" type="presOf" srcId="{106CB83E-89BA-4756-AD75-ACD09E91215F}" destId="{FB109BDB-2DD3-42B2-A099-6A160306091D}" srcOrd="0" destOrd="0" presId="urn:microsoft.com/office/officeart/2005/8/layout/chevron2"/>
    <dgm:cxn modelId="{8B6D5B9D-F6E1-4944-9657-9D868E98B8D2}" srcId="{1536D496-9D74-4529-A9FA-95DF2D9E4B05}" destId="{15C0B6BF-3F76-4839-BE95-6518BD5DE5B6}" srcOrd="0" destOrd="0" parTransId="{E0727467-8C9F-4B5F-9F8C-D00C3CDFBC52}" sibTransId="{2E5F13CA-7EC9-4A8B-9619-232F00DE44F7}"/>
    <dgm:cxn modelId="{C0EA62CE-B2B4-4469-8BA1-75410A30D38E}" srcId="{15C0B6BF-3F76-4839-BE95-6518BD5DE5B6}" destId="{106CB83E-89BA-4756-AD75-ACD09E91215F}" srcOrd="0" destOrd="0" parTransId="{442B02E5-6278-42E2-925B-138AA91270E1}" sibTransId="{A53F8D81-8260-457D-995E-383E3C80AE46}"/>
    <dgm:cxn modelId="{8B1D1AF4-FE12-4937-AE52-92732EEBC1FB}" type="presOf" srcId="{15C0B6BF-3F76-4839-BE95-6518BD5DE5B6}" destId="{CAD89847-BEFC-4E57-A2DE-ED12C9FE3621}" srcOrd="0" destOrd="0" presId="urn:microsoft.com/office/officeart/2005/8/layout/chevron2"/>
    <dgm:cxn modelId="{9706C658-F203-4F5F-8F94-A91368748CDF}" type="presParOf" srcId="{B4F079CC-6CFE-453B-B468-3D60B3CBA67B}" destId="{0286723C-5CC1-430D-9100-B6841D5553D1}" srcOrd="0" destOrd="0" presId="urn:microsoft.com/office/officeart/2005/8/layout/chevron2"/>
    <dgm:cxn modelId="{226E51D3-9BD7-473B-93AC-C658AA953C15}" type="presParOf" srcId="{0286723C-5CC1-430D-9100-B6841D5553D1}" destId="{CAD89847-BEFC-4E57-A2DE-ED12C9FE3621}" srcOrd="0" destOrd="0" presId="urn:microsoft.com/office/officeart/2005/8/layout/chevron2"/>
    <dgm:cxn modelId="{B4431829-3C39-4BCE-9F4B-9A428B4859EE}" type="presParOf" srcId="{0286723C-5CC1-430D-9100-B6841D5553D1}" destId="{FB109BDB-2DD3-42B2-A099-6A160306091D}"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E1B1D1C7-3734-4BE1-94A9-A6C69D036D2B}" type="doc">
      <dgm:prSet loTypeId="urn:microsoft.com/office/officeart/2005/8/layout/vList6" loCatId="process" qsTypeId="urn:microsoft.com/office/officeart/2005/8/quickstyle/simple1" qsCatId="simple" csTypeId="urn:microsoft.com/office/officeart/2005/8/colors/accent1_2" csCatId="accent1" phldr="1"/>
      <dgm:spPr/>
      <dgm:t>
        <a:bodyPr/>
        <a:lstStyle/>
        <a:p>
          <a:endParaRPr lang="en-US"/>
        </a:p>
      </dgm:t>
    </dgm:pt>
    <dgm:pt modelId="{7FBEF97C-3ABD-4ED9-B990-2B47833E03D1}">
      <dgm:prSet phldrT="[Text]"/>
      <dgm:spPr/>
      <dgm:t>
        <a:bodyPr/>
        <a:lstStyle/>
        <a:p>
          <a:r>
            <a:rPr lang="en-US" dirty="0"/>
            <a:t>Aspect of Signal Acquisition Environment </a:t>
          </a:r>
        </a:p>
      </dgm:t>
    </dgm:pt>
    <dgm:pt modelId="{98FB2328-5216-4511-88EB-66F6EB8B1A97}" type="parTrans" cxnId="{8A6026F2-92AC-4B33-AAF2-ACF8A5A473D1}">
      <dgm:prSet/>
      <dgm:spPr/>
      <dgm:t>
        <a:bodyPr/>
        <a:lstStyle/>
        <a:p>
          <a:endParaRPr lang="en-US"/>
        </a:p>
      </dgm:t>
    </dgm:pt>
    <dgm:pt modelId="{012106DA-AECD-4C44-8A6F-98D55C817575}" type="sibTrans" cxnId="{8A6026F2-92AC-4B33-AAF2-ACF8A5A473D1}">
      <dgm:prSet/>
      <dgm:spPr/>
      <dgm:t>
        <a:bodyPr/>
        <a:lstStyle/>
        <a:p>
          <a:endParaRPr lang="en-US"/>
        </a:p>
      </dgm:t>
    </dgm:pt>
    <dgm:pt modelId="{3B6EC779-0B0B-4930-B1F2-C6D46D2A92D2}">
      <dgm:prSet phldrT="[Text]"/>
      <dgm:spPr/>
      <dgm:t>
        <a:bodyPr/>
        <a:lstStyle/>
        <a:p>
          <a:r>
            <a:rPr lang="en-US" dirty="0"/>
            <a:t>Invasive Environment</a:t>
          </a:r>
        </a:p>
      </dgm:t>
    </dgm:pt>
    <dgm:pt modelId="{02B20941-836C-48AC-8DBD-AF6E82E85BC6}" type="parTrans" cxnId="{FE2CE4BF-4F9B-4797-825D-187E2A25127F}">
      <dgm:prSet/>
      <dgm:spPr/>
      <dgm:t>
        <a:bodyPr/>
        <a:lstStyle/>
        <a:p>
          <a:endParaRPr lang="en-US"/>
        </a:p>
      </dgm:t>
    </dgm:pt>
    <dgm:pt modelId="{35F2768F-6F94-4AB0-97F5-6EA19902CE1D}" type="sibTrans" cxnId="{FE2CE4BF-4F9B-4797-825D-187E2A25127F}">
      <dgm:prSet/>
      <dgm:spPr/>
      <dgm:t>
        <a:bodyPr/>
        <a:lstStyle/>
        <a:p>
          <a:endParaRPr lang="en-US"/>
        </a:p>
      </dgm:t>
    </dgm:pt>
    <dgm:pt modelId="{FD4D2373-7809-4782-AD20-2D8856800CF9}">
      <dgm:prSet phldrT="[Text]"/>
      <dgm:spPr/>
      <dgm:t>
        <a:bodyPr/>
        <a:lstStyle/>
        <a:p>
          <a:r>
            <a:rPr lang="en-US" dirty="0"/>
            <a:t>Non-invasive Environment</a:t>
          </a:r>
        </a:p>
      </dgm:t>
    </dgm:pt>
    <dgm:pt modelId="{6B14466A-F93B-4CA7-B99F-9486CB1CA29C}" type="parTrans" cxnId="{6E13E2BA-2B92-4187-BB37-8511498F3A26}">
      <dgm:prSet/>
      <dgm:spPr/>
      <dgm:t>
        <a:bodyPr/>
        <a:lstStyle/>
        <a:p>
          <a:endParaRPr lang="en-US"/>
        </a:p>
      </dgm:t>
    </dgm:pt>
    <dgm:pt modelId="{10B7072A-A3F9-4AB9-A0FA-F8A3BF324B30}" type="sibTrans" cxnId="{6E13E2BA-2B92-4187-BB37-8511498F3A26}">
      <dgm:prSet/>
      <dgm:spPr/>
      <dgm:t>
        <a:bodyPr/>
        <a:lstStyle/>
        <a:p>
          <a:endParaRPr lang="en-US"/>
        </a:p>
      </dgm:t>
    </dgm:pt>
    <dgm:pt modelId="{6A212BD1-D41F-4198-9A75-A73CCE25F1A4}">
      <dgm:prSet phldrT="[Text]"/>
      <dgm:spPr/>
      <dgm:t>
        <a:bodyPr/>
        <a:lstStyle/>
        <a:p>
          <a:r>
            <a:rPr lang="en-US" dirty="0"/>
            <a:t>Aspect of working fundamental </a:t>
          </a:r>
        </a:p>
      </dgm:t>
    </dgm:pt>
    <dgm:pt modelId="{B21E6055-087F-4A30-8EB7-2D8ECDEAED3B}" type="parTrans" cxnId="{6B5FC44B-DC63-4B6F-8F62-A1FCF1F327F4}">
      <dgm:prSet/>
      <dgm:spPr/>
      <dgm:t>
        <a:bodyPr/>
        <a:lstStyle/>
        <a:p>
          <a:endParaRPr lang="en-US"/>
        </a:p>
      </dgm:t>
    </dgm:pt>
    <dgm:pt modelId="{19C0912A-973C-4988-98B7-A30439CA0836}" type="sibTrans" cxnId="{6B5FC44B-DC63-4B6F-8F62-A1FCF1F327F4}">
      <dgm:prSet/>
      <dgm:spPr/>
      <dgm:t>
        <a:bodyPr/>
        <a:lstStyle/>
        <a:p>
          <a:endParaRPr lang="en-US"/>
        </a:p>
      </dgm:t>
    </dgm:pt>
    <dgm:pt modelId="{874AC90E-4B09-410A-BD38-2FC27D920A84}">
      <dgm:prSet phldrT="[Text]"/>
      <dgm:spPr/>
      <dgm:t>
        <a:bodyPr/>
        <a:lstStyle/>
        <a:p>
          <a:r>
            <a:rPr lang="en-US" dirty="0"/>
            <a:t>Active BCI</a:t>
          </a:r>
        </a:p>
      </dgm:t>
    </dgm:pt>
    <dgm:pt modelId="{454EA319-6B72-4BC0-9988-AD735A0F255A}" type="parTrans" cxnId="{BFB9188D-F282-41D9-A4B9-B9C38C3E15FD}">
      <dgm:prSet/>
      <dgm:spPr/>
      <dgm:t>
        <a:bodyPr/>
        <a:lstStyle/>
        <a:p>
          <a:endParaRPr lang="en-US"/>
        </a:p>
      </dgm:t>
    </dgm:pt>
    <dgm:pt modelId="{FD1AB8E7-CDC1-4C03-8934-33A1CA12FE79}" type="sibTrans" cxnId="{BFB9188D-F282-41D9-A4B9-B9C38C3E15FD}">
      <dgm:prSet/>
      <dgm:spPr/>
      <dgm:t>
        <a:bodyPr/>
        <a:lstStyle/>
        <a:p>
          <a:endParaRPr lang="en-US"/>
        </a:p>
      </dgm:t>
    </dgm:pt>
    <dgm:pt modelId="{B951C131-41AA-49EF-9BB2-8727FAAE5A17}">
      <dgm:prSet phldrT="[Text]"/>
      <dgm:spPr/>
      <dgm:t>
        <a:bodyPr/>
        <a:lstStyle/>
        <a:p>
          <a:r>
            <a:rPr lang="en-US" dirty="0"/>
            <a:t>Reactive BCI</a:t>
          </a:r>
        </a:p>
      </dgm:t>
    </dgm:pt>
    <dgm:pt modelId="{999A2461-36A3-491B-9BC6-432AACA35207}" type="parTrans" cxnId="{34085F68-05F5-4272-8847-905A39EE17F7}">
      <dgm:prSet/>
      <dgm:spPr/>
      <dgm:t>
        <a:bodyPr/>
        <a:lstStyle/>
        <a:p>
          <a:endParaRPr lang="en-US"/>
        </a:p>
      </dgm:t>
    </dgm:pt>
    <dgm:pt modelId="{301CD9F1-506B-4B1F-A41F-AE9D03716E1A}" type="sibTrans" cxnId="{34085F68-05F5-4272-8847-905A39EE17F7}">
      <dgm:prSet/>
      <dgm:spPr/>
      <dgm:t>
        <a:bodyPr/>
        <a:lstStyle/>
        <a:p>
          <a:endParaRPr lang="en-US"/>
        </a:p>
      </dgm:t>
    </dgm:pt>
    <dgm:pt modelId="{2F99371A-5779-433B-97A9-29554EBF3580}">
      <dgm:prSet phldrT="[Text]"/>
      <dgm:spPr/>
      <dgm:t>
        <a:bodyPr/>
        <a:lstStyle/>
        <a:p>
          <a:r>
            <a:rPr lang="en-US" dirty="0"/>
            <a:t>Partially Invasive Environment </a:t>
          </a:r>
        </a:p>
      </dgm:t>
    </dgm:pt>
    <dgm:pt modelId="{7478E0A0-CDB7-4B61-9C7D-75ECCF543F12}" type="parTrans" cxnId="{27EB9B03-60B8-441E-A218-EA5086043C76}">
      <dgm:prSet/>
      <dgm:spPr/>
      <dgm:t>
        <a:bodyPr/>
        <a:lstStyle/>
        <a:p>
          <a:endParaRPr lang="en-US"/>
        </a:p>
      </dgm:t>
    </dgm:pt>
    <dgm:pt modelId="{419DD701-9E2C-411B-A03D-502F419477E7}" type="sibTrans" cxnId="{27EB9B03-60B8-441E-A218-EA5086043C76}">
      <dgm:prSet/>
      <dgm:spPr/>
      <dgm:t>
        <a:bodyPr/>
        <a:lstStyle/>
        <a:p>
          <a:endParaRPr lang="en-US"/>
        </a:p>
      </dgm:t>
    </dgm:pt>
    <dgm:pt modelId="{60A4B240-5034-4148-8F44-B048EA2EDDC3}">
      <dgm:prSet phldrT="[Text]"/>
      <dgm:spPr/>
      <dgm:t>
        <a:bodyPr/>
        <a:lstStyle/>
        <a:p>
          <a:r>
            <a:rPr lang="en-US" dirty="0"/>
            <a:t>Passive BCI </a:t>
          </a:r>
        </a:p>
      </dgm:t>
    </dgm:pt>
    <dgm:pt modelId="{6A134260-92D3-4EB5-99EA-402F4ABB2BDB}" type="parTrans" cxnId="{B9D91F26-0D67-4F4D-AAC1-C8A8B55B5B9A}">
      <dgm:prSet/>
      <dgm:spPr/>
      <dgm:t>
        <a:bodyPr/>
        <a:lstStyle/>
        <a:p>
          <a:endParaRPr lang="en-US"/>
        </a:p>
      </dgm:t>
    </dgm:pt>
    <dgm:pt modelId="{A12ADF34-6DFA-422B-A029-C68A1EC5250D}" type="sibTrans" cxnId="{B9D91F26-0D67-4F4D-AAC1-C8A8B55B5B9A}">
      <dgm:prSet/>
      <dgm:spPr/>
      <dgm:t>
        <a:bodyPr/>
        <a:lstStyle/>
        <a:p>
          <a:endParaRPr lang="en-US"/>
        </a:p>
      </dgm:t>
    </dgm:pt>
    <dgm:pt modelId="{554821D6-86E3-43B9-8D0F-A51E000E3488}" type="pres">
      <dgm:prSet presAssocID="{E1B1D1C7-3734-4BE1-94A9-A6C69D036D2B}" presName="Name0" presStyleCnt="0">
        <dgm:presLayoutVars>
          <dgm:dir/>
          <dgm:animLvl val="lvl"/>
          <dgm:resizeHandles/>
        </dgm:presLayoutVars>
      </dgm:prSet>
      <dgm:spPr/>
    </dgm:pt>
    <dgm:pt modelId="{E60256A1-6977-4587-BE06-F976DB53D745}" type="pres">
      <dgm:prSet presAssocID="{7FBEF97C-3ABD-4ED9-B990-2B47833E03D1}" presName="linNode" presStyleCnt="0"/>
      <dgm:spPr/>
    </dgm:pt>
    <dgm:pt modelId="{54F54732-BFB9-4D5F-8A6B-FEFD6F8FF4CF}" type="pres">
      <dgm:prSet presAssocID="{7FBEF97C-3ABD-4ED9-B990-2B47833E03D1}" presName="parentShp" presStyleLbl="node1" presStyleIdx="0" presStyleCnt="2">
        <dgm:presLayoutVars>
          <dgm:bulletEnabled val="1"/>
        </dgm:presLayoutVars>
      </dgm:prSet>
      <dgm:spPr/>
    </dgm:pt>
    <dgm:pt modelId="{59373779-E3F0-4D6D-9D82-94AB04F09087}" type="pres">
      <dgm:prSet presAssocID="{7FBEF97C-3ABD-4ED9-B990-2B47833E03D1}" presName="childShp" presStyleLbl="bgAccFollowNode1" presStyleIdx="0" presStyleCnt="2">
        <dgm:presLayoutVars>
          <dgm:bulletEnabled val="1"/>
        </dgm:presLayoutVars>
      </dgm:prSet>
      <dgm:spPr/>
    </dgm:pt>
    <dgm:pt modelId="{95E55034-91E7-482D-8DA7-3481B9EC2BB0}" type="pres">
      <dgm:prSet presAssocID="{012106DA-AECD-4C44-8A6F-98D55C817575}" presName="spacing" presStyleCnt="0"/>
      <dgm:spPr/>
    </dgm:pt>
    <dgm:pt modelId="{9AC8B28A-FDBE-4D6F-BAE7-46F72BD0E169}" type="pres">
      <dgm:prSet presAssocID="{6A212BD1-D41F-4198-9A75-A73CCE25F1A4}" presName="linNode" presStyleCnt="0"/>
      <dgm:spPr/>
    </dgm:pt>
    <dgm:pt modelId="{3C2E58C5-0433-4963-BEF9-10F8A307A406}" type="pres">
      <dgm:prSet presAssocID="{6A212BD1-D41F-4198-9A75-A73CCE25F1A4}" presName="parentShp" presStyleLbl="node1" presStyleIdx="1" presStyleCnt="2">
        <dgm:presLayoutVars>
          <dgm:bulletEnabled val="1"/>
        </dgm:presLayoutVars>
      </dgm:prSet>
      <dgm:spPr/>
    </dgm:pt>
    <dgm:pt modelId="{49DA9365-3C19-4B65-99E9-603EF173C28D}" type="pres">
      <dgm:prSet presAssocID="{6A212BD1-D41F-4198-9A75-A73CCE25F1A4}" presName="childShp" presStyleLbl="bgAccFollowNode1" presStyleIdx="1" presStyleCnt="2">
        <dgm:presLayoutVars>
          <dgm:bulletEnabled val="1"/>
        </dgm:presLayoutVars>
      </dgm:prSet>
      <dgm:spPr/>
    </dgm:pt>
  </dgm:ptLst>
  <dgm:cxnLst>
    <dgm:cxn modelId="{27EB9B03-60B8-441E-A218-EA5086043C76}" srcId="{7FBEF97C-3ABD-4ED9-B990-2B47833E03D1}" destId="{2F99371A-5779-433B-97A9-29554EBF3580}" srcOrd="2" destOrd="0" parTransId="{7478E0A0-CDB7-4B61-9C7D-75ECCF543F12}" sibTransId="{419DD701-9E2C-411B-A03D-502F419477E7}"/>
    <dgm:cxn modelId="{91661D1D-7065-4FA3-B970-78E702392E3D}" type="presOf" srcId="{FD4D2373-7809-4782-AD20-2D8856800CF9}" destId="{59373779-E3F0-4D6D-9D82-94AB04F09087}" srcOrd="0" destOrd="1" presId="urn:microsoft.com/office/officeart/2005/8/layout/vList6"/>
    <dgm:cxn modelId="{B9D91F26-0D67-4F4D-AAC1-C8A8B55B5B9A}" srcId="{6A212BD1-D41F-4198-9A75-A73CCE25F1A4}" destId="{60A4B240-5034-4148-8F44-B048EA2EDDC3}" srcOrd="2" destOrd="0" parTransId="{6A134260-92D3-4EB5-99EA-402F4ABB2BDB}" sibTransId="{A12ADF34-6DFA-422B-A029-C68A1EC5250D}"/>
    <dgm:cxn modelId="{34085F68-05F5-4272-8847-905A39EE17F7}" srcId="{6A212BD1-D41F-4198-9A75-A73CCE25F1A4}" destId="{B951C131-41AA-49EF-9BB2-8727FAAE5A17}" srcOrd="1" destOrd="0" parTransId="{999A2461-36A3-491B-9BC6-432AACA35207}" sibTransId="{301CD9F1-506B-4B1F-A41F-AE9D03716E1A}"/>
    <dgm:cxn modelId="{6B5FC44B-DC63-4B6F-8F62-A1FCF1F327F4}" srcId="{E1B1D1C7-3734-4BE1-94A9-A6C69D036D2B}" destId="{6A212BD1-D41F-4198-9A75-A73CCE25F1A4}" srcOrd="1" destOrd="0" parTransId="{B21E6055-087F-4A30-8EB7-2D8ECDEAED3B}" sibTransId="{19C0912A-973C-4988-98B7-A30439CA0836}"/>
    <dgm:cxn modelId="{B4CCDD54-F5D8-4ED4-A12E-35738088F917}" type="presOf" srcId="{3B6EC779-0B0B-4930-B1F2-C6D46D2A92D2}" destId="{59373779-E3F0-4D6D-9D82-94AB04F09087}" srcOrd="0" destOrd="0" presId="urn:microsoft.com/office/officeart/2005/8/layout/vList6"/>
    <dgm:cxn modelId="{5245F755-3F3F-4C11-8D63-408BE835B285}" type="presOf" srcId="{7FBEF97C-3ABD-4ED9-B990-2B47833E03D1}" destId="{54F54732-BFB9-4D5F-8A6B-FEFD6F8FF4CF}" srcOrd="0" destOrd="0" presId="urn:microsoft.com/office/officeart/2005/8/layout/vList6"/>
    <dgm:cxn modelId="{D21B6B57-15F6-4CCB-AF32-8846DF9148CC}" type="presOf" srcId="{E1B1D1C7-3734-4BE1-94A9-A6C69D036D2B}" destId="{554821D6-86E3-43B9-8D0F-A51E000E3488}" srcOrd="0" destOrd="0" presId="urn:microsoft.com/office/officeart/2005/8/layout/vList6"/>
    <dgm:cxn modelId="{DB0E6280-6DD2-43B2-8C01-FC3C6BB18136}" type="presOf" srcId="{6A212BD1-D41F-4198-9A75-A73CCE25F1A4}" destId="{3C2E58C5-0433-4963-BEF9-10F8A307A406}" srcOrd="0" destOrd="0" presId="urn:microsoft.com/office/officeart/2005/8/layout/vList6"/>
    <dgm:cxn modelId="{BFB9188D-F282-41D9-A4B9-B9C38C3E15FD}" srcId="{6A212BD1-D41F-4198-9A75-A73CCE25F1A4}" destId="{874AC90E-4B09-410A-BD38-2FC27D920A84}" srcOrd="0" destOrd="0" parTransId="{454EA319-6B72-4BC0-9988-AD735A0F255A}" sibTransId="{FD1AB8E7-CDC1-4C03-8934-33A1CA12FE79}"/>
    <dgm:cxn modelId="{01EBACA7-B043-49C4-A442-62886541FB30}" type="presOf" srcId="{874AC90E-4B09-410A-BD38-2FC27D920A84}" destId="{49DA9365-3C19-4B65-99E9-603EF173C28D}" srcOrd="0" destOrd="0" presId="urn:microsoft.com/office/officeart/2005/8/layout/vList6"/>
    <dgm:cxn modelId="{3ED226A8-93AD-4035-B38F-A4EA730154DC}" type="presOf" srcId="{2F99371A-5779-433B-97A9-29554EBF3580}" destId="{59373779-E3F0-4D6D-9D82-94AB04F09087}" srcOrd="0" destOrd="2" presId="urn:microsoft.com/office/officeart/2005/8/layout/vList6"/>
    <dgm:cxn modelId="{6E13E2BA-2B92-4187-BB37-8511498F3A26}" srcId="{7FBEF97C-3ABD-4ED9-B990-2B47833E03D1}" destId="{FD4D2373-7809-4782-AD20-2D8856800CF9}" srcOrd="1" destOrd="0" parTransId="{6B14466A-F93B-4CA7-B99F-9486CB1CA29C}" sibTransId="{10B7072A-A3F9-4AB9-A0FA-F8A3BF324B30}"/>
    <dgm:cxn modelId="{FE2CE4BF-4F9B-4797-825D-187E2A25127F}" srcId="{7FBEF97C-3ABD-4ED9-B990-2B47833E03D1}" destId="{3B6EC779-0B0B-4930-B1F2-C6D46D2A92D2}" srcOrd="0" destOrd="0" parTransId="{02B20941-836C-48AC-8DBD-AF6E82E85BC6}" sibTransId="{35F2768F-6F94-4AB0-97F5-6EA19902CE1D}"/>
    <dgm:cxn modelId="{6D9F38DE-5510-47E6-8A88-96D4D1641B73}" type="presOf" srcId="{B951C131-41AA-49EF-9BB2-8727FAAE5A17}" destId="{49DA9365-3C19-4B65-99E9-603EF173C28D}" srcOrd="0" destOrd="1" presId="urn:microsoft.com/office/officeart/2005/8/layout/vList6"/>
    <dgm:cxn modelId="{66648AF0-5D9D-4778-99DF-DADF43A33650}" type="presOf" srcId="{60A4B240-5034-4148-8F44-B048EA2EDDC3}" destId="{49DA9365-3C19-4B65-99E9-603EF173C28D}" srcOrd="0" destOrd="2" presId="urn:microsoft.com/office/officeart/2005/8/layout/vList6"/>
    <dgm:cxn modelId="{8A6026F2-92AC-4B33-AAF2-ACF8A5A473D1}" srcId="{E1B1D1C7-3734-4BE1-94A9-A6C69D036D2B}" destId="{7FBEF97C-3ABD-4ED9-B990-2B47833E03D1}" srcOrd="0" destOrd="0" parTransId="{98FB2328-5216-4511-88EB-66F6EB8B1A97}" sibTransId="{012106DA-AECD-4C44-8A6F-98D55C817575}"/>
    <dgm:cxn modelId="{68742270-CB54-424A-A5BD-590277ADDBD3}" type="presParOf" srcId="{554821D6-86E3-43B9-8D0F-A51E000E3488}" destId="{E60256A1-6977-4587-BE06-F976DB53D745}" srcOrd="0" destOrd="0" presId="urn:microsoft.com/office/officeart/2005/8/layout/vList6"/>
    <dgm:cxn modelId="{E32E9F3B-E411-49C4-91CC-1CEC3673ABD6}" type="presParOf" srcId="{E60256A1-6977-4587-BE06-F976DB53D745}" destId="{54F54732-BFB9-4D5F-8A6B-FEFD6F8FF4CF}" srcOrd="0" destOrd="0" presId="urn:microsoft.com/office/officeart/2005/8/layout/vList6"/>
    <dgm:cxn modelId="{562A1467-3208-4DCD-9286-89ADC3186E02}" type="presParOf" srcId="{E60256A1-6977-4587-BE06-F976DB53D745}" destId="{59373779-E3F0-4D6D-9D82-94AB04F09087}" srcOrd="1" destOrd="0" presId="urn:microsoft.com/office/officeart/2005/8/layout/vList6"/>
    <dgm:cxn modelId="{907422C6-0952-463D-9DB6-BA9B331927ED}" type="presParOf" srcId="{554821D6-86E3-43B9-8D0F-A51E000E3488}" destId="{95E55034-91E7-482D-8DA7-3481B9EC2BB0}" srcOrd="1" destOrd="0" presId="urn:microsoft.com/office/officeart/2005/8/layout/vList6"/>
    <dgm:cxn modelId="{340BE604-5806-4982-82E9-7C25F70B7163}" type="presParOf" srcId="{554821D6-86E3-43B9-8D0F-A51E000E3488}" destId="{9AC8B28A-FDBE-4D6F-BAE7-46F72BD0E169}" srcOrd="2" destOrd="0" presId="urn:microsoft.com/office/officeart/2005/8/layout/vList6"/>
    <dgm:cxn modelId="{8539D4F9-2C34-4534-8302-3C6AB252ACD8}" type="presParOf" srcId="{9AC8B28A-FDBE-4D6F-BAE7-46F72BD0E169}" destId="{3C2E58C5-0433-4963-BEF9-10F8A307A406}" srcOrd="0" destOrd="0" presId="urn:microsoft.com/office/officeart/2005/8/layout/vList6"/>
    <dgm:cxn modelId="{9CC6203C-608D-4B32-9C50-92027F9C776A}" type="presParOf" srcId="{9AC8B28A-FDBE-4D6F-BAE7-46F72BD0E169}" destId="{49DA9365-3C19-4B65-99E9-603EF173C28D}" srcOrd="1" destOrd="0" presId="urn:microsoft.com/office/officeart/2005/8/layout/vList6"/>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1536D496-9D74-4529-A9FA-95DF2D9E4B05}"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en-US"/>
        </a:p>
      </dgm:t>
    </dgm:pt>
    <dgm:pt modelId="{15C0B6BF-3F76-4839-BE95-6518BD5DE5B6}">
      <dgm:prSet phldrT="[Text]" custT="1"/>
      <dgm:spPr/>
      <dgm:t>
        <a:bodyPr/>
        <a:lstStyle/>
        <a:p>
          <a:endParaRPr lang="en-US" sz="1200" b="1" u="sng" dirty="0">
            <a:latin typeface="Arial Black" panose="020B0A04020102020204" pitchFamily="34" charset="0"/>
          </a:endParaRPr>
        </a:p>
        <a:p>
          <a:r>
            <a:rPr lang="en-US" sz="1200" b="1" u="sng" dirty="0">
              <a:latin typeface="Arial Black" panose="020B0A04020102020204" pitchFamily="34" charset="0"/>
            </a:rPr>
            <a:t> </a:t>
          </a:r>
        </a:p>
      </dgm:t>
    </dgm:pt>
    <dgm:pt modelId="{E0727467-8C9F-4B5F-9F8C-D00C3CDFBC52}" type="parTrans" cxnId="{8B6D5B9D-F6E1-4944-9657-9D868E98B8D2}">
      <dgm:prSet/>
      <dgm:spPr/>
      <dgm:t>
        <a:bodyPr/>
        <a:lstStyle/>
        <a:p>
          <a:endParaRPr lang="en-US"/>
        </a:p>
      </dgm:t>
    </dgm:pt>
    <dgm:pt modelId="{2E5F13CA-7EC9-4A8B-9619-232F00DE44F7}" type="sibTrans" cxnId="{8B6D5B9D-F6E1-4944-9657-9D868E98B8D2}">
      <dgm:prSet/>
      <dgm:spPr/>
      <dgm:t>
        <a:bodyPr/>
        <a:lstStyle/>
        <a:p>
          <a:endParaRPr lang="en-US"/>
        </a:p>
      </dgm:t>
    </dgm:pt>
    <dgm:pt modelId="{106CB83E-89BA-4756-AD75-ACD09E91215F}">
      <dgm:prSet phldrT="[Text]"/>
      <dgm:spPr/>
      <dgm:t>
        <a:bodyPr/>
        <a:lstStyle/>
        <a:p>
          <a:r>
            <a:rPr lang="en-US" dirty="0">
              <a:solidFill>
                <a:schemeClr val="accent1"/>
              </a:solidFill>
            </a:rPr>
            <a:t>Applications Area of BCI </a:t>
          </a:r>
        </a:p>
      </dgm:t>
    </dgm:pt>
    <dgm:pt modelId="{442B02E5-6278-42E2-925B-138AA91270E1}" type="parTrans" cxnId="{C0EA62CE-B2B4-4469-8BA1-75410A30D38E}">
      <dgm:prSet/>
      <dgm:spPr/>
      <dgm:t>
        <a:bodyPr/>
        <a:lstStyle/>
        <a:p>
          <a:endParaRPr lang="en-US"/>
        </a:p>
      </dgm:t>
    </dgm:pt>
    <dgm:pt modelId="{A53F8D81-8260-457D-995E-383E3C80AE46}" type="sibTrans" cxnId="{C0EA62CE-B2B4-4469-8BA1-75410A30D38E}">
      <dgm:prSet/>
      <dgm:spPr/>
      <dgm:t>
        <a:bodyPr/>
        <a:lstStyle/>
        <a:p>
          <a:endParaRPr lang="en-US"/>
        </a:p>
      </dgm:t>
    </dgm:pt>
    <dgm:pt modelId="{B4F079CC-6CFE-453B-B468-3D60B3CBA67B}" type="pres">
      <dgm:prSet presAssocID="{1536D496-9D74-4529-A9FA-95DF2D9E4B05}" presName="linearFlow" presStyleCnt="0">
        <dgm:presLayoutVars>
          <dgm:dir/>
          <dgm:animLvl val="lvl"/>
          <dgm:resizeHandles val="exact"/>
        </dgm:presLayoutVars>
      </dgm:prSet>
      <dgm:spPr/>
    </dgm:pt>
    <dgm:pt modelId="{0286723C-5CC1-430D-9100-B6841D5553D1}" type="pres">
      <dgm:prSet presAssocID="{15C0B6BF-3F76-4839-BE95-6518BD5DE5B6}" presName="composite" presStyleCnt="0"/>
      <dgm:spPr/>
    </dgm:pt>
    <dgm:pt modelId="{CAD89847-BEFC-4E57-A2DE-ED12C9FE3621}" type="pres">
      <dgm:prSet presAssocID="{15C0B6BF-3F76-4839-BE95-6518BD5DE5B6}" presName="parentText" presStyleLbl="alignNode1" presStyleIdx="0" presStyleCnt="1" custLinFactNeighborY="-1724">
        <dgm:presLayoutVars>
          <dgm:chMax val="1"/>
          <dgm:bulletEnabled val="1"/>
        </dgm:presLayoutVars>
      </dgm:prSet>
      <dgm:spPr/>
    </dgm:pt>
    <dgm:pt modelId="{FB109BDB-2DD3-42B2-A099-6A160306091D}" type="pres">
      <dgm:prSet presAssocID="{15C0B6BF-3F76-4839-BE95-6518BD5DE5B6}" presName="descendantText" presStyleLbl="alignAcc1" presStyleIdx="0" presStyleCnt="1" custScaleY="100000">
        <dgm:presLayoutVars>
          <dgm:bulletEnabled val="1"/>
        </dgm:presLayoutVars>
      </dgm:prSet>
      <dgm:spPr/>
    </dgm:pt>
  </dgm:ptLst>
  <dgm:cxnLst>
    <dgm:cxn modelId="{94E7CB63-7669-45DE-AA7C-1A8248753740}" type="presOf" srcId="{106CB83E-89BA-4756-AD75-ACD09E91215F}" destId="{FB109BDB-2DD3-42B2-A099-6A160306091D}" srcOrd="0" destOrd="0" presId="urn:microsoft.com/office/officeart/2005/8/layout/chevron2"/>
    <dgm:cxn modelId="{C729E777-DB81-43B7-8C38-5B2E41F3C1F7}" type="presOf" srcId="{1536D496-9D74-4529-A9FA-95DF2D9E4B05}" destId="{B4F079CC-6CFE-453B-B468-3D60B3CBA67B}" srcOrd="0" destOrd="0" presId="urn:microsoft.com/office/officeart/2005/8/layout/chevron2"/>
    <dgm:cxn modelId="{8B6D5B9D-F6E1-4944-9657-9D868E98B8D2}" srcId="{1536D496-9D74-4529-A9FA-95DF2D9E4B05}" destId="{15C0B6BF-3F76-4839-BE95-6518BD5DE5B6}" srcOrd="0" destOrd="0" parTransId="{E0727467-8C9F-4B5F-9F8C-D00C3CDFBC52}" sibTransId="{2E5F13CA-7EC9-4A8B-9619-232F00DE44F7}"/>
    <dgm:cxn modelId="{C0EA62CE-B2B4-4469-8BA1-75410A30D38E}" srcId="{15C0B6BF-3F76-4839-BE95-6518BD5DE5B6}" destId="{106CB83E-89BA-4756-AD75-ACD09E91215F}" srcOrd="0" destOrd="0" parTransId="{442B02E5-6278-42E2-925B-138AA91270E1}" sibTransId="{A53F8D81-8260-457D-995E-383E3C80AE46}"/>
    <dgm:cxn modelId="{893834D7-0017-43A4-A3D1-EFB6FB6C8D1E}" type="presOf" srcId="{15C0B6BF-3F76-4839-BE95-6518BD5DE5B6}" destId="{CAD89847-BEFC-4E57-A2DE-ED12C9FE3621}" srcOrd="0" destOrd="0" presId="urn:microsoft.com/office/officeart/2005/8/layout/chevron2"/>
    <dgm:cxn modelId="{46B970FB-9FF2-4029-8BCF-550E723D8F8F}" type="presParOf" srcId="{B4F079CC-6CFE-453B-B468-3D60B3CBA67B}" destId="{0286723C-5CC1-430D-9100-B6841D5553D1}" srcOrd="0" destOrd="0" presId="urn:microsoft.com/office/officeart/2005/8/layout/chevron2"/>
    <dgm:cxn modelId="{F511174A-5A4B-4894-BD34-565853AC7914}" type="presParOf" srcId="{0286723C-5CC1-430D-9100-B6841D5553D1}" destId="{CAD89847-BEFC-4E57-A2DE-ED12C9FE3621}" srcOrd="0" destOrd="0" presId="urn:microsoft.com/office/officeart/2005/8/layout/chevron2"/>
    <dgm:cxn modelId="{97AD2E9C-0897-4946-B0FA-D442958C6E4F}" type="presParOf" srcId="{0286723C-5CC1-430D-9100-B6841D5553D1}" destId="{FB109BDB-2DD3-42B2-A099-6A160306091D}"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C22775E-4C4F-4F08-9D53-96768BFE0038}" type="doc">
      <dgm:prSet loTypeId="urn:microsoft.com/office/officeart/2005/8/layout/vList2" loCatId="list" qsTypeId="urn:microsoft.com/office/officeart/2005/8/quickstyle/simple4" qsCatId="simple" csTypeId="urn:microsoft.com/office/officeart/2005/8/colors/accent1_2" csCatId="accent1" phldr="1"/>
      <dgm:spPr/>
      <dgm:t>
        <a:bodyPr/>
        <a:lstStyle/>
        <a:p>
          <a:endParaRPr lang="en-US"/>
        </a:p>
      </dgm:t>
    </dgm:pt>
    <dgm:pt modelId="{84D368DF-FA60-4E9D-8FC0-F61046639227}">
      <dgm:prSet/>
      <dgm:spPr/>
      <dgm:t>
        <a:bodyPr/>
        <a:lstStyle/>
        <a:p>
          <a:pPr rtl="0"/>
          <a:r>
            <a:rPr lang="en-US" dirty="0"/>
            <a:t>About The Human Brain and Nervous System</a:t>
          </a:r>
        </a:p>
      </dgm:t>
    </dgm:pt>
    <dgm:pt modelId="{10357BDF-F7E5-40F5-AFE8-0315F6D1D2E7}" type="parTrans" cxnId="{3AF239F2-39B2-4E94-8F9D-87F088D2E64A}">
      <dgm:prSet/>
      <dgm:spPr/>
      <dgm:t>
        <a:bodyPr/>
        <a:lstStyle/>
        <a:p>
          <a:endParaRPr lang="en-US"/>
        </a:p>
      </dgm:t>
    </dgm:pt>
    <dgm:pt modelId="{0268F88E-CDB3-44FB-85D7-8E647235201C}" type="sibTrans" cxnId="{3AF239F2-39B2-4E94-8F9D-87F088D2E64A}">
      <dgm:prSet/>
      <dgm:spPr/>
      <dgm:t>
        <a:bodyPr/>
        <a:lstStyle/>
        <a:p>
          <a:endParaRPr lang="en-US"/>
        </a:p>
      </dgm:t>
    </dgm:pt>
    <dgm:pt modelId="{80553910-757B-477A-BBAB-9F780D77DD2F}" type="pres">
      <dgm:prSet presAssocID="{0C22775E-4C4F-4F08-9D53-96768BFE0038}" presName="linear" presStyleCnt="0">
        <dgm:presLayoutVars>
          <dgm:animLvl val="lvl"/>
          <dgm:resizeHandles val="exact"/>
        </dgm:presLayoutVars>
      </dgm:prSet>
      <dgm:spPr/>
    </dgm:pt>
    <dgm:pt modelId="{101AFE8B-B47B-4E5D-898E-3F5E91A88746}" type="pres">
      <dgm:prSet presAssocID="{84D368DF-FA60-4E9D-8FC0-F61046639227}" presName="parentText" presStyleLbl="node1" presStyleIdx="0" presStyleCnt="1" custLinFactNeighborY="-1402">
        <dgm:presLayoutVars>
          <dgm:chMax val="0"/>
          <dgm:bulletEnabled val="1"/>
        </dgm:presLayoutVars>
      </dgm:prSet>
      <dgm:spPr/>
    </dgm:pt>
  </dgm:ptLst>
  <dgm:cxnLst>
    <dgm:cxn modelId="{97CFF467-EFAD-4AD4-B9D2-7E9C19FBA05F}" type="presOf" srcId="{0C22775E-4C4F-4F08-9D53-96768BFE0038}" destId="{80553910-757B-477A-BBAB-9F780D77DD2F}" srcOrd="0" destOrd="0" presId="urn:microsoft.com/office/officeart/2005/8/layout/vList2"/>
    <dgm:cxn modelId="{33A4A5F0-C9E6-4746-9BF5-8049C9BAB23A}" type="presOf" srcId="{84D368DF-FA60-4E9D-8FC0-F61046639227}" destId="{101AFE8B-B47B-4E5D-898E-3F5E91A88746}" srcOrd="0" destOrd="0" presId="urn:microsoft.com/office/officeart/2005/8/layout/vList2"/>
    <dgm:cxn modelId="{3AF239F2-39B2-4E94-8F9D-87F088D2E64A}" srcId="{0C22775E-4C4F-4F08-9D53-96768BFE0038}" destId="{84D368DF-FA60-4E9D-8FC0-F61046639227}" srcOrd="0" destOrd="0" parTransId="{10357BDF-F7E5-40F5-AFE8-0315F6D1D2E7}" sibTransId="{0268F88E-CDB3-44FB-85D7-8E647235201C}"/>
    <dgm:cxn modelId="{0B3E6B33-BF06-40C0-B7A2-CAC55CDE0481}" type="presParOf" srcId="{80553910-757B-477A-BBAB-9F780D77DD2F}" destId="{101AFE8B-B47B-4E5D-898E-3F5E91A88746}"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0.xml><?xml version="1.0" encoding="utf-8"?>
<dgm:dataModel xmlns:dgm="http://schemas.openxmlformats.org/drawingml/2006/diagram" xmlns:a="http://schemas.openxmlformats.org/drawingml/2006/main">
  <dgm:ptLst>
    <dgm:pt modelId="{1536D496-9D74-4529-A9FA-95DF2D9E4B05}"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en-US"/>
        </a:p>
      </dgm:t>
    </dgm:pt>
    <dgm:pt modelId="{15C0B6BF-3F76-4839-BE95-6518BD5DE5B6}">
      <dgm:prSet phldrT="[Text]" custT="1"/>
      <dgm:spPr/>
      <dgm:t>
        <a:bodyPr/>
        <a:lstStyle/>
        <a:p>
          <a:r>
            <a:rPr lang="en-US" sz="1600" b="1" u="sng" dirty="0">
              <a:latin typeface="Arial Black" panose="020B0A04020102020204" pitchFamily="34" charset="0"/>
            </a:rPr>
            <a:t> </a:t>
          </a:r>
        </a:p>
      </dgm:t>
    </dgm:pt>
    <dgm:pt modelId="{E0727467-8C9F-4B5F-9F8C-D00C3CDFBC52}" type="parTrans" cxnId="{8B6D5B9D-F6E1-4944-9657-9D868E98B8D2}">
      <dgm:prSet/>
      <dgm:spPr/>
      <dgm:t>
        <a:bodyPr/>
        <a:lstStyle/>
        <a:p>
          <a:endParaRPr lang="en-US"/>
        </a:p>
      </dgm:t>
    </dgm:pt>
    <dgm:pt modelId="{2E5F13CA-7EC9-4A8B-9619-232F00DE44F7}" type="sibTrans" cxnId="{8B6D5B9D-F6E1-4944-9657-9D868E98B8D2}">
      <dgm:prSet/>
      <dgm:spPr/>
      <dgm:t>
        <a:bodyPr/>
        <a:lstStyle/>
        <a:p>
          <a:endParaRPr lang="en-US"/>
        </a:p>
      </dgm:t>
    </dgm:pt>
    <dgm:pt modelId="{106CB83E-89BA-4756-AD75-ACD09E91215F}">
      <dgm:prSet phldrT="[Text]"/>
      <dgm:spPr/>
      <dgm:t>
        <a:bodyPr/>
        <a:lstStyle/>
        <a:p>
          <a:r>
            <a:rPr lang="en-US" dirty="0">
              <a:solidFill>
                <a:schemeClr val="accent1"/>
              </a:solidFill>
            </a:rPr>
            <a:t>Drowsiness detection </a:t>
          </a:r>
        </a:p>
      </dgm:t>
    </dgm:pt>
    <dgm:pt modelId="{442B02E5-6278-42E2-925B-138AA91270E1}" type="parTrans" cxnId="{C0EA62CE-B2B4-4469-8BA1-75410A30D38E}">
      <dgm:prSet/>
      <dgm:spPr/>
      <dgm:t>
        <a:bodyPr/>
        <a:lstStyle/>
        <a:p>
          <a:endParaRPr lang="en-US"/>
        </a:p>
      </dgm:t>
    </dgm:pt>
    <dgm:pt modelId="{A53F8D81-8260-457D-995E-383E3C80AE46}" type="sibTrans" cxnId="{C0EA62CE-B2B4-4469-8BA1-75410A30D38E}">
      <dgm:prSet/>
      <dgm:spPr/>
      <dgm:t>
        <a:bodyPr/>
        <a:lstStyle/>
        <a:p>
          <a:endParaRPr lang="en-US"/>
        </a:p>
      </dgm:t>
    </dgm:pt>
    <dgm:pt modelId="{B4F079CC-6CFE-453B-B468-3D60B3CBA67B}" type="pres">
      <dgm:prSet presAssocID="{1536D496-9D74-4529-A9FA-95DF2D9E4B05}" presName="linearFlow" presStyleCnt="0">
        <dgm:presLayoutVars>
          <dgm:dir/>
          <dgm:animLvl val="lvl"/>
          <dgm:resizeHandles val="exact"/>
        </dgm:presLayoutVars>
      </dgm:prSet>
      <dgm:spPr/>
    </dgm:pt>
    <dgm:pt modelId="{0286723C-5CC1-430D-9100-B6841D5553D1}" type="pres">
      <dgm:prSet presAssocID="{15C0B6BF-3F76-4839-BE95-6518BD5DE5B6}" presName="composite" presStyleCnt="0"/>
      <dgm:spPr/>
    </dgm:pt>
    <dgm:pt modelId="{CAD89847-BEFC-4E57-A2DE-ED12C9FE3621}" type="pres">
      <dgm:prSet presAssocID="{15C0B6BF-3F76-4839-BE95-6518BD5DE5B6}" presName="parentText" presStyleLbl="alignNode1" presStyleIdx="0" presStyleCnt="1" custLinFactNeighborY="-1724">
        <dgm:presLayoutVars>
          <dgm:chMax val="1"/>
          <dgm:bulletEnabled val="1"/>
        </dgm:presLayoutVars>
      </dgm:prSet>
      <dgm:spPr/>
    </dgm:pt>
    <dgm:pt modelId="{FB109BDB-2DD3-42B2-A099-6A160306091D}" type="pres">
      <dgm:prSet presAssocID="{15C0B6BF-3F76-4839-BE95-6518BD5DE5B6}" presName="descendantText" presStyleLbl="alignAcc1" presStyleIdx="0" presStyleCnt="1" custScaleY="100000">
        <dgm:presLayoutVars>
          <dgm:bulletEnabled val="1"/>
        </dgm:presLayoutVars>
      </dgm:prSet>
      <dgm:spPr/>
    </dgm:pt>
  </dgm:ptLst>
  <dgm:cxnLst>
    <dgm:cxn modelId="{099E740E-C6FA-428D-93C2-498A648E3D36}" type="presOf" srcId="{106CB83E-89BA-4756-AD75-ACD09E91215F}" destId="{FB109BDB-2DD3-42B2-A099-6A160306091D}" srcOrd="0" destOrd="0" presId="urn:microsoft.com/office/officeart/2005/8/layout/chevron2"/>
    <dgm:cxn modelId="{66566351-7B48-41E8-B932-26AA46882F9B}" type="presOf" srcId="{15C0B6BF-3F76-4839-BE95-6518BD5DE5B6}" destId="{CAD89847-BEFC-4E57-A2DE-ED12C9FE3621}" srcOrd="0" destOrd="0" presId="urn:microsoft.com/office/officeart/2005/8/layout/chevron2"/>
    <dgm:cxn modelId="{8B6D5B9D-F6E1-4944-9657-9D868E98B8D2}" srcId="{1536D496-9D74-4529-A9FA-95DF2D9E4B05}" destId="{15C0B6BF-3F76-4839-BE95-6518BD5DE5B6}" srcOrd="0" destOrd="0" parTransId="{E0727467-8C9F-4B5F-9F8C-D00C3CDFBC52}" sibTransId="{2E5F13CA-7EC9-4A8B-9619-232F00DE44F7}"/>
    <dgm:cxn modelId="{C0EA62CE-B2B4-4469-8BA1-75410A30D38E}" srcId="{15C0B6BF-3F76-4839-BE95-6518BD5DE5B6}" destId="{106CB83E-89BA-4756-AD75-ACD09E91215F}" srcOrd="0" destOrd="0" parTransId="{442B02E5-6278-42E2-925B-138AA91270E1}" sibTransId="{A53F8D81-8260-457D-995E-383E3C80AE46}"/>
    <dgm:cxn modelId="{02AE70D3-6C78-4FEB-9C3D-50DCC6B3ECAB}" type="presOf" srcId="{1536D496-9D74-4529-A9FA-95DF2D9E4B05}" destId="{B4F079CC-6CFE-453B-B468-3D60B3CBA67B}" srcOrd="0" destOrd="0" presId="urn:microsoft.com/office/officeart/2005/8/layout/chevron2"/>
    <dgm:cxn modelId="{E20D258F-DFC5-45AC-A244-D5869936B108}" type="presParOf" srcId="{B4F079CC-6CFE-453B-B468-3D60B3CBA67B}" destId="{0286723C-5CC1-430D-9100-B6841D5553D1}" srcOrd="0" destOrd="0" presId="urn:microsoft.com/office/officeart/2005/8/layout/chevron2"/>
    <dgm:cxn modelId="{3900A72F-3CCD-4CBE-989D-EEB23C016C18}" type="presParOf" srcId="{0286723C-5CC1-430D-9100-B6841D5553D1}" destId="{CAD89847-BEFC-4E57-A2DE-ED12C9FE3621}" srcOrd="0" destOrd="0" presId="urn:microsoft.com/office/officeart/2005/8/layout/chevron2"/>
    <dgm:cxn modelId="{1EB6D7C0-A869-472B-BE46-5ACEC05A0456}" type="presParOf" srcId="{0286723C-5CC1-430D-9100-B6841D5553D1}" destId="{FB109BDB-2DD3-42B2-A099-6A160306091D}"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1.xml><?xml version="1.0" encoding="utf-8"?>
<dgm:dataModel xmlns:dgm="http://schemas.openxmlformats.org/drawingml/2006/diagram" xmlns:a="http://schemas.openxmlformats.org/drawingml/2006/main">
  <dgm:ptLst>
    <dgm:pt modelId="{1536D496-9D74-4529-A9FA-95DF2D9E4B05}"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en-US"/>
        </a:p>
      </dgm:t>
    </dgm:pt>
    <dgm:pt modelId="{15C0B6BF-3F76-4839-BE95-6518BD5DE5B6}">
      <dgm:prSet phldrT="[Text]" custT="1"/>
      <dgm:spPr/>
      <dgm:t>
        <a:bodyPr/>
        <a:lstStyle/>
        <a:p>
          <a:endParaRPr lang="en-US" sz="1600" b="1" u="sng" dirty="0">
            <a:latin typeface="Arial Black" panose="020B0A04020102020204" pitchFamily="34" charset="0"/>
          </a:endParaRPr>
        </a:p>
      </dgm:t>
    </dgm:pt>
    <dgm:pt modelId="{E0727467-8C9F-4B5F-9F8C-D00C3CDFBC52}" type="parTrans" cxnId="{8B6D5B9D-F6E1-4944-9657-9D868E98B8D2}">
      <dgm:prSet/>
      <dgm:spPr/>
      <dgm:t>
        <a:bodyPr/>
        <a:lstStyle/>
        <a:p>
          <a:endParaRPr lang="en-US"/>
        </a:p>
      </dgm:t>
    </dgm:pt>
    <dgm:pt modelId="{2E5F13CA-7EC9-4A8B-9619-232F00DE44F7}" type="sibTrans" cxnId="{8B6D5B9D-F6E1-4944-9657-9D868E98B8D2}">
      <dgm:prSet/>
      <dgm:spPr/>
      <dgm:t>
        <a:bodyPr/>
        <a:lstStyle/>
        <a:p>
          <a:endParaRPr lang="en-US"/>
        </a:p>
      </dgm:t>
    </dgm:pt>
    <dgm:pt modelId="{106CB83E-89BA-4756-AD75-ACD09E91215F}">
      <dgm:prSet phldrT="[Text]"/>
      <dgm:spPr/>
      <dgm:t>
        <a:bodyPr/>
        <a:lstStyle/>
        <a:p>
          <a:r>
            <a:rPr lang="en-US" dirty="0">
              <a:solidFill>
                <a:schemeClr val="accent1"/>
              </a:solidFill>
            </a:rPr>
            <a:t>Drowsiness detection </a:t>
          </a:r>
        </a:p>
      </dgm:t>
    </dgm:pt>
    <dgm:pt modelId="{442B02E5-6278-42E2-925B-138AA91270E1}" type="parTrans" cxnId="{C0EA62CE-B2B4-4469-8BA1-75410A30D38E}">
      <dgm:prSet/>
      <dgm:spPr/>
      <dgm:t>
        <a:bodyPr/>
        <a:lstStyle/>
        <a:p>
          <a:endParaRPr lang="en-US"/>
        </a:p>
      </dgm:t>
    </dgm:pt>
    <dgm:pt modelId="{A53F8D81-8260-457D-995E-383E3C80AE46}" type="sibTrans" cxnId="{C0EA62CE-B2B4-4469-8BA1-75410A30D38E}">
      <dgm:prSet/>
      <dgm:spPr/>
      <dgm:t>
        <a:bodyPr/>
        <a:lstStyle/>
        <a:p>
          <a:endParaRPr lang="en-US"/>
        </a:p>
      </dgm:t>
    </dgm:pt>
    <dgm:pt modelId="{B4F079CC-6CFE-453B-B468-3D60B3CBA67B}" type="pres">
      <dgm:prSet presAssocID="{1536D496-9D74-4529-A9FA-95DF2D9E4B05}" presName="linearFlow" presStyleCnt="0">
        <dgm:presLayoutVars>
          <dgm:dir/>
          <dgm:animLvl val="lvl"/>
          <dgm:resizeHandles val="exact"/>
        </dgm:presLayoutVars>
      </dgm:prSet>
      <dgm:spPr/>
    </dgm:pt>
    <dgm:pt modelId="{0286723C-5CC1-430D-9100-B6841D5553D1}" type="pres">
      <dgm:prSet presAssocID="{15C0B6BF-3F76-4839-BE95-6518BD5DE5B6}" presName="composite" presStyleCnt="0"/>
      <dgm:spPr/>
    </dgm:pt>
    <dgm:pt modelId="{CAD89847-BEFC-4E57-A2DE-ED12C9FE3621}" type="pres">
      <dgm:prSet presAssocID="{15C0B6BF-3F76-4839-BE95-6518BD5DE5B6}" presName="parentText" presStyleLbl="alignNode1" presStyleIdx="0" presStyleCnt="1" custLinFactNeighborY="-1724">
        <dgm:presLayoutVars>
          <dgm:chMax val="1"/>
          <dgm:bulletEnabled val="1"/>
        </dgm:presLayoutVars>
      </dgm:prSet>
      <dgm:spPr/>
    </dgm:pt>
    <dgm:pt modelId="{FB109BDB-2DD3-42B2-A099-6A160306091D}" type="pres">
      <dgm:prSet presAssocID="{15C0B6BF-3F76-4839-BE95-6518BD5DE5B6}" presName="descendantText" presStyleLbl="alignAcc1" presStyleIdx="0" presStyleCnt="1" custScaleY="100000">
        <dgm:presLayoutVars>
          <dgm:bulletEnabled val="1"/>
        </dgm:presLayoutVars>
      </dgm:prSet>
      <dgm:spPr/>
    </dgm:pt>
  </dgm:ptLst>
  <dgm:cxnLst>
    <dgm:cxn modelId="{0A629E04-DDD0-4729-8F4F-EE46DBF7D3D6}" type="presOf" srcId="{15C0B6BF-3F76-4839-BE95-6518BD5DE5B6}" destId="{CAD89847-BEFC-4E57-A2DE-ED12C9FE3621}" srcOrd="0" destOrd="0" presId="urn:microsoft.com/office/officeart/2005/8/layout/chevron2"/>
    <dgm:cxn modelId="{2CE04142-0697-4A87-94FA-1E1D4633817A}" type="presOf" srcId="{1536D496-9D74-4529-A9FA-95DF2D9E4B05}" destId="{B4F079CC-6CFE-453B-B468-3D60B3CBA67B}" srcOrd="0" destOrd="0" presId="urn:microsoft.com/office/officeart/2005/8/layout/chevron2"/>
    <dgm:cxn modelId="{04ABF595-6F66-49D0-B298-DC4D5605F85D}" type="presOf" srcId="{106CB83E-89BA-4756-AD75-ACD09E91215F}" destId="{FB109BDB-2DD3-42B2-A099-6A160306091D}" srcOrd="0" destOrd="0" presId="urn:microsoft.com/office/officeart/2005/8/layout/chevron2"/>
    <dgm:cxn modelId="{8B6D5B9D-F6E1-4944-9657-9D868E98B8D2}" srcId="{1536D496-9D74-4529-A9FA-95DF2D9E4B05}" destId="{15C0B6BF-3F76-4839-BE95-6518BD5DE5B6}" srcOrd="0" destOrd="0" parTransId="{E0727467-8C9F-4B5F-9F8C-D00C3CDFBC52}" sibTransId="{2E5F13CA-7EC9-4A8B-9619-232F00DE44F7}"/>
    <dgm:cxn modelId="{C0EA62CE-B2B4-4469-8BA1-75410A30D38E}" srcId="{15C0B6BF-3F76-4839-BE95-6518BD5DE5B6}" destId="{106CB83E-89BA-4756-AD75-ACD09E91215F}" srcOrd="0" destOrd="0" parTransId="{442B02E5-6278-42E2-925B-138AA91270E1}" sibTransId="{A53F8D81-8260-457D-995E-383E3C80AE46}"/>
    <dgm:cxn modelId="{05CF270F-277F-4630-8F02-98CDAF1D6307}" type="presParOf" srcId="{B4F079CC-6CFE-453B-B468-3D60B3CBA67B}" destId="{0286723C-5CC1-430D-9100-B6841D5553D1}" srcOrd="0" destOrd="0" presId="urn:microsoft.com/office/officeart/2005/8/layout/chevron2"/>
    <dgm:cxn modelId="{4C93FDAF-E669-48C9-A074-A68D9304ABEA}" type="presParOf" srcId="{0286723C-5CC1-430D-9100-B6841D5553D1}" destId="{CAD89847-BEFC-4E57-A2DE-ED12C9FE3621}" srcOrd="0" destOrd="0" presId="urn:microsoft.com/office/officeart/2005/8/layout/chevron2"/>
    <dgm:cxn modelId="{E1254BBA-D024-45CB-908E-B4863A6AD5B2}" type="presParOf" srcId="{0286723C-5CC1-430D-9100-B6841D5553D1}" destId="{FB109BDB-2DD3-42B2-A099-6A160306091D}"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2.xml><?xml version="1.0" encoding="utf-8"?>
<dgm:dataModel xmlns:dgm="http://schemas.openxmlformats.org/drawingml/2006/diagram" xmlns:a="http://schemas.openxmlformats.org/drawingml/2006/main">
  <dgm:ptLst>
    <dgm:pt modelId="{1536D496-9D74-4529-A9FA-95DF2D9E4B05}"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en-US"/>
        </a:p>
      </dgm:t>
    </dgm:pt>
    <dgm:pt modelId="{15C0B6BF-3F76-4839-BE95-6518BD5DE5B6}">
      <dgm:prSet phldrT="[Text]" custT="1"/>
      <dgm:spPr/>
      <dgm:t>
        <a:bodyPr/>
        <a:lstStyle/>
        <a:p>
          <a:r>
            <a:rPr lang="en-US" sz="1600" b="1" u="sng" dirty="0">
              <a:latin typeface="Arial Black" panose="020B0A04020102020204" pitchFamily="34" charset="0"/>
            </a:rPr>
            <a:t> </a:t>
          </a:r>
        </a:p>
      </dgm:t>
    </dgm:pt>
    <dgm:pt modelId="{E0727467-8C9F-4B5F-9F8C-D00C3CDFBC52}" type="parTrans" cxnId="{8B6D5B9D-F6E1-4944-9657-9D868E98B8D2}">
      <dgm:prSet/>
      <dgm:spPr/>
      <dgm:t>
        <a:bodyPr/>
        <a:lstStyle/>
        <a:p>
          <a:endParaRPr lang="en-US"/>
        </a:p>
      </dgm:t>
    </dgm:pt>
    <dgm:pt modelId="{2E5F13CA-7EC9-4A8B-9619-232F00DE44F7}" type="sibTrans" cxnId="{8B6D5B9D-F6E1-4944-9657-9D868E98B8D2}">
      <dgm:prSet/>
      <dgm:spPr/>
      <dgm:t>
        <a:bodyPr/>
        <a:lstStyle/>
        <a:p>
          <a:endParaRPr lang="en-US"/>
        </a:p>
      </dgm:t>
    </dgm:pt>
    <dgm:pt modelId="{106CB83E-89BA-4756-AD75-ACD09E91215F}">
      <dgm:prSet phldrT="[Text]"/>
      <dgm:spPr/>
      <dgm:t>
        <a:bodyPr/>
        <a:lstStyle/>
        <a:p>
          <a:r>
            <a:rPr lang="en-US" dirty="0">
              <a:solidFill>
                <a:schemeClr val="accent1"/>
              </a:solidFill>
            </a:rPr>
            <a:t>Drowsiness detection </a:t>
          </a:r>
        </a:p>
      </dgm:t>
    </dgm:pt>
    <dgm:pt modelId="{442B02E5-6278-42E2-925B-138AA91270E1}" type="parTrans" cxnId="{C0EA62CE-B2B4-4469-8BA1-75410A30D38E}">
      <dgm:prSet/>
      <dgm:spPr/>
      <dgm:t>
        <a:bodyPr/>
        <a:lstStyle/>
        <a:p>
          <a:endParaRPr lang="en-US"/>
        </a:p>
      </dgm:t>
    </dgm:pt>
    <dgm:pt modelId="{A53F8D81-8260-457D-995E-383E3C80AE46}" type="sibTrans" cxnId="{C0EA62CE-B2B4-4469-8BA1-75410A30D38E}">
      <dgm:prSet/>
      <dgm:spPr/>
      <dgm:t>
        <a:bodyPr/>
        <a:lstStyle/>
        <a:p>
          <a:endParaRPr lang="en-US"/>
        </a:p>
      </dgm:t>
    </dgm:pt>
    <dgm:pt modelId="{B4F079CC-6CFE-453B-B468-3D60B3CBA67B}" type="pres">
      <dgm:prSet presAssocID="{1536D496-9D74-4529-A9FA-95DF2D9E4B05}" presName="linearFlow" presStyleCnt="0">
        <dgm:presLayoutVars>
          <dgm:dir/>
          <dgm:animLvl val="lvl"/>
          <dgm:resizeHandles val="exact"/>
        </dgm:presLayoutVars>
      </dgm:prSet>
      <dgm:spPr/>
    </dgm:pt>
    <dgm:pt modelId="{0286723C-5CC1-430D-9100-B6841D5553D1}" type="pres">
      <dgm:prSet presAssocID="{15C0B6BF-3F76-4839-BE95-6518BD5DE5B6}" presName="composite" presStyleCnt="0"/>
      <dgm:spPr/>
    </dgm:pt>
    <dgm:pt modelId="{CAD89847-BEFC-4E57-A2DE-ED12C9FE3621}" type="pres">
      <dgm:prSet presAssocID="{15C0B6BF-3F76-4839-BE95-6518BD5DE5B6}" presName="parentText" presStyleLbl="alignNode1" presStyleIdx="0" presStyleCnt="1" custLinFactNeighborY="-1724">
        <dgm:presLayoutVars>
          <dgm:chMax val="1"/>
          <dgm:bulletEnabled val="1"/>
        </dgm:presLayoutVars>
      </dgm:prSet>
      <dgm:spPr/>
    </dgm:pt>
    <dgm:pt modelId="{FB109BDB-2DD3-42B2-A099-6A160306091D}" type="pres">
      <dgm:prSet presAssocID="{15C0B6BF-3F76-4839-BE95-6518BD5DE5B6}" presName="descendantText" presStyleLbl="alignAcc1" presStyleIdx="0" presStyleCnt="1" custScaleY="100000">
        <dgm:presLayoutVars>
          <dgm:bulletEnabled val="1"/>
        </dgm:presLayoutVars>
      </dgm:prSet>
      <dgm:spPr/>
    </dgm:pt>
  </dgm:ptLst>
  <dgm:cxnLst>
    <dgm:cxn modelId="{6DE8B73D-1898-4789-8145-D36BD4639981}" type="presOf" srcId="{1536D496-9D74-4529-A9FA-95DF2D9E4B05}" destId="{B4F079CC-6CFE-453B-B468-3D60B3CBA67B}" srcOrd="0" destOrd="0" presId="urn:microsoft.com/office/officeart/2005/8/layout/chevron2"/>
    <dgm:cxn modelId="{F9DA4C8D-014A-49B6-ABA4-C0399DA61720}" type="presOf" srcId="{15C0B6BF-3F76-4839-BE95-6518BD5DE5B6}" destId="{CAD89847-BEFC-4E57-A2DE-ED12C9FE3621}" srcOrd="0" destOrd="0" presId="urn:microsoft.com/office/officeart/2005/8/layout/chevron2"/>
    <dgm:cxn modelId="{8B6D5B9D-F6E1-4944-9657-9D868E98B8D2}" srcId="{1536D496-9D74-4529-A9FA-95DF2D9E4B05}" destId="{15C0B6BF-3F76-4839-BE95-6518BD5DE5B6}" srcOrd="0" destOrd="0" parTransId="{E0727467-8C9F-4B5F-9F8C-D00C3CDFBC52}" sibTransId="{2E5F13CA-7EC9-4A8B-9619-232F00DE44F7}"/>
    <dgm:cxn modelId="{C0EA62CE-B2B4-4469-8BA1-75410A30D38E}" srcId="{15C0B6BF-3F76-4839-BE95-6518BD5DE5B6}" destId="{106CB83E-89BA-4756-AD75-ACD09E91215F}" srcOrd="0" destOrd="0" parTransId="{442B02E5-6278-42E2-925B-138AA91270E1}" sibTransId="{A53F8D81-8260-457D-995E-383E3C80AE46}"/>
    <dgm:cxn modelId="{CEFC77F9-A0E1-4055-BA3C-88ECAC64D4DA}" type="presOf" srcId="{106CB83E-89BA-4756-AD75-ACD09E91215F}" destId="{FB109BDB-2DD3-42B2-A099-6A160306091D}" srcOrd="0" destOrd="0" presId="urn:microsoft.com/office/officeart/2005/8/layout/chevron2"/>
    <dgm:cxn modelId="{287A533A-B478-40C0-9499-B7952B33C849}" type="presParOf" srcId="{B4F079CC-6CFE-453B-B468-3D60B3CBA67B}" destId="{0286723C-5CC1-430D-9100-B6841D5553D1}" srcOrd="0" destOrd="0" presId="urn:microsoft.com/office/officeart/2005/8/layout/chevron2"/>
    <dgm:cxn modelId="{C76E0317-3BF9-45F0-A921-BB0A7697DDA9}" type="presParOf" srcId="{0286723C-5CC1-430D-9100-B6841D5553D1}" destId="{CAD89847-BEFC-4E57-A2DE-ED12C9FE3621}" srcOrd="0" destOrd="0" presId="urn:microsoft.com/office/officeart/2005/8/layout/chevron2"/>
    <dgm:cxn modelId="{85CA3271-4FC0-4603-BE62-BA1CA023B007}" type="presParOf" srcId="{0286723C-5CC1-430D-9100-B6841D5553D1}" destId="{FB109BDB-2DD3-42B2-A099-6A160306091D}"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3.xml><?xml version="1.0" encoding="utf-8"?>
<dgm:dataModel xmlns:dgm="http://schemas.openxmlformats.org/drawingml/2006/diagram" xmlns:a="http://schemas.openxmlformats.org/drawingml/2006/main">
  <dgm:ptLst>
    <dgm:pt modelId="{0D166BA9-11D8-407D-9E27-DCE0C3D878AE}" type="doc">
      <dgm:prSet loTypeId="urn:microsoft.com/office/officeart/2005/8/layout/hProcess4" loCatId="process" qsTypeId="urn:microsoft.com/office/officeart/2005/8/quickstyle/simple1" qsCatId="simple" csTypeId="urn:microsoft.com/office/officeart/2005/8/colors/accent1_2" csCatId="accent1" phldr="1"/>
      <dgm:spPr/>
      <dgm:t>
        <a:bodyPr/>
        <a:lstStyle/>
        <a:p>
          <a:endParaRPr lang="en-US"/>
        </a:p>
      </dgm:t>
    </dgm:pt>
    <dgm:pt modelId="{D0536173-DCF1-4BF7-A7A8-076E1D63D387}">
      <dgm:prSet phldrT="[Text]"/>
      <dgm:spPr/>
      <dgm:t>
        <a:bodyPr/>
        <a:lstStyle/>
        <a:p>
          <a:r>
            <a:rPr lang="en-US" dirty="0"/>
            <a:t>Imagination of actions (motor)</a:t>
          </a:r>
        </a:p>
      </dgm:t>
    </dgm:pt>
    <dgm:pt modelId="{07321E75-51E0-4A55-9A66-FB5B230C03E2}" type="parTrans" cxnId="{7F90AACE-FF1F-47D6-AC31-C0CF57139BE0}">
      <dgm:prSet/>
      <dgm:spPr/>
      <dgm:t>
        <a:bodyPr/>
        <a:lstStyle/>
        <a:p>
          <a:endParaRPr lang="en-US"/>
        </a:p>
      </dgm:t>
    </dgm:pt>
    <dgm:pt modelId="{ED0175B8-7B5C-4EFF-97A5-554FB197092A}" type="sibTrans" cxnId="{7F90AACE-FF1F-47D6-AC31-C0CF57139BE0}">
      <dgm:prSet/>
      <dgm:spPr/>
      <dgm:t>
        <a:bodyPr/>
        <a:lstStyle/>
        <a:p>
          <a:endParaRPr lang="en-US"/>
        </a:p>
      </dgm:t>
    </dgm:pt>
    <dgm:pt modelId="{DE52F4FB-DD91-437B-B3D2-12B9CFB56926}">
      <dgm:prSet phldrT="[Text]"/>
      <dgm:spPr/>
      <dgm:t>
        <a:bodyPr/>
        <a:lstStyle/>
        <a:p>
          <a:r>
            <a:rPr lang="en-US" dirty="0"/>
            <a:t>Performance of motor actions by subjects.</a:t>
          </a:r>
        </a:p>
      </dgm:t>
    </dgm:pt>
    <dgm:pt modelId="{7D87EA60-C045-480D-91AB-7345D8FF8615}" type="parTrans" cxnId="{506E13A3-9CB7-42EE-9063-BFBAAFB888EA}">
      <dgm:prSet/>
      <dgm:spPr/>
      <dgm:t>
        <a:bodyPr/>
        <a:lstStyle/>
        <a:p>
          <a:endParaRPr lang="en-US"/>
        </a:p>
      </dgm:t>
    </dgm:pt>
    <dgm:pt modelId="{D495AD2E-70F5-445F-A023-728AC1F9C4EE}" type="sibTrans" cxnId="{506E13A3-9CB7-42EE-9063-BFBAAFB888EA}">
      <dgm:prSet/>
      <dgm:spPr/>
      <dgm:t>
        <a:bodyPr/>
        <a:lstStyle/>
        <a:p>
          <a:endParaRPr lang="en-US"/>
        </a:p>
      </dgm:t>
    </dgm:pt>
    <dgm:pt modelId="{2E63C93D-E2D6-44ED-9CF4-5851706CFB7E}">
      <dgm:prSet phldrT="[Text]"/>
      <dgm:spPr>
        <a:solidFill>
          <a:srgbClr val="FF0000"/>
        </a:solidFill>
      </dgm:spPr>
      <dgm:t>
        <a:bodyPr/>
        <a:lstStyle/>
        <a:p>
          <a:r>
            <a:rPr lang="en-US" dirty="0"/>
            <a:t>Data Collection </a:t>
          </a:r>
        </a:p>
      </dgm:t>
    </dgm:pt>
    <dgm:pt modelId="{E5D6EF1B-3F2F-4253-8565-4D45D113A117}" type="parTrans" cxnId="{2EF47376-A32F-4F01-82B0-69B34E3FB52A}">
      <dgm:prSet/>
      <dgm:spPr/>
      <dgm:t>
        <a:bodyPr/>
        <a:lstStyle/>
        <a:p>
          <a:endParaRPr lang="en-US"/>
        </a:p>
      </dgm:t>
    </dgm:pt>
    <dgm:pt modelId="{23A45238-12D6-40AA-BF1C-4A8B4B090A43}" type="sibTrans" cxnId="{2EF47376-A32F-4F01-82B0-69B34E3FB52A}">
      <dgm:prSet/>
      <dgm:spPr/>
      <dgm:t>
        <a:bodyPr/>
        <a:lstStyle/>
        <a:p>
          <a:endParaRPr lang="en-US"/>
        </a:p>
      </dgm:t>
    </dgm:pt>
    <dgm:pt modelId="{6D258B47-BA13-4D38-A267-7E446F5C08ED}">
      <dgm:prSet phldrT="[Text]"/>
      <dgm:spPr/>
      <dgm:t>
        <a:bodyPr/>
        <a:lstStyle/>
        <a:p>
          <a:r>
            <a:rPr lang="en-US" dirty="0"/>
            <a:t>Data in form of signals are collected from subject</a:t>
          </a:r>
        </a:p>
      </dgm:t>
    </dgm:pt>
    <dgm:pt modelId="{DFD86BDB-4291-4334-9724-BAFA0EBFAD18}" type="parTrans" cxnId="{14D83DB9-4889-4C62-A06B-1586E4151B79}">
      <dgm:prSet/>
      <dgm:spPr/>
      <dgm:t>
        <a:bodyPr/>
        <a:lstStyle/>
        <a:p>
          <a:endParaRPr lang="en-US"/>
        </a:p>
      </dgm:t>
    </dgm:pt>
    <dgm:pt modelId="{05ADAD85-BF98-40BC-906C-5A166B39459A}" type="sibTrans" cxnId="{14D83DB9-4889-4C62-A06B-1586E4151B79}">
      <dgm:prSet/>
      <dgm:spPr/>
      <dgm:t>
        <a:bodyPr/>
        <a:lstStyle/>
        <a:p>
          <a:endParaRPr lang="en-US"/>
        </a:p>
      </dgm:t>
    </dgm:pt>
    <dgm:pt modelId="{BB5FAD91-7E15-453F-B064-829B97B66765}">
      <dgm:prSet phldrT="[Text]"/>
      <dgm:spPr/>
      <dgm:t>
        <a:bodyPr/>
        <a:lstStyle/>
        <a:p>
          <a:r>
            <a:rPr lang="en-US" dirty="0"/>
            <a:t>Brain Computer Interface Techniques applicable</a:t>
          </a:r>
        </a:p>
      </dgm:t>
    </dgm:pt>
    <dgm:pt modelId="{1F8FE000-446A-4B42-8DA7-650673DAF06B}" type="parTrans" cxnId="{0B443334-A213-4E6C-93C4-35DB8EAB8C98}">
      <dgm:prSet/>
      <dgm:spPr/>
      <dgm:t>
        <a:bodyPr/>
        <a:lstStyle/>
        <a:p>
          <a:endParaRPr lang="en-US"/>
        </a:p>
      </dgm:t>
    </dgm:pt>
    <dgm:pt modelId="{82EEB6AC-C36E-4B8E-89F7-3AB8488B8C0D}" type="sibTrans" cxnId="{0B443334-A213-4E6C-93C4-35DB8EAB8C98}">
      <dgm:prSet/>
      <dgm:spPr/>
      <dgm:t>
        <a:bodyPr/>
        <a:lstStyle/>
        <a:p>
          <a:endParaRPr lang="en-US"/>
        </a:p>
      </dgm:t>
    </dgm:pt>
    <dgm:pt modelId="{83549030-D124-446E-9223-97DDA347B1E4}">
      <dgm:prSet phldrT="[Text]"/>
      <dgm:spPr>
        <a:solidFill>
          <a:srgbClr val="00B050"/>
        </a:solidFill>
      </dgm:spPr>
      <dgm:t>
        <a:bodyPr/>
        <a:lstStyle/>
        <a:p>
          <a:r>
            <a:rPr lang="en-US" dirty="0"/>
            <a:t>ML Algorithms based Classification</a:t>
          </a:r>
        </a:p>
      </dgm:t>
    </dgm:pt>
    <dgm:pt modelId="{DC3B25F8-210E-44D2-85AD-2DD1C9643345}" type="parTrans" cxnId="{EBF626D9-618D-4DBD-9A29-BEFD3A48FD76}">
      <dgm:prSet/>
      <dgm:spPr/>
      <dgm:t>
        <a:bodyPr/>
        <a:lstStyle/>
        <a:p>
          <a:endParaRPr lang="en-US"/>
        </a:p>
      </dgm:t>
    </dgm:pt>
    <dgm:pt modelId="{2481D905-4E63-4AA7-882C-7B1C9B6B9F0E}" type="sibTrans" cxnId="{EBF626D9-618D-4DBD-9A29-BEFD3A48FD76}">
      <dgm:prSet/>
      <dgm:spPr/>
      <dgm:t>
        <a:bodyPr/>
        <a:lstStyle/>
        <a:p>
          <a:endParaRPr lang="en-US"/>
        </a:p>
      </dgm:t>
    </dgm:pt>
    <dgm:pt modelId="{D578D4D3-EF47-4AEE-88B3-2713D4E48127}">
      <dgm:prSet phldrT="[Text]"/>
      <dgm:spPr/>
      <dgm:t>
        <a:bodyPr/>
        <a:lstStyle/>
        <a:p>
          <a:r>
            <a:rPr lang="en-US" dirty="0"/>
            <a:t>Different Machine Learning algorithms are trained on signal data</a:t>
          </a:r>
        </a:p>
      </dgm:t>
    </dgm:pt>
    <dgm:pt modelId="{5E96EDE0-E855-491D-8099-12A29E4A4FD9}" type="parTrans" cxnId="{480216DC-8B0D-4260-9C66-6CA56F53F254}">
      <dgm:prSet/>
      <dgm:spPr/>
      <dgm:t>
        <a:bodyPr/>
        <a:lstStyle/>
        <a:p>
          <a:endParaRPr lang="en-US"/>
        </a:p>
      </dgm:t>
    </dgm:pt>
    <dgm:pt modelId="{1178F9D8-7216-4B3D-BBF3-936A20E3354F}" type="sibTrans" cxnId="{480216DC-8B0D-4260-9C66-6CA56F53F254}">
      <dgm:prSet/>
      <dgm:spPr/>
      <dgm:t>
        <a:bodyPr/>
        <a:lstStyle/>
        <a:p>
          <a:endParaRPr lang="en-US"/>
        </a:p>
      </dgm:t>
    </dgm:pt>
    <dgm:pt modelId="{85D80412-44FD-4257-B30A-1E8A55CED057}">
      <dgm:prSet phldrT="[Text]"/>
      <dgm:spPr/>
      <dgm:t>
        <a:bodyPr/>
        <a:lstStyle/>
        <a:p>
          <a:r>
            <a:rPr lang="en-US" dirty="0"/>
            <a:t>Feature extraction, followed by classification brings out some results. </a:t>
          </a:r>
        </a:p>
      </dgm:t>
    </dgm:pt>
    <dgm:pt modelId="{95FF874D-BA82-4937-8D50-297655919D5E}" type="parTrans" cxnId="{226E1950-FF2B-45A0-92E1-92C612AEC515}">
      <dgm:prSet/>
      <dgm:spPr/>
      <dgm:t>
        <a:bodyPr/>
        <a:lstStyle/>
        <a:p>
          <a:endParaRPr lang="en-US"/>
        </a:p>
      </dgm:t>
    </dgm:pt>
    <dgm:pt modelId="{3B2E5759-D8F5-4F1F-9057-4E6B22BECE2D}" type="sibTrans" cxnId="{226E1950-FF2B-45A0-92E1-92C612AEC515}">
      <dgm:prSet/>
      <dgm:spPr/>
      <dgm:t>
        <a:bodyPr/>
        <a:lstStyle/>
        <a:p>
          <a:endParaRPr lang="en-US"/>
        </a:p>
      </dgm:t>
    </dgm:pt>
    <dgm:pt modelId="{A0EA929C-9D39-4BA2-B118-BEFE9C26D88B}">
      <dgm:prSet phldrT="[Text]"/>
      <dgm:spPr/>
      <dgm:t>
        <a:bodyPr/>
        <a:lstStyle/>
        <a:p>
          <a:r>
            <a:rPr lang="en-US" dirty="0"/>
            <a:t>Produces activity in the specific regions of brain.</a:t>
          </a:r>
        </a:p>
      </dgm:t>
    </dgm:pt>
    <dgm:pt modelId="{B0B6F1AA-155D-4A8C-897B-6FDDF4AE73B2}" type="parTrans" cxnId="{8CB36353-CC84-4F59-9D71-CC26B3897988}">
      <dgm:prSet/>
      <dgm:spPr/>
      <dgm:t>
        <a:bodyPr/>
        <a:lstStyle/>
        <a:p>
          <a:endParaRPr lang="en-US"/>
        </a:p>
      </dgm:t>
    </dgm:pt>
    <dgm:pt modelId="{5866615D-B1BD-498D-895F-8857A7B46058}" type="sibTrans" cxnId="{8CB36353-CC84-4F59-9D71-CC26B3897988}">
      <dgm:prSet/>
      <dgm:spPr/>
      <dgm:t>
        <a:bodyPr/>
        <a:lstStyle/>
        <a:p>
          <a:endParaRPr lang="en-US"/>
        </a:p>
      </dgm:t>
    </dgm:pt>
    <dgm:pt modelId="{9DD9580D-C9A4-4625-BA18-E562AD34BA08}" type="pres">
      <dgm:prSet presAssocID="{0D166BA9-11D8-407D-9E27-DCE0C3D878AE}" presName="Name0" presStyleCnt="0">
        <dgm:presLayoutVars>
          <dgm:dir/>
          <dgm:animLvl val="lvl"/>
          <dgm:resizeHandles val="exact"/>
        </dgm:presLayoutVars>
      </dgm:prSet>
      <dgm:spPr/>
    </dgm:pt>
    <dgm:pt modelId="{E5BC4869-A23F-4A33-A4F4-6E210157E4EE}" type="pres">
      <dgm:prSet presAssocID="{0D166BA9-11D8-407D-9E27-DCE0C3D878AE}" presName="tSp" presStyleCnt="0"/>
      <dgm:spPr/>
    </dgm:pt>
    <dgm:pt modelId="{632C02DE-325C-4EB5-BAEA-B3B0E0A4AEFF}" type="pres">
      <dgm:prSet presAssocID="{0D166BA9-11D8-407D-9E27-DCE0C3D878AE}" presName="bSp" presStyleCnt="0"/>
      <dgm:spPr/>
    </dgm:pt>
    <dgm:pt modelId="{7F7464D6-3409-42DE-B1C2-3AFD770924E1}" type="pres">
      <dgm:prSet presAssocID="{0D166BA9-11D8-407D-9E27-DCE0C3D878AE}" presName="process" presStyleCnt="0"/>
      <dgm:spPr/>
    </dgm:pt>
    <dgm:pt modelId="{776B4C91-DB22-417B-8DA7-6FF532322CE0}" type="pres">
      <dgm:prSet presAssocID="{D0536173-DCF1-4BF7-A7A8-076E1D63D387}" presName="composite1" presStyleCnt="0"/>
      <dgm:spPr/>
    </dgm:pt>
    <dgm:pt modelId="{FCBC8F54-94B5-4781-A09E-AD045432403C}" type="pres">
      <dgm:prSet presAssocID="{D0536173-DCF1-4BF7-A7A8-076E1D63D387}" presName="dummyNode1" presStyleLbl="node1" presStyleIdx="0" presStyleCnt="3"/>
      <dgm:spPr/>
    </dgm:pt>
    <dgm:pt modelId="{DA2E8FBB-8BC1-4A9D-B9E3-161BCEF64880}" type="pres">
      <dgm:prSet presAssocID="{D0536173-DCF1-4BF7-A7A8-076E1D63D387}" presName="childNode1" presStyleLbl="bgAcc1" presStyleIdx="0" presStyleCnt="3">
        <dgm:presLayoutVars>
          <dgm:bulletEnabled val="1"/>
        </dgm:presLayoutVars>
      </dgm:prSet>
      <dgm:spPr/>
    </dgm:pt>
    <dgm:pt modelId="{1358CACA-4DE3-4957-890D-30ABFAC5657C}" type="pres">
      <dgm:prSet presAssocID="{D0536173-DCF1-4BF7-A7A8-076E1D63D387}" presName="childNode1tx" presStyleLbl="bgAcc1" presStyleIdx="0" presStyleCnt="3">
        <dgm:presLayoutVars>
          <dgm:bulletEnabled val="1"/>
        </dgm:presLayoutVars>
      </dgm:prSet>
      <dgm:spPr/>
    </dgm:pt>
    <dgm:pt modelId="{096358DB-7E1C-4100-BBAE-0AEDE153F32F}" type="pres">
      <dgm:prSet presAssocID="{D0536173-DCF1-4BF7-A7A8-076E1D63D387}" presName="parentNode1" presStyleLbl="node1" presStyleIdx="0" presStyleCnt="3">
        <dgm:presLayoutVars>
          <dgm:chMax val="1"/>
          <dgm:bulletEnabled val="1"/>
        </dgm:presLayoutVars>
      </dgm:prSet>
      <dgm:spPr/>
    </dgm:pt>
    <dgm:pt modelId="{190E8249-37AC-4A81-9344-420AB9BDBE6A}" type="pres">
      <dgm:prSet presAssocID="{D0536173-DCF1-4BF7-A7A8-076E1D63D387}" presName="connSite1" presStyleCnt="0"/>
      <dgm:spPr/>
    </dgm:pt>
    <dgm:pt modelId="{8C3CC5F9-0717-41FA-A689-205B144825C8}" type="pres">
      <dgm:prSet presAssocID="{ED0175B8-7B5C-4EFF-97A5-554FB197092A}" presName="Name9" presStyleLbl="sibTrans2D1" presStyleIdx="0" presStyleCnt="2"/>
      <dgm:spPr/>
    </dgm:pt>
    <dgm:pt modelId="{1A243FE3-C570-4325-9837-6FA355C90675}" type="pres">
      <dgm:prSet presAssocID="{2E63C93D-E2D6-44ED-9CF4-5851706CFB7E}" presName="composite2" presStyleCnt="0"/>
      <dgm:spPr/>
    </dgm:pt>
    <dgm:pt modelId="{9CA0FBF5-A251-423A-B8FE-8189BAB51543}" type="pres">
      <dgm:prSet presAssocID="{2E63C93D-E2D6-44ED-9CF4-5851706CFB7E}" presName="dummyNode2" presStyleLbl="node1" presStyleIdx="0" presStyleCnt="3"/>
      <dgm:spPr/>
    </dgm:pt>
    <dgm:pt modelId="{CEBCB34F-24BF-4CD4-BF73-F29835C241C3}" type="pres">
      <dgm:prSet presAssocID="{2E63C93D-E2D6-44ED-9CF4-5851706CFB7E}" presName="childNode2" presStyleLbl="bgAcc1" presStyleIdx="1" presStyleCnt="3" custLinFactNeighborY="0">
        <dgm:presLayoutVars>
          <dgm:bulletEnabled val="1"/>
        </dgm:presLayoutVars>
      </dgm:prSet>
      <dgm:spPr/>
    </dgm:pt>
    <dgm:pt modelId="{222B3320-8183-42C7-B7DB-991111F70514}" type="pres">
      <dgm:prSet presAssocID="{2E63C93D-E2D6-44ED-9CF4-5851706CFB7E}" presName="childNode2tx" presStyleLbl="bgAcc1" presStyleIdx="1" presStyleCnt="3">
        <dgm:presLayoutVars>
          <dgm:bulletEnabled val="1"/>
        </dgm:presLayoutVars>
      </dgm:prSet>
      <dgm:spPr/>
    </dgm:pt>
    <dgm:pt modelId="{8C789C3B-1035-457B-A65B-EC424F8D20F9}" type="pres">
      <dgm:prSet presAssocID="{2E63C93D-E2D6-44ED-9CF4-5851706CFB7E}" presName="parentNode2" presStyleLbl="node1" presStyleIdx="1" presStyleCnt="3">
        <dgm:presLayoutVars>
          <dgm:chMax val="0"/>
          <dgm:bulletEnabled val="1"/>
        </dgm:presLayoutVars>
      </dgm:prSet>
      <dgm:spPr/>
    </dgm:pt>
    <dgm:pt modelId="{141C0C19-8525-4E65-9874-1439B5481593}" type="pres">
      <dgm:prSet presAssocID="{2E63C93D-E2D6-44ED-9CF4-5851706CFB7E}" presName="connSite2" presStyleCnt="0"/>
      <dgm:spPr/>
    </dgm:pt>
    <dgm:pt modelId="{183EC717-B824-4A8A-BEF3-11585E802692}" type="pres">
      <dgm:prSet presAssocID="{23A45238-12D6-40AA-BF1C-4A8B4B090A43}" presName="Name18" presStyleLbl="sibTrans2D1" presStyleIdx="1" presStyleCnt="2"/>
      <dgm:spPr/>
    </dgm:pt>
    <dgm:pt modelId="{5450060F-D619-4C1D-B83B-50228D595473}" type="pres">
      <dgm:prSet presAssocID="{83549030-D124-446E-9223-97DDA347B1E4}" presName="composite1" presStyleCnt="0"/>
      <dgm:spPr/>
    </dgm:pt>
    <dgm:pt modelId="{3E143E6D-8F63-4641-8AD1-CC8D7E611588}" type="pres">
      <dgm:prSet presAssocID="{83549030-D124-446E-9223-97DDA347B1E4}" presName="dummyNode1" presStyleLbl="node1" presStyleIdx="1" presStyleCnt="3"/>
      <dgm:spPr/>
    </dgm:pt>
    <dgm:pt modelId="{9AFA49F9-5E1D-4D72-827D-6C93BCEC7FA5}" type="pres">
      <dgm:prSet presAssocID="{83549030-D124-446E-9223-97DDA347B1E4}" presName="childNode1" presStyleLbl="bgAcc1" presStyleIdx="2" presStyleCnt="3">
        <dgm:presLayoutVars>
          <dgm:bulletEnabled val="1"/>
        </dgm:presLayoutVars>
      </dgm:prSet>
      <dgm:spPr/>
    </dgm:pt>
    <dgm:pt modelId="{AD8897DF-9867-4979-B3D8-C48FAD271759}" type="pres">
      <dgm:prSet presAssocID="{83549030-D124-446E-9223-97DDA347B1E4}" presName="childNode1tx" presStyleLbl="bgAcc1" presStyleIdx="2" presStyleCnt="3">
        <dgm:presLayoutVars>
          <dgm:bulletEnabled val="1"/>
        </dgm:presLayoutVars>
      </dgm:prSet>
      <dgm:spPr/>
    </dgm:pt>
    <dgm:pt modelId="{84D77867-2905-482C-8932-43D36E88A888}" type="pres">
      <dgm:prSet presAssocID="{83549030-D124-446E-9223-97DDA347B1E4}" presName="parentNode1" presStyleLbl="node1" presStyleIdx="2" presStyleCnt="3">
        <dgm:presLayoutVars>
          <dgm:chMax val="1"/>
          <dgm:bulletEnabled val="1"/>
        </dgm:presLayoutVars>
      </dgm:prSet>
      <dgm:spPr/>
    </dgm:pt>
    <dgm:pt modelId="{110970A6-D62F-4B0C-9E68-F37706844A1B}" type="pres">
      <dgm:prSet presAssocID="{83549030-D124-446E-9223-97DDA347B1E4}" presName="connSite1" presStyleCnt="0"/>
      <dgm:spPr/>
    </dgm:pt>
  </dgm:ptLst>
  <dgm:cxnLst>
    <dgm:cxn modelId="{3AB40F03-52E5-4D94-A704-F008401B245C}" type="presOf" srcId="{BB5FAD91-7E15-453F-B064-829B97B66765}" destId="{CEBCB34F-24BF-4CD4-BF73-F29835C241C3}" srcOrd="0" destOrd="1" presId="urn:microsoft.com/office/officeart/2005/8/layout/hProcess4"/>
    <dgm:cxn modelId="{A53F0B0C-88E0-4A7A-AD12-526D64EE250D}" type="presOf" srcId="{6D258B47-BA13-4D38-A267-7E446F5C08ED}" destId="{CEBCB34F-24BF-4CD4-BF73-F29835C241C3}" srcOrd="0" destOrd="0" presId="urn:microsoft.com/office/officeart/2005/8/layout/hProcess4"/>
    <dgm:cxn modelId="{811B9520-64BC-42B5-956D-C0817C894DD3}" type="presOf" srcId="{ED0175B8-7B5C-4EFF-97A5-554FB197092A}" destId="{8C3CC5F9-0717-41FA-A689-205B144825C8}" srcOrd="0" destOrd="0" presId="urn:microsoft.com/office/officeart/2005/8/layout/hProcess4"/>
    <dgm:cxn modelId="{1355F924-FF7F-420B-9DB3-2387082AC9D7}" type="presOf" srcId="{23A45238-12D6-40AA-BF1C-4A8B4B090A43}" destId="{183EC717-B824-4A8A-BEF3-11585E802692}" srcOrd="0" destOrd="0" presId="urn:microsoft.com/office/officeart/2005/8/layout/hProcess4"/>
    <dgm:cxn modelId="{2A130028-72E7-45D5-8E7E-78CD802FAF33}" type="presOf" srcId="{D578D4D3-EF47-4AEE-88B3-2713D4E48127}" destId="{AD8897DF-9867-4979-B3D8-C48FAD271759}" srcOrd="1" destOrd="0" presId="urn:microsoft.com/office/officeart/2005/8/layout/hProcess4"/>
    <dgm:cxn modelId="{0B443334-A213-4E6C-93C4-35DB8EAB8C98}" srcId="{2E63C93D-E2D6-44ED-9CF4-5851706CFB7E}" destId="{BB5FAD91-7E15-453F-B064-829B97B66765}" srcOrd="1" destOrd="0" parTransId="{1F8FE000-446A-4B42-8DA7-650673DAF06B}" sibTransId="{82EEB6AC-C36E-4B8E-89F7-3AB8488B8C0D}"/>
    <dgm:cxn modelId="{3F129B3C-684F-41F4-8F6E-B9D2DEBF60FC}" type="presOf" srcId="{A0EA929C-9D39-4BA2-B118-BEFE9C26D88B}" destId="{DA2E8FBB-8BC1-4A9D-B9E3-161BCEF64880}" srcOrd="0" destOrd="1" presId="urn:microsoft.com/office/officeart/2005/8/layout/hProcess4"/>
    <dgm:cxn modelId="{5192DD5C-EE46-4978-A34E-C1DC85902C3D}" type="presOf" srcId="{83549030-D124-446E-9223-97DDA347B1E4}" destId="{84D77867-2905-482C-8932-43D36E88A888}" srcOrd="0" destOrd="0" presId="urn:microsoft.com/office/officeart/2005/8/layout/hProcess4"/>
    <dgm:cxn modelId="{8AC62D5D-32FB-4B1D-A9E9-3412D62B6E00}" type="presOf" srcId="{BB5FAD91-7E15-453F-B064-829B97B66765}" destId="{222B3320-8183-42C7-B7DB-991111F70514}" srcOrd="1" destOrd="1" presId="urn:microsoft.com/office/officeart/2005/8/layout/hProcess4"/>
    <dgm:cxn modelId="{C8CFA66E-D000-43EE-A074-1B98B5E049E9}" type="presOf" srcId="{2E63C93D-E2D6-44ED-9CF4-5851706CFB7E}" destId="{8C789C3B-1035-457B-A65B-EC424F8D20F9}" srcOrd="0" destOrd="0" presId="urn:microsoft.com/office/officeart/2005/8/layout/hProcess4"/>
    <dgm:cxn modelId="{226E1950-FF2B-45A0-92E1-92C612AEC515}" srcId="{83549030-D124-446E-9223-97DDA347B1E4}" destId="{85D80412-44FD-4257-B30A-1E8A55CED057}" srcOrd="1" destOrd="0" parTransId="{95FF874D-BA82-4937-8D50-297655919D5E}" sibTransId="{3B2E5759-D8F5-4F1F-9057-4E6B22BECE2D}"/>
    <dgm:cxn modelId="{8CB36353-CC84-4F59-9D71-CC26B3897988}" srcId="{D0536173-DCF1-4BF7-A7A8-076E1D63D387}" destId="{A0EA929C-9D39-4BA2-B118-BEFE9C26D88B}" srcOrd="1" destOrd="0" parTransId="{B0B6F1AA-155D-4A8C-897B-6FDDF4AE73B2}" sibTransId="{5866615D-B1BD-498D-895F-8857A7B46058}"/>
    <dgm:cxn modelId="{2EF47376-A32F-4F01-82B0-69B34E3FB52A}" srcId="{0D166BA9-11D8-407D-9E27-DCE0C3D878AE}" destId="{2E63C93D-E2D6-44ED-9CF4-5851706CFB7E}" srcOrd="1" destOrd="0" parTransId="{E5D6EF1B-3F2F-4253-8565-4D45D113A117}" sibTransId="{23A45238-12D6-40AA-BF1C-4A8B4B090A43}"/>
    <dgm:cxn modelId="{0A13D359-A218-47FA-AD6F-891FDAC01C80}" type="presOf" srcId="{DE52F4FB-DD91-437B-B3D2-12B9CFB56926}" destId="{DA2E8FBB-8BC1-4A9D-B9E3-161BCEF64880}" srcOrd="0" destOrd="0" presId="urn:microsoft.com/office/officeart/2005/8/layout/hProcess4"/>
    <dgm:cxn modelId="{A7C35A7F-E113-4BC7-BD81-77273AC36B85}" type="presOf" srcId="{85D80412-44FD-4257-B30A-1E8A55CED057}" destId="{AD8897DF-9867-4979-B3D8-C48FAD271759}" srcOrd="1" destOrd="1" presId="urn:microsoft.com/office/officeart/2005/8/layout/hProcess4"/>
    <dgm:cxn modelId="{E4BC3D86-CE7F-4253-A770-A1F11C4935CF}" type="presOf" srcId="{D0536173-DCF1-4BF7-A7A8-076E1D63D387}" destId="{096358DB-7E1C-4100-BBAE-0AEDE153F32F}" srcOrd="0" destOrd="0" presId="urn:microsoft.com/office/officeart/2005/8/layout/hProcess4"/>
    <dgm:cxn modelId="{6BF6088A-2C0C-4F12-BB61-E07C596D943D}" type="presOf" srcId="{DE52F4FB-DD91-437B-B3D2-12B9CFB56926}" destId="{1358CACA-4DE3-4957-890D-30ABFAC5657C}" srcOrd="1" destOrd="0" presId="urn:microsoft.com/office/officeart/2005/8/layout/hProcess4"/>
    <dgm:cxn modelId="{9ABC3C96-AA08-4AE8-B893-DD1FB3EABF0D}" type="presOf" srcId="{0D166BA9-11D8-407D-9E27-DCE0C3D878AE}" destId="{9DD9580D-C9A4-4625-BA18-E562AD34BA08}" srcOrd="0" destOrd="0" presId="urn:microsoft.com/office/officeart/2005/8/layout/hProcess4"/>
    <dgm:cxn modelId="{F0B4F497-EE4C-4436-A0AB-5E7207AE4701}" type="presOf" srcId="{A0EA929C-9D39-4BA2-B118-BEFE9C26D88B}" destId="{1358CACA-4DE3-4957-890D-30ABFAC5657C}" srcOrd="1" destOrd="1" presId="urn:microsoft.com/office/officeart/2005/8/layout/hProcess4"/>
    <dgm:cxn modelId="{506E13A3-9CB7-42EE-9063-BFBAAFB888EA}" srcId="{D0536173-DCF1-4BF7-A7A8-076E1D63D387}" destId="{DE52F4FB-DD91-437B-B3D2-12B9CFB56926}" srcOrd="0" destOrd="0" parTransId="{7D87EA60-C045-480D-91AB-7345D8FF8615}" sibTransId="{D495AD2E-70F5-445F-A023-728AC1F9C4EE}"/>
    <dgm:cxn modelId="{F75242A5-7F31-481C-88A8-65067148AC64}" type="presOf" srcId="{6D258B47-BA13-4D38-A267-7E446F5C08ED}" destId="{222B3320-8183-42C7-B7DB-991111F70514}" srcOrd="1" destOrd="0" presId="urn:microsoft.com/office/officeart/2005/8/layout/hProcess4"/>
    <dgm:cxn modelId="{14D83DB9-4889-4C62-A06B-1586E4151B79}" srcId="{2E63C93D-E2D6-44ED-9CF4-5851706CFB7E}" destId="{6D258B47-BA13-4D38-A267-7E446F5C08ED}" srcOrd="0" destOrd="0" parTransId="{DFD86BDB-4291-4334-9724-BAFA0EBFAD18}" sibTransId="{05ADAD85-BF98-40BC-906C-5A166B39459A}"/>
    <dgm:cxn modelId="{7F90AACE-FF1F-47D6-AC31-C0CF57139BE0}" srcId="{0D166BA9-11D8-407D-9E27-DCE0C3D878AE}" destId="{D0536173-DCF1-4BF7-A7A8-076E1D63D387}" srcOrd="0" destOrd="0" parTransId="{07321E75-51E0-4A55-9A66-FB5B230C03E2}" sibTransId="{ED0175B8-7B5C-4EFF-97A5-554FB197092A}"/>
    <dgm:cxn modelId="{EBF626D9-618D-4DBD-9A29-BEFD3A48FD76}" srcId="{0D166BA9-11D8-407D-9E27-DCE0C3D878AE}" destId="{83549030-D124-446E-9223-97DDA347B1E4}" srcOrd="2" destOrd="0" parTransId="{DC3B25F8-210E-44D2-85AD-2DD1C9643345}" sibTransId="{2481D905-4E63-4AA7-882C-7B1C9B6B9F0E}"/>
    <dgm:cxn modelId="{8CBE72D9-EB11-4AE8-981F-6B6004C559AD}" type="presOf" srcId="{85D80412-44FD-4257-B30A-1E8A55CED057}" destId="{9AFA49F9-5E1D-4D72-827D-6C93BCEC7FA5}" srcOrd="0" destOrd="1" presId="urn:microsoft.com/office/officeart/2005/8/layout/hProcess4"/>
    <dgm:cxn modelId="{480216DC-8B0D-4260-9C66-6CA56F53F254}" srcId="{83549030-D124-446E-9223-97DDA347B1E4}" destId="{D578D4D3-EF47-4AEE-88B3-2713D4E48127}" srcOrd="0" destOrd="0" parTransId="{5E96EDE0-E855-491D-8099-12A29E4A4FD9}" sibTransId="{1178F9D8-7216-4B3D-BBF3-936A20E3354F}"/>
    <dgm:cxn modelId="{72750BF2-B194-4890-8E3E-2D602F8CF084}" type="presOf" srcId="{D578D4D3-EF47-4AEE-88B3-2713D4E48127}" destId="{9AFA49F9-5E1D-4D72-827D-6C93BCEC7FA5}" srcOrd="0" destOrd="0" presId="urn:microsoft.com/office/officeart/2005/8/layout/hProcess4"/>
    <dgm:cxn modelId="{0F990765-BBF8-4C8B-B460-7B2C5879F0A1}" type="presParOf" srcId="{9DD9580D-C9A4-4625-BA18-E562AD34BA08}" destId="{E5BC4869-A23F-4A33-A4F4-6E210157E4EE}" srcOrd="0" destOrd="0" presId="urn:microsoft.com/office/officeart/2005/8/layout/hProcess4"/>
    <dgm:cxn modelId="{495F61FE-68C4-4E45-964B-BB20EA122353}" type="presParOf" srcId="{9DD9580D-C9A4-4625-BA18-E562AD34BA08}" destId="{632C02DE-325C-4EB5-BAEA-B3B0E0A4AEFF}" srcOrd="1" destOrd="0" presId="urn:microsoft.com/office/officeart/2005/8/layout/hProcess4"/>
    <dgm:cxn modelId="{D69CA1D5-44D8-4C4B-9B0F-A8A6B7D9C0BD}" type="presParOf" srcId="{9DD9580D-C9A4-4625-BA18-E562AD34BA08}" destId="{7F7464D6-3409-42DE-B1C2-3AFD770924E1}" srcOrd="2" destOrd="0" presId="urn:microsoft.com/office/officeart/2005/8/layout/hProcess4"/>
    <dgm:cxn modelId="{006EB319-F2A9-46E5-9667-CCD8A261C6DC}" type="presParOf" srcId="{7F7464D6-3409-42DE-B1C2-3AFD770924E1}" destId="{776B4C91-DB22-417B-8DA7-6FF532322CE0}" srcOrd="0" destOrd="0" presId="urn:microsoft.com/office/officeart/2005/8/layout/hProcess4"/>
    <dgm:cxn modelId="{BEB1D61C-908B-4DAC-8221-AAE28E9E4423}" type="presParOf" srcId="{776B4C91-DB22-417B-8DA7-6FF532322CE0}" destId="{FCBC8F54-94B5-4781-A09E-AD045432403C}" srcOrd="0" destOrd="0" presId="urn:microsoft.com/office/officeart/2005/8/layout/hProcess4"/>
    <dgm:cxn modelId="{75C9349F-C4C3-4398-AA5A-D7556DEE5C53}" type="presParOf" srcId="{776B4C91-DB22-417B-8DA7-6FF532322CE0}" destId="{DA2E8FBB-8BC1-4A9D-B9E3-161BCEF64880}" srcOrd="1" destOrd="0" presId="urn:microsoft.com/office/officeart/2005/8/layout/hProcess4"/>
    <dgm:cxn modelId="{7E2E78A8-817F-4D46-A8A6-E5FCBA90E1AC}" type="presParOf" srcId="{776B4C91-DB22-417B-8DA7-6FF532322CE0}" destId="{1358CACA-4DE3-4957-890D-30ABFAC5657C}" srcOrd="2" destOrd="0" presId="urn:microsoft.com/office/officeart/2005/8/layout/hProcess4"/>
    <dgm:cxn modelId="{E651B996-03FF-426A-A42B-0B886A19B041}" type="presParOf" srcId="{776B4C91-DB22-417B-8DA7-6FF532322CE0}" destId="{096358DB-7E1C-4100-BBAE-0AEDE153F32F}" srcOrd="3" destOrd="0" presId="urn:microsoft.com/office/officeart/2005/8/layout/hProcess4"/>
    <dgm:cxn modelId="{8DD8A264-F6D9-4CF3-8786-10C4CC59B115}" type="presParOf" srcId="{776B4C91-DB22-417B-8DA7-6FF532322CE0}" destId="{190E8249-37AC-4A81-9344-420AB9BDBE6A}" srcOrd="4" destOrd="0" presId="urn:microsoft.com/office/officeart/2005/8/layout/hProcess4"/>
    <dgm:cxn modelId="{37D2E72E-60E5-4378-A7EE-5BA69A2B52C7}" type="presParOf" srcId="{7F7464D6-3409-42DE-B1C2-3AFD770924E1}" destId="{8C3CC5F9-0717-41FA-A689-205B144825C8}" srcOrd="1" destOrd="0" presId="urn:microsoft.com/office/officeart/2005/8/layout/hProcess4"/>
    <dgm:cxn modelId="{912F8F3B-F4D3-42CF-8342-1EDD26DC0C73}" type="presParOf" srcId="{7F7464D6-3409-42DE-B1C2-3AFD770924E1}" destId="{1A243FE3-C570-4325-9837-6FA355C90675}" srcOrd="2" destOrd="0" presId="urn:microsoft.com/office/officeart/2005/8/layout/hProcess4"/>
    <dgm:cxn modelId="{856999C5-C01E-4D19-864B-FC59DB62DE74}" type="presParOf" srcId="{1A243FE3-C570-4325-9837-6FA355C90675}" destId="{9CA0FBF5-A251-423A-B8FE-8189BAB51543}" srcOrd="0" destOrd="0" presId="urn:microsoft.com/office/officeart/2005/8/layout/hProcess4"/>
    <dgm:cxn modelId="{C569E434-BE07-4C71-BAA1-13976ED6B050}" type="presParOf" srcId="{1A243FE3-C570-4325-9837-6FA355C90675}" destId="{CEBCB34F-24BF-4CD4-BF73-F29835C241C3}" srcOrd="1" destOrd="0" presId="urn:microsoft.com/office/officeart/2005/8/layout/hProcess4"/>
    <dgm:cxn modelId="{7FC14255-83E6-4B7A-AFB9-6F627C9F1DF0}" type="presParOf" srcId="{1A243FE3-C570-4325-9837-6FA355C90675}" destId="{222B3320-8183-42C7-B7DB-991111F70514}" srcOrd="2" destOrd="0" presId="urn:microsoft.com/office/officeart/2005/8/layout/hProcess4"/>
    <dgm:cxn modelId="{2442FCB3-716D-4A7D-B601-BA48368FD877}" type="presParOf" srcId="{1A243FE3-C570-4325-9837-6FA355C90675}" destId="{8C789C3B-1035-457B-A65B-EC424F8D20F9}" srcOrd="3" destOrd="0" presId="urn:microsoft.com/office/officeart/2005/8/layout/hProcess4"/>
    <dgm:cxn modelId="{27280895-3812-4DF0-9CD1-D31168BCF9E6}" type="presParOf" srcId="{1A243FE3-C570-4325-9837-6FA355C90675}" destId="{141C0C19-8525-4E65-9874-1439B5481593}" srcOrd="4" destOrd="0" presId="urn:microsoft.com/office/officeart/2005/8/layout/hProcess4"/>
    <dgm:cxn modelId="{0C1A3F25-7999-44AB-971D-F224213F01DE}" type="presParOf" srcId="{7F7464D6-3409-42DE-B1C2-3AFD770924E1}" destId="{183EC717-B824-4A8A-BEF3-11585E802692}" srcOrd="3" destOrd="0" presId="urn:microsoft.com/office/officeart/2005/8/layout/hProcess4"/>
    <dgm:cxn modelId="{928D8E59-AEB3-458B-8242-69F846BCBBBE}" type="presParOf" srcId="{7F7464D6-3409-42DE-B1C2-3AFD770924E1}" destId="{5450060F-D619-4C1D-B83B-50228D595473}" srcOrd="4" destOrd="0" presId="urn:microsoft.com/office/officeart/2005/8/layout/hProcess4"/>
    <dgm:cxn modelId="{ED8036BD-F59A-4625-BCEC-5A98A3C8A601}" type="presParOf" srcId="{5450060F-D619-4C1D-B83B-50228D595473}" destId="{3E143E6D-8F63-4641-8AD1-CC8D7E611588}" srcOrd="0" destOrd="0" presId="urn:microsoft.com/office/officeart/2005/8/layout/hProcess4"/>
    <dgm:cxn modelId="{FB1A3036-447E-44ED-B879-10C133C9C49F}" type="presParOf" srcId="{5450060F-D619-4C1D-B83B-50228D595473}" destId="{9AFA49F9-5E1D-4D72-827D-6C93BCEC7FA5}" srcOrd="1" destOrd="0" presId="urn:microsoft.com/office/officeart/2005/8/layout/hProcess4"/>
    <dgm:cxn modelId="{34981959-4CA5-4414-8E96-800B09EC0F03}" type="presParOf" srcId="{5450060F-D619-4C1D-B83B-50228D595473}" destId="{AD8897DF-9867-4979-B3D8-C48FAD271759}" srcOrd="2" destOrd="0" presId="urn:microsoft.com/office/officeart/2005/8/layout/hProcess4"/>
    <dgm:cxn modelId="{6AA3687A-4D29-4BE4-9699-6BEF265A7584}" type="presParOf" srcId="{5450060F-D619-4C1D-B83B-50228D595473}" destId="{84D77867-2905-482C-8932-43D36E88A888}" srcOrd="3" destOrd="0" presId="urn:microsoft.com/office/officeart/2005/8/layout/hProcess4"/>
    <dgm:cxn modelId="{03513468-56B0-4A7A-8235-4EA963C9DBE8}" type="presParOf" srcId="{5450060F-D619-4C1D-B83B-50228D595473}" destId="{110970A6-D62F-4B0C-9E68-F37706844A1B}" srcOrd="4" destOrd="0" presId="urn:microsoft.com/office/officeart/2005/8/layout/h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4.xml><?xml version="1.0" encoding="utf-8"?>
<dgm:dataModel xmlns:dgm="http://schemas.openxmlformats.org/drawingml/2006/diagram" xmlns:a="http://schemas.openxmlformats.org/drawingml/2006/main">
  <dgm:ptLst>
    <dgm:pt modelId="{A32C98E0-D8B0-4E88-8C9A-DF9EE99CB726}" type="doc">
      <dgm:prSet loTypeId="urn:microsoft.com/office/officeart/2005/8/layout/process1" loCatId="process" qsTypeId="urn:microsoft.com/office/officeart/2005/8/quickstyle/simple1" qsCatId="simple" csTypeId="urn:microsoft.com/office/officeart/2005/8/colors/accent1_2" csCatId="accent1" phldr="1"/>
      <dgm:spPr/>
    </dgm:pt>
    <dgm:pt modelId="{95852D58-A5DE-4BF6-A0F4-CA72F4F34906}">
      <dgm:prSet phldrT="[Text]"/>
      <dgm:spPr/>
      <dgm:t>
        <a:bodyPr/>
        <a:lstStyle/>
        <a:p>
          <a:r>
            <a:rPr lang="en-US" dirty="0"/>
            <a:t>Raw EEG signals </a:t>
          </a:r>
        </a:p>
      </dgm:t>
    </dgm:pt>
    <dgm:pt modelId="{E550EE78-E966-40F3-AA60-952E1B2BABDD}" type="parTrans" cxnId="{4B9128A2-C03D-4852-8C9B-92523CFE4119}">
      <dgm:prSet/>
      <dgm:spPr/>
      <dgm:t>
        <a:bodyPr/>
        <a:lstStyle/>
        <a:p>
          <a:endParaRPr lang="en-US"/>
        </a:p>
      </dgm:t>
    </dgm:pt>
    <dgm:pt modelId="{59FA3464-F3F2-495C-8503-C4A0B5E8C83A}" type="sibTrans" cxnId="{4B9128A2-C03D-4852-8C9B-92523CFE4119}">
      <dgm:prSet/>
      <dgm:spPr/>
      <dgm:t>
        <a:bodyPr/>
        <a:lstStyle/>
        <a:p>
          <a:endParaRPr lang="en-US"/>
        </a:p>
      </dgm:t>
    </dgm:pt>
    <dgm:pt modelId="{D76A0AA0-01DE-43A7-8FF7-79EDBBFC5C96}">
      <dgm:prSet phldrT="[Text]"/>
      <dgm:spPr/>
      <dgm:t>
        <a:bodyPr/>
        <a:lstStyle/>
        <a:p>
          <a:r>
            <a:rPr lang="en-US" dirty="0"/>
            <a:t>Segment Detection</a:t>
          </a:r>
        </a:p>
      </dgm:t>
    </dgm:pt>
    <dgm:pt modelId="{9ED348FE-A471-4F8C-8B87-AF0468D7C495}" type="parTrans" cxnId="{18D10ECC-C54D-4B79-B1C0-5469C1479AC1}">
      <dgm:prSet/>
      <dgm:spPr/>
      <dgm:t>
        <a:bodyPr/>
        <a:lstStyle/>
        <a:p>
          <a:endParaRPr lang="en-US"/>
        </a:p>
      </dgm:t>
    </dgm:pt>
    <dgm:pt modelId="{C86DD07D-B3C8-446D-AE5E-00EC018248C9}" type="sibTrans" cxnId="{18D10ECC-C54D-4B79-B1C0-5469C1479AC1}">
      <dgm:prSet/>
      <dgm:spPr/>
      <dgm:t>
        <a:bodyPr/>
        <a:lstStyle/>
        <a:p>
          <a:endParaRPr lang="en-US"/>
        </a:p>
      </dgm:t>
    </dgm:pt>
    <dgm:pt modelId="{B54C1AB2-3D8A-4EEA-87F8-7D4ADF0CF61B}">
      <dgm:prSet phldrT="[Text]"/>
      <dgm:spPr/>
      <dgm:t>
        <a:bodyPr/>
        <a:lstStyle/>
        <a:p>
          <a:r>
            <a:rPr lang="en-US" dirty="0"/>
            <a:t>Feature Extraction</a:t>
          </a:r>
        </a:p>
      </dgm:t>
    </dgm:pt>
    <dgm:pt modelId="{AAE01800-4AAA-4055-BD52-4CBA2213878F}" type="parTrans" cxnId="{C20DD35B-B63F-462D-8EF4-BEB6E28F5D8F}">
      <dgm:prSet/>
      <dgm:spPr/>
      <dgm:t>
        <a:bodyPr/>
        <a:lstStyle/>
        <a:p>
          <a:endParaRPr lang="en-US"/>
        </a:p>
      </dgm:t>
    </dgm:pt>
    <dgm:pt modelId="{4A780F6F-88FF-4BBA-BA98-EAA4E641C33D}" type="sibTrans" cxnId="{C20DD35B-B63F-462D-8EF4-BEB6E28F5D8F}">
      <dgm:prSet/>
      <dgm:spPr/>
      <dgm:t>
        <a:bodyPr/>
        <a:lstStyle/>
        <a:p>
          <a:endParaRPr lang="en-US"/>
        </a:p>
      </dgm:t>
    </dgm:pt>
    <dgm:pt modelId="{374E3B81-3AC2-4E30-917A-4C7DEF6458CE}">
      <dgm:prSet phldrT="[Text]"/>
      <dgm:spPr/>
      <dgm:t>
        <a:bodyPr/>
        <a:lstStyle/>
        <a:p>
          <a:r>
            <a:rPr lang="en-US" dirty="0"/>
            <a:t>Classification Tasks using ML algorithms</a:t>
          </a:r>
        </a:p>
      </dgm:t>
    </dgm:pt>
    <dgm:pt modelId="{66246324-DEC5-49E4-8481-90F17A11CE9D}" type="parTrans" cxnId="{3BAC5606-8405-4FA4-B880-34B6E4533D3E}">
      <dgm:prSet/>
      <dgm:spPr/>
      <dgm:t>
        <a:bodyPr/>
        <a:lstStyle/>
        <a:p>
          <a:endParaRPr lang="en-US"/>
        </a:p>
      </dgm:t>
    </dgm:pt>
    <dgm:pt modelId="{F786A1CF-3696-41D6-9233-88596F9650B3}" type="sibTrans" cxnId="{3BAC5606-8405-4FA4-B880-34B6E4533D3E}">
      <dgm:prSet/>
      <dgm:spPr/>
      <dgm:t>
        <a:bodyPr/>
        <a:lstStyle/>
        <a:p>
          <a:endParaRPr lang="en-US"/>
        </a:p>
      </dgm:t>
    </dgm:pt>
    <dgm:pt modelId="{2FFEE6DC-9B56-405C-BDBC-3A56C42D211A}">
      <dgm:prSet phldrT="[Text]"/>
      <dgm:spPr/>
      <dgm:t>
        <a:bodyPr/>
        <a:lstStyle/>
        <a:p>
          <a:r>
            <a:rPr lang="en-US" dirty="0"/>
            <a:t>Output/ Prediction on Test Data</a:t>
          </a:r>
        </a:p>
      </dgm:t>
    </dgm:pt>
    <dgm:pt modelId="{A0B6ABE1-2C0D-446B-A590-A004AFB9BC4C}" type="parTrans" cxnId="{D3BE1434-CB99-4912-9749-26B40BBD3DE0}">
      <dgm:prSet/>
      <dgm:spPr/>
      <dgm:t>
        <a:bodyPr/>
        <a:lstStyle/>
        <a:p>
          <a:endParaRPr lang="en-US"/>
        </a:p>
      </dgm:t>
    </dgm:pt>
    <dgm:pt modelId="{B028942A-2328-4A8D-BE96-4DE6D27EEF32}" type="sibTrans" cxnId="{D3BE1434-CB99-4912-9749-26B40BBD3DE0}">
      <dgm:prSet/>
      <dgm:spPr/>
      <dgm:t>
        <a:bodyPr/>
        <a:lstStyle/>
        <a:p>
          <a:endParaRPr lang="en-US"/>
        </a:p>
      </dgm:t>
    </dgm:pt>
    <dgm:pt modelId="{CDAC1331-2D2B-4315-9857-F9D0F0CDF0CF}" type="pres">
      <dgm:prSet presAssocID="{A32C98E0-D8B0-4E88-8C9A-DF9EE99CB726}" presName="Name0" presStyleCnt="0">
        <dgm:presLayoutVars>
          <dgm:dir/>
          <dgm:resizeHandles val="exact"/>
        </dgm:presLayoutVars>
      </dgm:prSet>
      <dgm:spPr/>
    </dgm:pt>
    <dgm:pt modelId="{0009B9EB-DF9C-4526-83BA-B11D17DEF759}" type="pres">
      <dgm:prSet presAssocID="{95852D58-A5DE-4BF6-A0F4-CA72F4F34906}" presName="node" presStyleLbl="node1" presStyleIdx="0" presStyleCnt="5">
        <dgm:presLayoutVars>
          <dgm:bulletEnabled val="1"/>
        </dgm:presLayoutVars>
      </dgm:prSet>
      <dgm:spPr/>
    </dgm:pt>
    <dgm:pt modelId="{7AECF481-903B-4388-9E4A-6FF5C4709ECE}" type="pres">
      <dgm:prSet presAssocID="{59FA3464-F3F2-495C-8503-C4A0B5E8C83A}" presName="sibTrans" presStyleLbl="sibTrans2D1" presStyleIdx="0" presStyleCnt="4"/>
      <dgm:spPr/>
    </dgm:pt>
    <dgm:pt modelId="{55557C8E-86F1-4BBF-89A6-0129439E4D31}" type="pres">
      <dgm:prSet presAssocID="{59FA3464-F3F2-495C-8503-C4A0B5E8C83A}" presName="connectorText" presStyleLbl="sibTrans2D1" presStyleIdx="0" presStyleCnt="4"/>
      <dgm:spPr/>
    </dgm:pt>
    <dgm:pt modelId="{AAED1C35-5110-4831-ADFF-5D6C48823697}" type="pres">
      <dgm:prSet presAssocID="{D76A0AA0-01DE-43A7-8FF7-79EDBBFC5C96}" presName="node" presStyleLbl="node1" presStyleIdx="1" presStyleCnt="5">
        <dgm:presLayoutVars>
          <dgm:bulletEnabled val="1"/>
        </dgm:presLayoutVars>
      </dgm:prSet>
      <dgm:spPr/>
    </dgm:pt>
    <dgm:pt modelId="{6F09EB8D-BC0E-4D5D-A9B2-190C66346562}" type="pres">
      <dgm:prSet presAssocID="{C86DD07D-B3C8-446D-AE5E-00EC018248C9}" presName="sibTrans" presStyleLbl="sibTrans2D1" presStyleIdx="1" presStyleCnt="4"/>
      <dgm:spPr/>
    </dgm:pt>
    <dgm:pt modelId="{3B40B8ED-D2AE-4C20-B2E1-6B1439B4EFED}" type="pres">
      <dgm:prSet presAssocID="{C86DD07D-B3C8-446D-AE5E-00EC018248C9}" presName="connectorText" presStyleLbl="sibTrans2D1" presStyleIdx="1" presStyleCnt="4"/>
      <dgm:spPr/>
    </dgm:pt>
    <dgm:pt modelId="{C3755058-A6B7-42FC-9D5C-963F624F1FEC}" type="pres">
      <dgm:prSet presAssocID="{B54C1AB2-3D8A-4EEA-87F8-7D4ADF0CF61B}" presName="node" presStyleLbl="node1" presStyleIdx="2" presStyleCnt="5">
        <dgm:presLayoutVars>
          <dgm:bulletEnabled val="1"/>
        </dgm:presLayoutVars>
      </dgm:prSet>
      <dgm:spPr/>
    </dgm:pt>
    <dgm:pt modelId="{1CE8D81F-F3AB-4CFC-BB65-CAD236D075A2}" type="pres">
      <dgm:prSet presAssocID="{4A780F6F-88FF-4BBA-BA98-EAA4E641C33D}" presName="sibTrans" presStyleLbl="sibTrans2D1" presStyleIdx="2" presStyleCnt="4"/>
      <dgm:spPr/>
    </dgm:pt>
    <dgm:pt modelId="{5BA199A4-C445-4F2B-965B-C76B9F03D915}" type="pres">
      <dgm:prSet presAssocID="{4A780F6F-88FF-4BBA-BA98-EAA4E641C33D}" presName="connectorText" presStyleLbl="sibTrans2D1" presStyleIdx="2" presStyleCnt="4"/>
      <dgm:spPr/>
    </dgm:pt>
    <dgm:pt modelId="{14CB1C5E-4A23-462B-A0B1-26109237F1DD}" type="pres">
      <dgm:prSet presAssocID="{374E3B81-3AC2-4E30-917A-4C7DEF6458CE}" presName="node" presStyleLbl="node1" presStyleIdx="3" presStyleCnt="5">
        <dgm:presLayoutVars>
          <dgm:bulletEnabled val="1"/>
        </dgm:presLayoutVars>
      </dgm:prSet>
      <dgm:spPr/>
    </dgm:pt>
    <dgm:pt modelId="{EC38BEDC-0D5C-45AD-A40F-0A9B119AEAE7}" type="pres">
      <dgm:prSet presAssocID="{F786A1CF-3696-41D6-9233-88596F9650B3}" presName="sibTrans" presStyleLbl="sibTrans2D1" presStyleIdx="3" presStyleCnt="4"/>
      <dgm:spPr/>
    </dgm:pt>
    <dgm:pt modelId="{49B17756-1D9E-4CD1-AB47-7C48603589BA}" type="pres">
      <dgm:prSet presAssocID="{F786A1CF-3696-41D6-9233-88596F9650B3}" presName="connectorText" presStyleLbl="sibTrans2D1" presStyleIdx="3" presStyleCnt="4"/>
      <dgm:spPr/>
    </dgm:pt>
    <dgm:pt modelId="{9FE7C301-C7E7-4EF2-8C6F-47D37EEA7F00}" type="pres">
      <dgm:prSet presAssocID="{2FFEE6DC-9B56-405C-BDBC-3A56C42D211A}" presName="node" presStyleLbl="node1" presStyleIdx="4" presStyleCnt="5">
        <dgm:presLayoutVars>
          <dgm:bulletEnabled val="1"/>
        </dgm:presLayoutVars>
      </dgm:prSet>
      <dgm:spPr/>
    </dgm:pt>
  </dgm:ptLst>
  <dgm:cxnLst>
    <dgm:cxn modelId="{3BAC5606-8405-4FA4-B880-34B6E4533D3E}" srcId="{A32C98E0-D8B0-4E88-8C9A-DF9EE99CB726}" destId="{374E3B81-3AC2-4E30-917A-4C7DEF6458CE}" srcOrd="3" destOrd="0" parTransId="{66246324-DEC5-49E4-8481-90F17A11CE9D}" sibTransId="{F786A1CF-3696-41D6-9233-88596F9650B3}"/>
    <dgm:cxn modelId="{ADD4B830-8B04-427D-8117-EC17180C7491}" type="presOf" srcId="{4A780F6F-88FF-4BBA-BA98-EAA4E641C33D}" destId="{5BA199A4-C445-4F2B-965B-C76B9F03D915}" srcOrd="1" destOrd="0" presId="urn:microsoft.com/office/officeart/2005/8/layout/process1"/>
    <dgm:cxn modelId="{D026E532-B1B9-41B7-8BB7-A7CC5DD64138}" type="presOf" srcId="{59FA3464-F3F2-495C-8503-C4A0B5E8C83A}" destId="{55557C8E-86F1-4BBF-89A6-0129439E4D31}" srcOrd="1" destOrd="0" presId="urn:microsoft.com/office/officeart/2005/8/layout/process1"/>
    <dgm:cxn modelId="{D3BE1434-CB99-4912-9749-26B40BBD3DE0}" srcId="{A32C98E0-D8B0-4E88-8C9A-DF9EE99CB726}" destId="{2FFEE6DC-9B56-405C-BDBC-3A56C42D211A}" srcOrd="4" destOrd="0" parTransId="{A0B6ABE1-2C0D-446B-A590-A004AFB9BC4C}" sibTransId="{B028942A-2328-4A8D-BE96-4DE6D27EEF32}"/>
    <dgm:cxn modelId="{BD5A425B-5416-44A6-A9ED-CB7B03BE4B02}" type="presOf" srcId="{B54C1AB2-3D8A-4EEA-87F8-7D4ADF0CF61B}" destId="{C3755058-A6B7-42FC-9D5C-963F624F1FEC}" srcOrd="0" destOrd="0" presId="urn:microsoft.com/office/officeart/2005/8/layout/process1"/>
    <dgm:cxn modelId="{C20DD35B-B63F-462D-8EF4-BEB6E28F5D8F}" srcId="{A32C98E0-D8B0-4E88-8C9A-DF9EE99CB726}" destId="{B54C1AB2-3D8A-4EEA-87F8-7D4ADF0CF61B}" srcOrd="2" destOrd="0" parTransId="{AAE01800-4AAA-4055-BD52-4CBA2213878F}" sibTransId="{4A780F6F-88FF-4BBA-BA98-EAA4E641C33D}"/>
    <dgm:cxn modelId="{EA7FE64A-0B05-4CCE-9384-9B6BC624C733}" type="presOf" srcId="{C86DD07D-B3C8-446D-AE5E-00EC018248C9}" destId="{6F09EB8D-BC0E-4D5D-A9B2-190C66346562}" srcOrd="0" destOrd="0" presId="urn:microsoft.com/office/officeart/2005/8/layout/process1"/>
    <dgm:cxn modelId="{33FFB457-B2CD-4719-B3D9-F7469267B4EC}" type="presOf" srcId="{C86DD07D-B3C8-446D-AE5E-00EC018248C9}" destId="{3B40B8ED-D2AE-4C20-B2E1-6B1439B4EFED}" srcOrd="1" destOrd="0" presId="urn:microsoft.com/office/officeart/2005/8/layout/process1"/>
    <dgm:cxn modelId="{ED6CFC77-D11B-4CA9-97D2-B6FD6AD0674A}" type="presOf" srcId="{A32C98E0-D8B0-4E88-8C9A-DF9EE99CB726}" destId="{CDAC1331-2D2B-4315-9857-F9D0F0CDF0CF}" srcOrd="0" destOrd="0" presId="urn:microsoft.com/office/officeart/2005/8/layout/process1"/>
    <dgm:cxn modelId="{C264388E-1542-4E5D-9F79-FEBCBF8F2CD5}" type="presOf" srcId="{374E3B81-3AC2-4E30-917A-4C7DEF6458CE}" destId="{14CB1C5E-4A23-462B-A0B1-26109237F1DD}" srcOrd="0" destOrd="0" presId="urn:microsoft.com/office/officeart/2005/8/layout/process1"/>
    <dgm:cxn modelId="{E56C179A-6FED-4CE0-8C5C-F1B92BA10271}" type="presOf" srcId="{D76A0AA0-01DE-43A7-8FF7-79EDBBFC5C96}" destId="{AAED1C35-5110-4831-ADFF-5D6C48823697}" srcOrd="0" destOrd="0" presId="urn:microsoft.com/office/officeart/2005/8/layout/process1"/>
    <dgm:cxn modelId="{4B9128A2-C03D-4852-8C9B-92523CFE4119}" srcId="{A32C98E0-D8B0-4E88-8C9A-DF9EE99CB726}" destId="{95852D58-A5DE-4BF6-A0F4-CA72F4F34906}" srcOrd="0" destOrd="0" parTransId="{E550EE78-E966-40F3-AA60-952E1B2BABDD}" sibTransId="{59FA3464-F3F2-495C-8503-C4A0B5E8C83A}"/>
    <dgm:cxn modelId="{F18A38AD-1788-4D0D-A4D1-73C95D8AACDF}" type="presOf" srcId="{95852D58-A5DE-4BF6-A0F4-CA72F4F34906}" destId="{0009B9EB-DF9C-4526-83BA-B11D17DEF759}" srcOrd="0" destOrd="0" presId="urn:microsoft.com/office/officeart/2005/8/layout/process1"/>
    <dgm:cxn modelId="{EDE98CBE-CB6A-4021-82F0-B772471FB57A}" type="presOf" srcId="{F786A1CF-3696-41D6-9233-88596F9650B3}" destId="{EC38BEDC-0D5C-45AD-A40F-0A9B119AEAE7}" srcOrd="0" destOrd="0" presId="urn:microsoft.com/office/officeart/2005/8/layout/process1"/>
    <dgm:cxn modelId="{5524D5BF-F04C-482A-AC87-8596315ADC25}" type="presOf" srcId="{F786A1CF-3696-41D6-9233-88596F9650B3}" destId="{49B17756-1D9E-4CD1-AB47-7C48603589BA}" srcOrd="1" destOrd="0" presId="urn:microsoft.com/office/officeart/2005/8/layout/process1"/>
    <dgm:cxn modelId="{E8641DC1-5192-425C-B501-D3B4F6AA089C}" type="presOf" srcId="{2FFEE6DC-9B56-405C-BDBC-3A56C42D211A}" destId="{9FE7C301-C7E7-4EF2-8C6F-47D37EEA7F00}" srcOrd="0" destOrd="0" presId="urn:microsoft.com/office/officeart/2005/8/layout/process1"/>
    <dgm:cxn modelId="{18D10ECC-C54D-4B79-B1C0-5469C1479AC1}" srcId="{A32C98E0-D8B0-4E88-8C9A-DF9EE99CB726}" destId="{D76A0AA0-01DE-43A7-8FF7-79EDBBFC5C96}" srcOrd="1" destOrd="0" parTransId="{9ED348FE-A471-4F8C-8B87-AF0468D7C495}" sibTransId="{C86DD07D-B3C8-446D-AE5E-00EC018248C9}"/>
    <dgm:cxn modelId="{772F5AD8-C2EA-4579-A52C-9B7FD4CC1F79}" type="presOf" srcId="{59FA3464-F3F2-495C-8503-C4A0B5E8C83A}" destId="{7AECF481-903B-4388-9E4A-6FF5C4709ECE}" srcOrd="0" destOrd="0" presId="urn:microsoft.com/office/officeart/2005/8/layout/process1"/>
    <dgm:cxn modelId="{DF32ACDA-26A5-4714-ABCF-4BA1782D1EA4}" type="presOf" srcId="{4A780F6F-88FF-4BBA-BA98-EAA4E641C33D}" destId="{1CE8D81F-F3AB-4CFC-BB65-CAD236D075A2}" srcOrd="0" destOrd="0" presId="urn:microsoft.com/office/officeart/2005/8/layout/process1"/>
    <dgm:cxn modelId="{69FCCEE0-6E98-450B-960B-448C4614C234}" type="presParOf" srcId="{CDAC1331-2D2B-4315-9857-F9D0F0CDF0CF}" destId="{0009B9EB-DF9C-4526-83BA-B11D17DEF759}" srcOrd="0" destOrd="0" presId="urn:microsoft.com/office/officeart/2005/8/layout/process1"/>
    <dgm:cxn modelId="{1C3C4BFB-48DB-44BD-A1E4-E6E17DBACCAA}" type="presParOf" srcId="{CDAC1331-2D2B-4315-9857-F9D0F0CDF0CF}" destId="{7AECF481-903B-4388-9E4A-6FF5C4709ECE}" srcOrd="1" destOrd="0" presId="urn:microsoft.com/office/officeart/2005/8/layout/process1"/>
    <dgm:cxn modelId="{F1113973-E3D0-472A-ABD8-815D1137441A}" type="presParOf" srcId="{7AECF481-903B-4388-9E4A-6FF5C4709ECE}" destId="{55557C8E-86F1-4BBF-89A6-0129439E4D31}" srcOrd="0" destOrd="0" presId="urn:microsoft.com/office/officeart/2005/8/layout/process1"/>
    <dgm:cxn modelId="{BABC8536-7C9A-4ACD-9524-1F892F9BE4E2}" type="presParOf" srcId="{CDAC1331-2D2B-4315-9857-F9D0F0CDF0CF}" destId="{AAED1C35-5110-4831-ADFF-5D6C48823697}" srcOrd="2" destOrd="0" presId="urn:microsoft.com/office/officeart/2005/8/layout/process1"/>
    <dgm:cxn modelId="{85020BDB-589C-4064-B537-FB9C71C7A45E}" type="presParOf" srcId="{CDAC1331-2D2B-4315-9857-F9D0F0CDF0CF}" destId="{6F09EB8D-BC0E-4D5D-A9B2-190C66346562}" srcOrd="3" destOrd="0" presId="urn:microsoft.com/office/officeart/2005/8/layout/process1"/>
    <dgm:cxn modelId="{E57F2B80-ADC5-4805-9261-D2D2FBA62D97}" type="presParOf" srcId="{6F09EB8D-BC0E-4D5D-A9B2-190C66346562}" destId="{3B40B8ED-D2AE-4C20-B2E1-6B1439B4EFED}" srcOrd="0" destOrd="0" presId="urn:microsoft.com/office/officeart/2005/8/layout/process1"/>
    <dgm:cxn modelId="{147B72C5-E86B-44DF-8402-8D17B82A8E98}" type="presParOf" srcId="{CDAC1331-2D2B-4315-9857-F9D0F0CDF0CF}" destId="{C3755058-A6B7-42FC-9D5C-963F624F1FEC}" srcOrd="4" destOrd="0" presId="urn:microsoft.com/office/officeart/2005/8/layout/process1"/>
    <dgm:cxn modelId="{9E5BC57F-CFBE-4E85-8CE0-118960D6B199}" type="presParOf" srcId="{CDAC1331-2D2B-4315-9857-F9D0F0CDF0CF}" destId="{1CE8D81F-F3AB-4CFC-BB65-CAD236D075A2}" srcOrd="5" destOrd="0" presId="urn:microsoft.com/office/officeart/2005/8/layout/process1"/>
    <dgm:cxn modelId="{572EC641-AF31-4207-97BF-7F987DB26493}" type="presParOf" srcId="{1CE8D81F-F3AB-4CFC-BB65-CAD236D075A2}" destId="{5BA199A4-C445-4F2B-965B-C76B9F03D915}" srcOrd="0" destOrd="0" presId="urn:microsoft.com/office/officeart/2005/8/layout/process1"/>
    <dgm:cxn modelId="{C9BBA33B-AB9A-4D0E-B5F1-0CB5AAD69C7C}" type="presParOf" srcId="{CDAC1331-2D2B-4315-9857-F9D0F0CDF0CF}" destId="{14CB1C5E-4A23-462B-A0B1-26109237F1DD}" srcOrd="6" destOrd="0" presId="urn:microsoft.com/office/officeart/2005/8/layout/process1"/>
    <dgm:cxn modelId="{B6570402-2AC3-46FF-A0D3-F0756D02A207}" type="presParOf" srcId="{CDAC1331-2D2B-4315-9857-F9D0F0CDF0CF}" destId="{EC38BEDC-0D5C-45AD-A40F-0A9B119AEAE7}" srcOrd="7" destOrd="0" presId="urn:microsoft.com/office/officeart/2005/8/layout/process1"/>
    <dgm:cxn modelId="{2188E079-7300-4A87-A739-DCC4115D6158}" type="presParOf" srcId="{EC38BEDC-0D5C-45AD-A40F-0A9B119AEAE7}" destId="{49B17756-1D9E-4CD1-AB47-7C48603589BA}" srcOrd="0" destOrd="0" presId="urn:microsoft.com/office/officeart/2005/8/layout/process1"/>
    <dgm:cxn modelId="{DB793C2E-1169-4D72-A2F1-E89BE89D158E}" type="presParOf" srcId="{CDAC1331-2D2B-4315-9857-F9D0F0CDF0CF}" destId="{9FE7C301-C7E7-4EF2-8C6F-47D37EEA7F00}" srcOrd="8"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5.xml><?xml version="1.0" encoding="utf-8"?>
<dgm:dataModel xmlns:dgm="http://schemas.openxmlformats.org/drawingml/2006/diagram" xmlns:a="http://schemas.openxmlformats.org/drawingml/2006/main">
  <dgm:ptLst>
    <dgm:pt modelId="{0C22775E-4C4F-4F08-9D53-96768BFE0038}" type="doc">
      <dgm:prSet loTypeId="urn:microsoft.com/office/officeart/2005/8/layout/vList2" loCatId="list" qsTypeId="urn:microsoft.com/office/officeart/2005/8/quickstyle/simple4" qsCatId="simple" csTypeId="urn:microsoft.com/office/officeart/2005/8/colors/accent1_2" csCatId="accent1" phldr="1"/>
      <dgm:spPr/>
      <dgm:t>
        <a:bodyPr/>
        <a:lstStyle/>
        <a:p>
          <a:endParaRPr lang="en-US"/>
        </a:p>
      </dgm:t>
    </dgm:pt>
    <dgm:pt modelId="{84D368DF-FA60-4E9D-8FC0-F61046639227}">
      <dgm:prSet/>
      <dgm:spPr/>
      <dgm:t>
        <a:bodyPr/>
        <a:lstStyle/>
        <a:p>
          <a:pPr rtl="0"/>
          <a:r>
            <a:rPr lang="en-US" dirty="0"/>
            <a:t>Reference: </a:t>
          </a:r>
        </a:p>
      </dgm:t>
    </dgm:pt>
    <dgm:pt modelId="{10357BDF-F7E5-40F5-AFE8-0315F6D1D2E7}" type="parTrans" cxnId="{3AF239F2-39B2-4E94-8F9D-87F088D2E64A}">
      <dgm:prSet/>
      <dgm:spPr/>
      <dgm:t>
        <a:bodyPr/>
        <a:lstStyle/>
        <a:p>
          <a:endParaRPr lang="en-US"/>
        </a:p>
      </dgm:t>
    </dgm:pt>
    <dgm:pt modelId="{0268F88E-CDB3-44FB-85D7-8E647235201C}" type="sibTrans" cxnId="{3AF239F2-39B2-4E94-8F9D-87F088D2E64A}">
      <dgm:prSet/>
      <dgm:spPr/>
      <dgm:t>
        <a:bodyPr/>
        <a:lstStyle/>
        <a:p>
          <a:endParaRPr lang="en-US"/>
        </a:p>
      </dgm:t>
    </dgm:pt>
    <dgm:pt modelId="{80553910-757B-477A-BBAB-9F780D77DD2F}" type="pres">
      <dgm:prSet presAssocID="{0C22775E-4C4F-4F08-9D53-96768BFE0038}" presName="linear" presStyleCnt="0">
        <dgm:presLayoutVars>
          <dgm:animLvl val="lvl"/>
          <dgm:resizeHandles val="exact"/>
        </dgm:presLayoutVars>
      </dgm:prSet>
      <dgm:spPr/>
    </dgm:pt>
    <dgm:pt modelId="{101AFE8B-B47B-4E5D-898E-3F5E91A88746}" type="pres">
      <dgm:prSet presAssocID="{84D368DF-FA60-4E9D-8FC0-F61046639227}" presName="parentText" presStyleLbl="node1" presStyleIdx="0" presStyleCnt="1">
        <dgm:presLayoutVars>
          <dgm:chMax val="0"/>
          <dgm:bulletEnabled val="1"/>
        </dgm:presLayoutVars>
      </dgm:prSet>
      <dgm:spPr/>
    </dgm:pt>
  </dgm:ptLst>
  <dgm:cxnLst>
    <dgm:cxn modelId="{CB729650-DC63-4E5E-8016-820A309F4BB9}" type="presOf" srcId="{84D368DF-FA60-4E9D-8FC0-F61046639227}" destId="{101AFE8B-B47B-4E5D-898E-3F5E91A88746}" srcOrd="0" destOrd="0" presId="urn:microsoft.com/office/officeart/2005/8/layout/vList2"/>
    <dgm:cxn modelId="{DBEA2B57-03EE-4951-A3EA-87383EAFB59A}" type="presOf" srcId="{0C22775E-4C4F-4F08-9D53-96768BFE0038}" destId="{80553910-757B-477A-BBAB-9F780D77DD2F}" srcOrd="0" destOrd="0" presId="urn:microsoft.com/office/officeart/2005/8/layout/vList2"/>
    <dgm:cxn modelId="{3AF239F2-39B2-4E94-8F9D-87F088D2E64A}" srcId="{0C22775E-4C4F-4F08-9D53-96768BFE0038}" destId="{84D368DF-FA60-4E9D-8FC0-F61046639227}" srcOrd="0" destOrd="0" parTransId="{10357BDF-F7E5-40F5-AFE8-0315F6D1D2E7}" sibTransId="{0268F88E-CDB3-44FB-85D7-8E647235201C}"/>
    <dgm:cxn modelId="{728EDBE9-F081-42FF-AD1A-62B072AA7CE0}" type="presParOf" srcId="{80553910-757B-477A-BBAB-9F780D77DD2F}" destId="{101AFE8B-B47B-4E5D-898E-3F5E91A88746}"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6.xml><?xml version="1.0" encoding="utf-8"?>
<dgm:dataModel xmlns:dgm="http://schemas.openxmlformats.org/drawingml/2006/diagram" xmlns:a="http://schemas.openxmlformats.org/drawingml/2006/main">
  <dgm:ptLst>
    <dgm:pt modelId="{0C22775E-4C4F-4F08-9D53-96768BFE0038}" type="doc">
      <dgm:prSet loTypeId="urn:microsoft.com/office/officeart/2005/8/layout/vList2" loCatId="list" qsTypeId="urn:microsoft.com/office/officeart/2005/8/quickstyle/simple4" qsCatId="simple" csTypeId="urn:microsoft.com/office/officeart/2005/8/colors/accent1_2" csCatId="accent1" phldr="1"/>
      <dgm:spPr/>
      <dgm:t>
        <a:bodyPr/>
        <a:lstStyle/>
        <a:p>
          <a:endParaRPr lang="en-US"/>
        </a:p>
      </dgm:t>
    </dgm:pt>
    <dgm:pt modelId="{84D368DF-FA60-4E9D-8FC0-F61046639227}">
      <dgm:prSet/>
      <dgm:spPr/>
      <dgm:t>
        <a:bodyPr/>
        <a:lstStyle/>
        <a:p>
          <a:pPr rtl="0"/>
          <a:r>
            <a:rPr lang="en-US" dirty="0"/>
            <a:t>Reference: </a:t>
          </a:r>
        </a:p>
      </dgm:t>
    </dgm:pt>
    <dgm:pt modelId="{10357BDF-F7E5-40F5-AFE8-0315F6D1D2E7}" type="parTrans" cxnId="{3AF239F2-39B2-4E94-8F9D-87F088D2E64A}">
      <dgm:prSet/>
      <dgm:spPr/>
      <dgm:t>
        <a:bodyPr/>
        <a:lstStyle/>
        <a:p>
          <a:endParaRPr lang="en-US"/>
        </a:p>
      </dgm:t>
    </dgm:pt>
    <dgm:pt modelId="{0268F88E-CDB3-44FB-85D7-8E647235201C}" type="sibTrans" cxnId="{3AF239F2-39B2-4E94-8F9D-87F088D2E64A}">
      <dgm:prSet/>
      <dgm:spPr/>
      <dgm:t>
        <a:bodyPr/>
        <a:lstStyle/>
        <a:p>
          <a:endParaRPr lang="en-US"/>
        </a:p>
      </dgm:t>
    </dgm:pt>
    <dgm:pt modelId="{80553910-757B-477A-BBAB-9F780D77DD2F}" type="pres">
      <dgm:prSet presAssocID="{0C22775E-4C4F-4F08-9D53-96768BFE0038}" presName="linear" presStyleCnt="0">
        <dgm:presLayoutVars>
          <dgm:animLvl val="lvl"/>
          <dgm:resizeHandles val="exact"/>
        </dgm:presLayoutVars>
      </dgm:prSet>
      <dgm:spPr/>
    </dgm:pt>
    <dgm:pt modelId="{101AFE8B-B47B-4E5D-898E-3F5E91A88746}" type="pres">
      <dgm:prSet presAssocID="{84D368DF-FA60-4E9D-8FC0-F61046639227}" presName="parentText" presStyleLbl="node1" presStyleIdx="0" presStyleCnt="1">
        <dgm:presLayoutVars>
          <dgm:chMax val="0"/>
          <dgm:bulletEnabled val="1"/>
        </dgm:presLayoutVars>
      </dgm:prSet>
      <dgm:spPr/>
    </dgm:pt>
  </dgm:ptLst>
  <dgm:cxnLst>
    <dgm:cxn modelId="{CB729650-DC63-4E5E-8016-820A309F4BB9}" type="presOf" srcId="{84D368DF-FA60-4E9D-8FC0-F61046639227}" destId="{101AFE8B-B47B-4E5D-898E-3F5E91A88746}" srcOrd="0" destOrd="0" presId="urn:microsoft.com/office/officeart/2005/8/layout/vList2"/>
    <dgm:cxn modelId="{DBEA2B57-03EE-4951-A3EA-87383EAFB59A}" type="presOf" srcId="{0C22775E-4C4F-4F08-9D53-96768BFE0038}" destId="{80553910-757B-477A-BBAB-9F780D77DD2F}" srcOrd="0" destOrd="0" presId="urn:microsoft.com/office/officeart/2005/8/layout/vList2"/>
    <dgm:cxn modelId="{3AF239F2-39B2-4E94-8F9D-87F088D2E64A}" srcId="{0C22775E-4C4F-4F08-9D53-96768BFE0038}" destId="{84D368DF-FA60-4E9D-8FC0-F61046639227}" srcOrd="0" destOrd="0" parTransId="{10357BDF-F7E5-40F5-AFE8-0315F6D1D2E7}" sibTransId="{0268F88E-CDB3-44FB-85D7-8E647235201C}"/>
    <dgm:cxn modelId="{728EDBE9-F081-42FF-AD1A-62B072AA7CE0}" type="presParOf" srcId="{80553910-757B-477A-BBAB-9F780D77DD2F}" destId="{101AFE8B-B47B-4E5D-898E-3F5E91A88746}"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7.xml><?xml version="1.0" encoding="utf-8"?>
<dgm:dataModel xmlns:dgm="http://schemas.openxmlformats.org/drawingml/2006/diagram" xmlns:a="http://schemas.openxmlformats.org/drawingml/2006/main">
  <dgm:ptLst>
    <dgm:pt modelId="{0C22775E-4C4F-4F08-9D53-96768BFE0038}" type="doc">
      <dgm:prSet loTypeId="urn:microsoft.com/office/officeart/2005/8/layout/vList2" loCatId="list" qsTypeId="urn:microsoft.com/office/officeart/2005/8/quickstyle/simple4" qsCatId="simple" csTypeId="urn:microsoft.com/office/officeart/2005/8/colors/accent1_2" csCatId="accent1" phldr="1"/>
      <dgm:spPr/>
      <dgm:t>
        <a:bodyPr/>
        <a:lstStyle/>
        <a:p>
          <a:endParaRPr lang="en-US"/>
        </a:p>
      </dgm:t>
    </dgm:pt>
    <dgm:pt modelId="{80553910-757B-477A-BBAB-9F780D77DD2F}" type="pres">
      <dgm:prSet presAssocID="{0C22775E-4C4F-4F08-9D53-96768BFE0038}" presName="linear" presStyleCnt="0">
        <dgm:presLayoutVars>
          <dgm:animLvl val="lvl"/>
          <dgm:resizeHandles val="exact"/>
        </dgm:presLayoutVars>
      </dgm:prSet>
      <dgm:spPr/>
    </dgm:pt>
  </dgm:ptLst>
  <dgm:cxnLst>
    <dgm:cxn modelId="{97CFF467-EFAD-4AD4-B9D2-7E9C19FBA05F}" type="presOf" srcId="{0C22775E-4C4F-4F08-9D53-96768BFE0038}" destId="{80553910-757B-477A-BBAB-9F780D77DD2F}"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C22775E-4C4F-4F08-9D53-96768BFE0038}" type="doc">
      <dgm:prSet loTypeId="urn:microsoft.com/office/officeart/2005/8/layout/vList2" loCatId="list" qsTypeId="urn:microsoft.com/office/officeart/2005/8/quickstyle/simple4" qsCatId="simple" csTypeId="urn:microsoft.com/office/officeart/2005/8/colors/accent1_2" csCatId="accent1" phldr="1"/>
      <dgm:spPr/>
      <dgm:t>
        <a:bodyPr/>
        <a:lstStyle/>
        <a:p>
          <a:endParaRPr lang="en-US"/>
        </a:p>
      </dgm:t>
    </dgm:pt>
    <dgm:pt modelId="{84D368DF-FA60-4E9D-8FC0-F61046639227}">
      <dgm:prSet/>
      <dgm:spPr/>
      <dgm:t>
        <a:bodyPr/>
        <a:lstStyle/>
        <a:p>
          <a:pPr rtl="0"/>
          <a:r>
            <a:rPr lang="en-US" dirty="0"/>
            <a:t>About The Human Brain and Nervous System</a:t>
          </a:r>
        </a:p>
      </dgm:t>
    </dgm:pt>
    <dgm:pt modelId="{10357BDF-F7E5-40F5-AFE8-0315F6D1D2E7}" type="parTrans" cxnId="{3AF239F2-39B2-4E94-8F9D-87F088D2E64A}">
      <dgm:prSet/>
      <dgm:spPr/>
      <dgm:t>
        <a:bodyPr/>
        <a:lstStyle/>
        <a:p>
          <a:endParaRPr lang="en-US"/>
        </a:p>
      </dgm:t>
    </dgm:pt>
    <dgm:pt modelId="{0268F88E-CDB3-44FB-85D7-8E647235201C}" type="sibTrans" cxnId="{3AF239F2-39B2-4E94-8F9D-87F088D2E64A}">
      <dgm:prSet/>
      <dgm:spPr/>
      <dgm:t>
        <a:bodyPr/>
        <a:lstStyle/>
        <a:p>
          <a:endParaRPr lang="en-US"/>
        </a:p>
      </dgm:t>
    </dgm:pt>
    <dgm:pt modelId="{80553910-757B-477A-BBAB-9F780D77DD2F}" type="pres">
      <dgm:prSet presAssocID="{0C22775E-4C4F-4F08-9D53-96768BFE0038}" presName="linear" presStyleCnt="0">
        <dgm:presLayoutVars>
          <dgm:animLvl val="lvl"/>
          <dgm:resizeHandles val="exact"/>
        </dgm:presLayoutVars>
      </dgm:prSet>
      <dgm:spPr/>
    </dgm:pt>
    <dgm:pt modelId="{101AFE8B-B47B-4E5D-898E-3F5E91A88746}" type="pres">
      <dgm:prSet presAssocID="{84D368DF-FA60-4E9D-8FC0-F61046639227}" presName="parentText" presStyleLbl="node1" presStyleIdx="0" presStyleCnt="1" custLinFactNeighborY="-1402">
        <dgm:presLayoutVars>
          <dgm:chMax val="0"/>
          <dgm:bulletEnabled val="1"/>
        </dgm:presLayoutVars>
      </dgm:prSet>
      <dgm:spPr/>
    </dgm:pt>
  </dgm:ptLst>
  <dgm:cxnLst>
    <dgm:cxn modelId="{97CFF467-EFAD-4AD4-B9D2-7E9C19FBA05F}" type="presOf" srcId="{0C22775E-4C4F-4F08-9D53-96768BFE0038}" destId="{80553910-757B-477A-BBAB-9F780D77DD2F}" srcOrd="0" destOrd="0" presId="urn:microsoft.com/office/officeart/2005/8/layout/vList2"/>
    <dgm:cxn modelId="{33A4A5F0-C9E6-4746-9BF5-8049C9BAB23A}" type="presOf" srcId="{84D368DF-FA60-4E9D-8FC0-F61046639227}" destId="{101AFE8B-B47B-4E5D-898E-3F5E91A88746}" srcOrd="0" destOrd="0" presId="urn:microsoft.com/office/officeart/2005/8/layout/vList2"/>
    <dgm:cxn modelId="{3AF239F2-39B2-4E94-8F9D-87F088D2E64A}" srcId="{0C22775E-4C4F-4F08-9D53-96768BFE0038}" destId="{84D368DF-FA60-4E9D-8FC0-F61046639227}" srcOrd="0" destOrd="0" parTransId="{10357BDF-F7E5-40F5-AFE8-0315F6D1D2E7}" sibTransId="{0268F88E-CDB3-44FB-85D7-8E647235201C}"/>
    <dgm:cxn modelId="{0B3E6B33-BF06-40C0-B7A2-CAC55CDE0481}" type="presParOf" srcId="{80553910-757B-477A-BBAB-9F780D77DD2F}" destId="{101AFE8B-B47B-4E5D-898E-3F5E91A88746}"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C22775E-4C4F-4F08-9D53-96768BFE0038}" type="doc">
      <dgm:prSet loTypeId="urn:microsoft.com/office/officeart/2005/8/layout/vList2" loCatId="list" qsTypeId="urn:microsoft.com/office/officeart/2005/8/quickstyle/simple4" qsCatId="simple" csTypeId="urn:microsoft.com/office/officeart/2005/8/colors/accent1_2" csCatId="accent1" phldr="1"/>
      <dgm:spPr/>
      <dgm:t>
        <a:bodyPr/>
        <a:lstStyle/>
        <a:p>
          <a:endParaRPr lang="en-US"/>
        </a:p>
      </dgm:t>
    </dgm:pt>
    <dgm:pt modelId="{84D368DF-FA60-4E9D-8FC0-F61046639227}">
      <dgm:prSet/>
      <dgm:spPr/>
      <dgm:t>
        <a:bodyPr/>
        <a:lstStyle/>
        <a:p>
          <a:pPr rtl="0"/>
          <a:r>
            <a:rPr lang="en-US" dirty="0"/>
            <a:t>About The Human Brain and Nervous System</a:t>
          </a:r>
        </a:p>
      </dgm:t>
    </dgm:pt>
    <dgm:pt modelId="{10357BDF-F7E5-40F5-AFE8-0315F6D1D2E7}" type="parTrans" cxnId="{3AF239F2-39B2-4E94-8F9D-87F088D2E64A}">
      <dgm:prSet/>
      <dgm:spPr/>
      <dgm:t>
        <a:bodyPr/>
        <a:lstStyle/>
        <a:p>
          <a:endParaRPr lang="en-US"/>
        </a:p>
      </dgm:t>
    </dgm:pt>
    <dgm:pt modelId="{0268F88E-CDB3-44FB-85D7-8E647235201C}" type="sibTrans" cxnId="{3AF239F2-39B2-4E94-8F9D-87F088D2E64A}">
      <dgm:prSet/>
      <dgm:spPr/>
      <dgm:t>
        <a:bodyPr/>
        <a:lstStyle/>
        <a:p>
          <a:endParaRPr lang="en-US"/>
        </a:p>
      </dgm:t>
    </dgm:pt>
    <dgm:pt modelId="{80553910-757B-477A-BBAB-9F780D77DD2F}" type="pres">
      <dgm:prSet presAssocID="{0C22775E-4C4F-4F08-9D53-96768BFE0038}" presName="linear" presStyleCnt="0">
        <dgm:presLayoutVars>
          <dgm:animLvl val="lvl"/>
          <dgm:resizeHandles val="exact"/>
        </dgm:presLayoutVars>
      </dgm:prSet>
      <dgm:spPr/>
    </dgm:pt>
    <dgm:pt modelId="{101AFE8B-B47B-4E5D-898E-3F5E91A88746}" type="pres">
      <dgm:prSet presAssocID="{84D368DF-FA60-4E9D-8FC0-F61046639227}" presName="parentText" presStyleLbl="node1" presStyleIdx="0" presStyleCnt="1" custLinFactNeighborY="-1402">
        <dgm:presLayoutVars>
          <dgm:chMax val="0"/>
          <dgm:bulletEnabled val="1"/>
        </dgm:presLayoutVars>
      </dgm:prSet>
      <dgm:spPr/>
    </dgm:pt>
  </dgm:ptLst>
  <dgm:cxnLst>
    <dgm:cxn modelId="{97CFF467-EFAD-4AD4-B9D2-7E9C19FBA05F}" type="presOf" srcId="{0C22775E-4C4F-4F08-9D53-96768BFE0038}" destId="{80553910-757B-477A-BBAB-9F780D77DD2F}" srcOrd="0" destOrd="0" presId="urn:microsoft.com/office/officeart/2005/8/layout/vList2"/>
    <dgm:cxn modelId="{33A4A5F0-C9E6-4746-9BF5-8049C9BAB23A}" type="presOf" srcId="{84D368DF-FA60-4E9D-8FC0-F61046639227}" destId="{101AFE8B-B47B-4E5D-898E-3F5E91A88746}" srcOrd="0" destOrd="0" presId="urn:microsoft.com/office/officeart/2005/8/layout/vList2"/>
    <dgm:cxn modelId="{3AF239F2-39B2-4E94-8F9D-87F088D2E64A}" srcId="{0C22775E-4C4F-4F08-9D53-96768BFE0038}" destId="{84D368DF-FA60-4E9D-8FC0-F61046639227}" srcOrd="0" destOrd="0" parTransId="{10357BDF-F7E5-40F5-AFE8-0315F6D1D2E7}" sibTransId="{0268F88E-CDB3-44FB-85D7-8E647235201C}"/>
    <dgm:cxn modelId="{0B3E6B33-BF06-40C0-B7A2-CAC55CDE0481}" type="presParOf" srcId="{80553910-757B-477A-BBAB-9F780D77DD2F}" destId="{101AFE8B-B47B-4E5D-898E-3F5E91A88746}"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0C22775E-4C4F-4F08-9D53-96768BFE0038}" type="doc">
      <dgm:prSet loTypeId="urn:microsoft.com/office/officeart/2005/8/layout/vList2" loCatId="list" qsTypeId="urn:microsoft.com/office/officeart/2005/8/quickstyle/simple4" qsCatId="simple" csTypeId="urn:microsoft.com/office/officeart/2005/8/colors/accent1_2" csCatId="accent1" phldr="1"/>
      <dgm:spPr/>
      <dgm:t>
        <a:bodyPr/>
        <a:lstStyle/>
        <a:p>
          <a:endParaRPr lang="en-US"/>
        </a:p>
      </dgm:t>
    </dgm:pt>
    <dgm:pt modelId="{84D368DF-FA60-4E9D-8FC0-F61046639227}">
      <dgm:prSet/>
      <dgm:spPr/>
      <dgm:t>
        <a:bodyPr/>
        <a:lstStyle/>
        <a:p>
          <a:pPr rtl="0"/>
          <a:r>
            <a:rPr lang="en-US" dirty="0"/>
            <a:t>About The Human Brain and Nervous System</a:t>
          </a:r>
        </a:p>
      </dgm:t>
    </dgm:pt>
    <dgm:pt modelId="{10357BDF-F7E5-40F5-AFE8-0315F6D1D2E7}" type="parTrans" cxnId="{3AF239F2-39B2-4E94-8F9D-87F088D2E64A}">
      <dgm:prSet/>
      <dgm:spPr/>
      <dgm:t>
        <a:bodyPr/>
        <a:lstStyle/>
        <a:p>
          <a:endParaRPr lang="en-US"/>
        </a:p>
      </dgm:t>
    </dgm:pt>
    <dgm:pt modelId="{0268F88E-CDB3-44FB-85D7-8E647235201C}" type="sibTrans" cxnId="{3AF239F2-39B2-4E94-8F9D-87F088D2E64A}">
      <dgm:prSet/>
      <dgm:spPr/>
      <dgm:t>
        <a:bodyPr/>
        <a:lstStyle/>
        <a:p>
          <a:endParaRPr lang="en-US"/>
        </a:p>
      </dgm:t>
    </dgm:pt>
    <dgm:pt modelId="{80553910-757B-477A-BBAB-9F780D77DD2F}" type="pres">
      <dgm:prSet presAssocID="{0C22775E-4C4F-4F08-9D53-96768BFE0038}" presName="linear" presStyleCnt="0">
        <dgm:presLayoutVars>
          <dgm:animLvl val="lvl"/>
          <dgm:resizeHandles val="exact"/>
        </dgm:presLayoutVars>
      </dgm:prSet>
      <dgm:spPr/>
    </dgm:pt>
    <dgm:pt modelId="{101AFE8B-B47B-4E5D-898E-3F5E91A88746}" type="pres">
      <dgm:prSet presAssocID="{84D368DF-FA60-4E9D-8FC0-F61046639227}" presName="parentText" presStyleLbl="node1" presStyleIdx="0" presStyleCnt="1" custLinFactNeighborY="-1402">
        <dgm:presLayoutVars>
          <dgm:chMax val="0"/>
          <dgm:bulletEnabled val="1"/>
        </dgm:presLayoutVars>
      </dgm:prSet>
      <dgm:spPr/>
    </dgm:pt>
  </dgm:ptLst>
  <dgm:cxnLst>
    <dgm:cxn modelId="{97CFF467-EFAD-4AD4-B9D2-7E9C19FBA05F}" type="presOf" srcId="{0C22775E-4C4F-4F08-9D53-96768BFE0038}" destId="{80553910-757B-477A-BBAB-9F780D77DD2F}" srcOrd="0" destOrd="0" presId="urn:microsoft.com/office/officeart/2005/8/layout/vList2"/>
    <dgm:cxn modelId="{33A4A5F0-C9E6-4746-9BF5-8049C9BAB23A}" type="presOf" srcId="{84D368DF-FA60-4E9D-8FC0-F61046639227}" destId="{101AFE8B-B47B-4E5D-898E-3F5E91A88746}" srcOrd="0" destOrd="0" presId="urn:microsoft.com/office/officeart/2005/8/layout/vList2"/>
    <dgm:cxn modelId="{3AF239F2-39B2-4E94-8F9D-87F088D2E64A}" srcId="{0C22775E-4C4F-4F08-9D53-96768BFE0038}" destId="{84D368DF-FA60-4E9D-8FC0-F61046639227}" srcOrd="0" destOrd="0" parTransId="{10357BDF-F7E5-40F5-AFE8-0315F6D1D2E7}" sibTransId="{0268F88E-CDB3-44FB-85D7-8E647235201C}"/>
    <dgm:cxn modelId="{0B3E6B33-BF06-40C0-B7A2-CAC55CDE0481}" type="presParOf" srcId="{80553910-757B-477A-BBAB-9F780D77DD2F}" destId="{101AFE8B-B47B-4E5D-898E-3F5E91A88746}"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0C22775E-4C4F-4F08-9D53-96768BFE0038}" type="doc">
      <dgm:prSet loTypeId="urn:microsoft.com/office/officeart/2005/8/layout/vList2" loCatId="list" qsTypeId="urn:microsoft.com/office/officeart/2005/8/quickstyle/simple4" qsCatId="simple" csTypeId="urn:microsoft.com/office/officeart/2005/8/colors/accent1_2" csCatId="accent1" phldr="1"/>
      <dgm:spPr/>
      <dgm:t>
        <a:bodyPr/>
        <a:lstStyle/>
        <a:p>
          <a:endParaRPr lang="en-US"/>
        </a:p>
      </dgm:t>
    </dgm:pt>
    <dgm:pt modelId="{84D368DF-FA60-4E9D-8FC0-F61046639227}">
      <dgm:prSet/>
      <dgm:spPr/>
      <dgm:t>
        <a:bodyPr/>
        <a:lstStyle/>
        <a:p>
          <a:pPr rtl="0"/>
          <a:r>
            <a:rPr lang="en-US" dirty="0"/>
            <a:t>About The Human Brain and Nervous System</a:t>
          </a:r>
        </a:p>
      </dgm:t>
    </dgm:pt>
    <dgm:pt modelId="{10357BDF-F7E5-40F5-AFE8-0315F6D1D2E7}" type="parTrans" cxnId="{3AF239F2-39B2-4E94-8F9D-87F088D2E64A}">
      <dgm:prSet/>
      <dgm:spPr/>
      <dgm:t>
        <a:bodyPr/>
        <a:lstStyle/>
        <a:p>
          <a:endParaRPr lang="en-US"/>
        </a:p>
      </dgm:t>
    </dgm:pt>
    <dgm:pt modelId="{0268F88E-CDB3-44FB-85D7-8E647235201C}" type="sibTrans" cxnId="{3AF239F2-39B2-4E94-8F9D-87F088D2E64A}">
      <dgm:prSet/>
      <dgm:spPr/>
      <dgm:t>
        <a:bodyPr/>
        <a:lstStyle/>
        <a:p>
          <a:endParaRPr lang="en-US"/>
        </a:p>
      </dgm:t>
    </dgm:pt>
    <dgm:pt modelId="{80553910-757B-477A-BBAB-9F780D77DD2F}" type="pres">
      <dgm:prSet presAssocID="{0C22775E-4C4F-4F08-9D53-96768BFE0038}" presName="linear" presStyleCnt="0">
        <dgm:presLayoutVars>
          <dgm:animLvl val="lvl"/>
          <dgm:resizeHandles val="exact"/>
        </dgm:presLayoutVars>
      </dgm:prSet>
      <dgm:spPr/>
    </dgm:pt>
    <dgm:pt modelId="{101AFE8B-B47B-4E5D-898E-3F5E91A88746}" type="pres">
      <dgm:prSet presAssocID="{84D368DF-FA60-4E9D-8FC0-F61046639227}" presName="parentText" presStyleLbl="node1" presStyleIdx="0" presStyleCnt="1" custLinFactNeighborY="-1402">
        <dgm:presLayoutVars>
          <dgm:chMax val="0"/>
          <dgm:bulletEnabled val="1"/>
        </dgm:presLayoutVars>
      </dgm:prSet>
      <dgm:spPr/>
    </dgm:pt>
  </dgm:ptLst>
  <dgm:cxnLst>
    <dgm:cxn modelId="{97CFF467-EFAD-4AD4-B9D2-7E9C19FBA05F}" type="presOf" srcId="{0C22775E-4C4F-4F08-9D53-96768BFE0038}" destId="{80553910-757B-477A-BBAB-9F780D77DD2F}" srcOrd="0" destOrd="0" presId="urn:microsoft.com/office/officeart/2005/8/layout/vList2"/>
    <dgm:cxn modelId="{33A4A5F0-C9E6-4746-9BF5-8049C9BAB23A}" type="presOf" srcId="{84D368DF-FA60-4E9D-8FC0-F61046639227}" destId="{101AFE8B-B47B-4E5D-898E-3F5E91A88746}" srcOrd="0" destOrd="0" presId="urn:microsoft.com/office/officeart/2005/8/layout/vList2"/>
    <dgm:cxn modelId="{3AF239F2-39B2-4E94-8F9D-87F088D2E64A}" srcId="{0C22775E-4C4F-4F08-9D53-96768BFE0038}" destId="{84D368DF-FA60-4E9D-8FC0-F61046639227}" srcOrd="0" destOrd="0" parTransId="{10357BDF-F7E5-40F5-AFE8-0315F6D1D2E7}" sibTransId="{0268F88E-CDB3-44FB-85D7-8E647235201C}"/>
    <dgm:cxn modelId="{0B3E6B33-BF06-40C0-B7A2-CAC55CDE0481}" type="presParOf" srcId="{80553910-757B-477A-BBAB-9F780D77DD2F}" destId="{101AFE8B-B47B-4E5D-898E-3F5E91A88746}"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0C22775E-4C4F-4F08-9D53-96768BFE0038}" type="doc">
      <dgm:prSet loTypeId="urn:microsoft.com/office/officeart/2005/8/layout/vList2" loCatId="list" qsTypeId="urn:microsoft.com/office/officeart/2005/8/quickstyle/simple4" qsCatId="simple" csTypeId="urn:microsoft.com/office/officeart/2005/8/colors/accent1_2" csCatId="accent1" phldr="1"/>
      <dgm:spPr/>
      <dgm:t>
        <a:bodyPr/>
        <a:lstStyle/>
        <a:p>
          <a:endParaRPr lang="en-US"/>
        </a:p>
      </dgm:t>
    </dgm:pt>
    <dgm:pt modelId="{84D368DF-FA60-4E9D-8FC0-F61046639227}">
      <dgm:prSet/>
      <dgm:spPr/>
      <dgm:t>
        <a:bodyPr/>
        <a:lstStyle/>
        <a:p>
          <a:pPr rtl="0"/>
          <a:r>
            <a:rPr lang="en-US" dirty="0"/>
            <a:t>About The Human Brain and Nervous System</a:t>
          </a:r>
        </a:p>
      </dgm:t>
    </dgm:pt>
    <dgm:pt modelId="{10357BDF-F7E5-40F5-AFE8-0315F6D1D2E7}" type="parTrans" cxnId="{3AF239F2-39B2-4E94-8F9D-87F088D2E64A}">
      <dgm:prSet/>
      <dgm:spPr/>
      <dgm:t>
        <a:bodyPr/>
        <a:lstStyle/>
        <a:p>
          <a:endParaRPr lang="en-US"/>
        </a:p>
      </dgm:t>
    </dgm:pt>
    <dgm:pt modelId="{0268F88E-CDB3-44FB-85D7-8E647235201C}" type="sibTrans" cxnId="{3AF239F2-39B2-4E94-8F9D-87F088D2E64A}">
      <dgm:prSet/>
      <dgm:spPr/>
      <dgm:t>
        <a:bodyPr/>
        <a:lstStyle/>
        <a:p>
          <a:endParaRPr lang="en-US"/>
        </a:p>
      </dgm:t>
    </dgm:pt>
    <dgm:pt modelId="{80553910-757B-477A-BBAB-9F780D77DD2F}" type="pres">
      <dgm:prSet presAssocID="{0C22775E-4C4F-4F08-9D53-96768BFE0038}" presName="linear" presStyleCnt="0">
        <dgm:presLayoutVars>
          <dgm:animLvl val="lvl"/>
          <dgm:resizeHandles val="exact"/>
        </dgm:presLayoutVars>
      </dgm:prSet>
      <dgm:spPr/>
    </dgm:pt>
    <dgm:pt modelId="{101AFE8B-B47B-4E5D-898E-3F5E91A88746}" type="pres">
      <dgm:prSet presAssocID="{84D368DF-FA60-4E9D-8FC0-F61046639227}" presName="parentText" presStyleLbl="node1" presStyleIdx="0" presStyleCnt="1" custLinFactNeighborY="-1402">
        <dgm:presLayoutVars>
          <dgm:chMax val="0"/>
          <dgm:bulletEnabled val="1"/>
        </dgm:presLayoutVars>
      </dgm:prSet>
      <dgm:spPr/>
    </dgm:pt>
  </dgm:ptLst>
  <dgm:cxnLst>
    <dgm:cxn modelId="{97CFF467-EFAD-4AD4-B9D2-7E9C19FBA05F}" type="presOf" srcId="{0C22775E-4C4F-4F08-9D53-96768BFE0038}" destId="{80553910-757B-477A-BBAB-9F780D77DD2F}" srcOrd="0" destOrd="0" presId="urn:microsoft.com/office/officeart/2005/8/layout/vList2"/>
    <dgm:cxn modelId="{33A4A5F0-C9E6-4746-9BF5-8049C9BAB23A}" type="presOf" srcId="{84D368DF-FA60-4E9D-8FC0-F61046639227}" destId="{101AFE8B-B47B-4E5D-898E-3F5E91A88746}" srcOrd="0" destOrd="0" presId="urn:microsoft.com/office/officeart/2005/8/layout/vList2"/>
    <dgm:cxn modelId="{3AF239F2-39B2-4E94-8F9D-87F088D2E64A}" srcId="{0C22775E-4C4F-4F08-9D53-96768BFE0038}" destId="{84D368DF-FA60-4E9D-8FC0-F61046639227}" srcOrd="0" destOrd="0" parTransId="{10357BDF-F7E5-40F5-AFE8-0315F6D1D2E7}" sibTransId="{0268F88E-CDB3-44FB-85D7-8E647235201C}"/>
    <dgm:cxn modelId="{0B3E6B33-BF06-40C0-B7A2-CAC55CDE0481}" type="presParOf" srcId="{80553910-757B-477A-BBAB-9F780D77DD2F}" destId="{101AFE8B-B47B-4E5D-898E-3F5E91A88746}"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0C22775E-4C4F-4F08-9D53-96768BFE0038}" type="doc">
      <dgm:prSet loTypeId="urn:microsoft.com/office/officeart/2005/8/layout/vList2" loCatId="list" qsTypeId="urn:microsoft.com/office/officeart/2005/8/quickstyle/simple4" qsCatId="simple" csTypeId="urn:microsoft.com/office/officeart/2005/8/colors/accent1_2" csCatId="accent1" phldr="1"/>
      <dgm:spPr/>
      <dgm:t>
        <a:bodyPr/>
        <a:lstStyle/>
        <a:p>
          <a:endParaRPr lang="en-US"/>
        </a:p>
      </dgm:t>
    </dgm:pt>
    <dgm:pt modelId="{84D368DF-FA60-4E9D-8FC0-F61046639227}">
      <dgm:prSet/>
      <dgm:spPr/>
      <dgm:t>
        <a:bodyPr/>
        <a:lstStyle/>
        <a:p>
          <a:pPr rtl="0"/>
          <a:r>
            <a:rPr lang="en-US" dirty="0"/>
            <a:t>About The Human Brain and Nervous System</a:t>
          </a:r>
        </a:p>
      </dgm:t>
    </dgm:pt>
    <dgm:pt modelId="{10357BDF-F7E5-40F5-AFE8-0315F6D1D2E7}" type="parTrans" cxnId="{3AF239F2-39B2-4E94-8F9D-87F088D2E64A}">
      <dgm:prSet/>
      <dgm:spPr/>
      <dgm:t>
        <a:bodyPr/>
        <a:lstStyle/>
        <a:p>
          <a:endParaRPr lang="en-US"/>
        </a:p>
      </dgm:t>
    </dgm:pt>
    <dgm:pt modelId="{0268F88E-CDB3-44FB-85D7-8E647235201C}" type="sibTrans" cxnId="{3AF239F2-39B2-4E94-8F9D-87F088D2E64A}">
      <dgm:prSet/>
      <dgm:spPr/>
      <dgm:t>
        <a:bodyPr/>
        <a:lstStyle/>
        <a:p>
          <a:endParaRPr lang="en-US"/>
        </a:p>
      </dgm:t>
    </dgm:pt>
    <dgm:pt modelId="{80553910-757B-477A-BBAB-9F780D77DD2F}" type="pres">
      <dgm:prSet presAssocID="{0C22775E-4C4F-4F08-9D53-96768BFE0038}" presName="linear" presStyleCnt="0">
        <dgm:presLayoutVars>
          <dgm:animLvl val="lvl"/>
          <dgm:resizeHandles val="exact"/>
        </dgm:presLayoutVars>
      </dgm:prSet>
      <dgm:spPr/>
    </dgm:pt>
    <dgm:pt modelId="{101AFE8B-B47B-4E5D-898E-3F5E91A88746}" type="pres">
      <dgm:prSet presAssocID="{84D368DF-FA60-4E9D-8FC0-F61046639227}" presName="parentText" presStyleLbl="node1" presStyleIdx="0" presStyleCnt="1" custLinFactNeighborY="-1402">
        <dgm:presLayoutVars>
          <dgm:chMax val="0"/>
          <dgm:bulletEnabled val="1"/>
        </dgm:presLayoutVars>
      </dgm:prSet>
      <dgm:spPr/>
    </dgm:pt>
  </dgm:ptLst>
  <dgm:cxnLst>
    <dgm:cxn modelId="{97CFF467-EFAD-4AD4-B9D2-7E9C19FBA05F}" type="presOf" srcId="{0C22775E-4C4F-4F08-9D53-96768BFE0038}" destId="{80553910-757B-477A-BBAB-9F780D77DD2F}" srcOrd="0" destOrd="0" presId="urn:microsoft.com/office/officeart/2005/8/layout/vList2"/>
    <dgm:cxn modelId="{33A4A5F0-C9E6-4746-9BF5-8049C9BAB23A}" type="presOf" srcId="{84D368DF-FA60-4E9D-8FC0-F61046639227}" destId="{101AFE8B-B47B-4E5D-898E-3F5E91A88746}" srcOrd="0" destOrd="0" presId="urn:microsoft.com/office/officeart/2005/8/layout/vList2"/>
    <dgm:cxn modelId="{3AF239F2-39B2-4E94-8F9D-87F088D2E64A}" srcId="{0C22775E-4C4F-4F08-9D53-96768BFE0038}" destId="{84D368DF-FA60-4E9D-8FC0-F61046639227}" srcOrd="0" destOrd="0" parTransId="{10357BDF-F7E5-40F5-AFE8-0315F6D1D2E7}" sibTransId="{0268F88E-CDB3-44FB-85D7-8E647235201C}"/>
    <dgm:cxn modelId="{0B3E6B33-BF06-40C0-B7A2-CAC55CDE0481}" type="presParOf" srcId="{80553910-757B-477A-BBAB-9F780D77DD2F}" destId="{101AFE8B-B47B-4E5D-898E-3F5E91A88746}"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33B3960-B01F-4AA6-9458-D5522FF57F63}">
      <dsp:nvSpPr>
        <dsp:cNvPr id="0" name=""/>
        <dsp:cNvSpPr/>
      </dsp:nvSpPr>
      <dsp:spPr>
        <a:xfrm>
          <a:off x="0" y="4604"/>
          <a:ext cx="11476382" cy="1471860"/>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ctr" defTabSz="1644650" rtl="0">
            <a:lnSpc>
              <a:spcPct val="90000"/>
            </a:lnSpc>
            <a:spcBef>
              <a:spcPct val="0"/>
            </a:spcBef>
            <a:spcAft>
              <a:spcPct val="35000"/>
            </a:spcAft>
            <a:buNone/>
          </a:pPr>
          <a:r>
            <a:rPr lang="en-US" sz="3700" kern="1200" dirty="0"/>
            <a:t>Brain-Computer Interface(BCI) with ML and its Applications</a:t>
          </a:r>
        </a:p>
      </dsp:txBody>
      <dsp:txXfrm>
        <a:off x="71850" y="76454"/>
        <a:ext cx="11332682" cy="1328160"/>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1AFE8B-B47B-4E5D-898E-3F5E91A88746}">
      <dsp:nvSpPr>
        <dsp:cNvPr id="0" name=""/>
        <dsp:cNvSpPr/>
      </dsp:nvSpPr>
      <dsp:spPr>
        <a:xfrm>
          <a:off x="0" y="36066"/>
          <a:ext cx="10515600" cy="1031354"/>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63830" tIns="163830" rIns="163830" bIns="163830" numCol="1" spcCol="1270" anchor="ctr" anchorCtr="0">
          <a:noAutofit/>
        </a:bodyPr>
        <a:lstStyle/>
        <a:p>
          <a:pPr marL="0" lvl="0" indent="0" algn="l" defTabSz="1911350" rtl="0">
            <a:lnSpc>
              <a:spcPct val="90000"/>
            </a:lnSpc>
            <a:spcBef>
              <a:spcPct val="0"/>
            </a:spcBef>
            <a:spcAft>
              <a:spcPct val="35000"/>
            </a:spcAft>
            <a:buNone/>
          </a:pPr>
          <a:r>
            <a:rPr lang="en-US" sz="4300" kern="1200" dirty="0"/>
            <a:t>About The Human Brain and Nervous System</a:t>
          </a:r>
        </a:p>
      </dsp:txBody>
      <dsp:txXfrm>
        <a:off x="50347" y="86413"/>
        <a:ext cx="10414906" cy="930660"/>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1AFE8B-B47B-4E5D-898E-3F5E91A88746}">
      <dsp:nvSpPr>
        <dsp:cNvPr id="0" name=""/>
        <dsp:cNvSpPr/>
      </dsp:nvSpPr>
      <dsp:spPr>
        <a:xfrm>
          <a:off x="0" y="36066"/>
          <a:ext cx="10515600" cy="1031354"/>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63830" tIns="163830" rIns="163830" bIns="163830" numCol="1" spcCol="1270" anchor="ctr" anchorCtr="0">
          <a:noAutofit/>
        </a:bodyPr>
        <a:lstStyle/>
        <a:p>
          <a:pPr marL="0" lvl="0" indent="0" algn="l" defTabSz="1911350" rtl="0">
            <a:lnSpc>
              <a:spcPct val="90000"/>
            </a:lnSpc>
            <a:spcBef>
              <a:spcPct val="0"/>
            </a:spcBef>
            <a:spcAft>
              <a:spcPct val="35000"/>
            </a:spcAft>
            <a:buNone/>
          </a:pPr>
          <a:r>
            <a:rPr lang="en-US" sz="4300" kern="1200" dirty="0"/>
            <a:t>About The Human Brain and Nervous System</a:t>
          </a:r>
        </a:p>
      </dsp:txBody>
      <dsp:txXfrm>
        <a:off x="50347" y="86413"/>
        <a:ext cx="10414906" cy="930660"/>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1AFE8B-B47B-4E5D-898E-3F5E91A88746}">
      <dsp:nvSpPr>
        <dsp:cNvPr id="0" name=""/>
        <dsp:cNvSpPr/>
      </dsp:nvSpPr>
      <dsp:spPr>
        <a:xfrm>
          <a:off x="0" y="36066"/>
          <a:ext cx="10515600" cy="1031354"/>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63830" tIns="163830" rIns="163830" bIns="163830" numCol="1" spcCol="1270" anchor="ctr" anchorCtr="0">
          <a:noAutofit/>
        </a:bodyPr>
        <a:lstStyle/>
        <a:p>
          <a:pPr marL="0" lvl="0" indent="0" algn="l" defTabSz="1911350" rtl="0">
            <a:lnSpc>
              <a:spcPct val="90000"/>
            </a:lnSpc>
            <a:spcBef>
              <a:spcPct val="0"/>
            </a:spcBef>
            <a:spcAft>
              <a:spcPct val="35000"/>
            </a:spcAft>
            <a:buNone/>
          </a:pPr>
          <a:r>
            <a:rPr lang="en-US" sz="4300" kern="1200" dirty="0"/>
            <a:t>About The Human Brain and Nervous System</a:t>
          </a:r>
        </a:p>
      </dsp:txBody>
      <dsp:txXfrm>
        <a:off x="50347" y="86413"/>
        <a:ext cx="10414906" cy="930660"/>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1AFE8B-B47B-4E5D-898E-3F5E91A88746}">
      <dsp:nvSpPr>
        <dsp:cNvPr id="0" name=""/>
        <dsp:cNvSpPr/>
      </dsp:nvSpPr>
      <dsp:spPr>
        <a:xfrm>
          <a:off x="0" y="0"/>
          <a:ext cx="10515600" cy="1127295"/>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79070" tIns="179070" rIns="179070" bIns="179070" numCol="1" spcCol="1270" anchor="ctr" anchorCtr="0">
          <a:noAutofit/>
        </a:bodyPr>
        <a:lstStyle/>
        <a:p>
          <a:pPr marL="0" lvl="0" indent="0" algn="l" defTabSz="2089150" rtl="0">
            <a:lnSpc>
              <a:spcPct val="90000"/>
            </a:lnSpc>
            <a:spcBef>
              <a:spcPct val="0"/>
            </a:spcBef>
            <a:spcAft>
              <a:spcPct val="35000"/>
            </a:spcAft>
            <a:buNone/>
          </a:pPr>
          <a:r>
            <a:rPr lang="en-US" sz="4700" kern="1200" dirty="0"/>
            <a:t>About The Human Brain Lobes</a:t>
          </a:r>
        </a:p>
      </dsp:txBody>
      <dsp:txXfrm>
        <a:off x="55030" y="55030"/>
        <a:ext cx="10405540" cy="1017235"/>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1AFE8B-B47B-4E5D-898E-3F5E91A88746}">
      <dsp:nvSpPr>
        <dsp:cNvPr id="0" name=""/>
        <dsp:cNvSpPr/>
      </dsp:nvSpPr>
      <dsp:spPr>
        <a:xfrm>
          <a:off x="0" y="0"/>
          <a:ext cx="10515600" cy="1127295"/>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79070" tIns="179070" rIns="179070" bIns="179070" numCol="1" spcCol="1270" anchor="ctr" anchorCtr="0">
          <a:noAutofit/>
        </a:bodyPr>
        <a:lstStyle/>
        <a:p>
          <a:pPr marL="0" lvl="0" indent="0" algn="l" defTabSz="2089150" rtl="0">
            <a:lnSpc>
              <a:spcPct val="90000"/>
            </a:lnSpc>
            <a:spcBef>
              <a:spcPct val="0"/>
            </a:spcBef>
            <a:spcAft>
              <a:spcPct val="35000"/>
            </a:spcAft>
            <a:buNone/>
          </a:pPr>
          <a:r>
            <a:rPr lang="en-US" sz="4700" kern="1200" dirty="0"/>
            <a:t>About The Human Brain Lobes</a:t>
          </a:r>
        </a:p>
      </dsp:txBody>
      <dsp:txXfrm>
        <a:off x="55030" y="55030"/>
        <a:ext cx="10405540" cy="1017235"/>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1AFE8B-B47B-4E5D-898E-3F5E91A88746}">
      <dsp:nvSpPr>
        <dsp:cNvPr id="0" name=""/>
        <dsp:cNvSpPr/>
      </dsp:nvSpPr>
      <dsp:spPr>
        <a:xfrm>
          <a:off x="0" y="0"/>
          <a:ext cx="10515600" cy="1127295"/>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79070" tIns="179070" rIns="179070" bIns="179070" numCol="1" spcCol="1270" anchor="ctr" anchorCtr="0">
          <a:noAutofit/>
        </a:bodyPr>
        <a:lstStyle/>
        <a:p>
          <a:pPr marL="0" lvl="0" indent="0" algn="l" defTabSz="2089150" rtl="0">
            <a:lnSpc>
              <a:spcPct val="90000"/>
            </a:lnSpc>
            <a:spcBef>
              <a:spcPct val="0"/>
            </a:spcBef>
            <a:spcAft>
              <a:spcPct val="35000"/>
            </a:spcAft>
            <a:buNone/>
          </a:pPr>
          <a:r>
            <a:rPr lang="en-US" sz="4700" kern="1200" dirty="0"/>
            <a:t>About The Human Brain Lobes</a:t>
          </a:r>
        </a:p>
      </dsp:txBody>
      <dsp:txXfrm>
        <a:off x="55030" y="55030"/>
        <a:ext cx="10405540" cy="1017235"/>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1AFE8B-B47B-4E5D-898E-3F5E91A88746}">
      <dsp:nvSpPr>
        <dsp:cNvPr id="0" name=""/>
        <dsp:cNvSpPr/>
      </dsp:nvSpPr>
      <dsp:spPr>
        <a:xfrm>
          <a:off x="0" y="0"/>
          <a:ext cx="10515600" cy="1127295"/>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79070" tIns="179070" rIns="179070" bIns="179070" numCol="1" spcCol="1270" anchor="ctr" anchorCtr="0">
          <a:noAutofit/>
        </a:bodyPr>
        <a:lstStyle/>
        <a:p>
          <a:pPr marL="0" lvl="0" indent="0" algn="l" defTabSz="2089150" rtl="0">
            <a:lnSpc>
              <a:spcPct val="90000"/>
            </a:lnSpc>
            <a:spcBef>
              <a:spcPct val="0"/>
            </a:spcBef>
            <a:spcAft>
              <a:spcPct val="35000"/>
            </a:spcAft>
            <a:buNone/>
          </a:pPr>
          <a:r>
            <a:rPr lang="en-US" sz="4700" kern="1200" dirty="0"/>
            <a:t>About The Human Brain Lobes</a:t>
          </a:r>
        </a:p>
      </dsp:txBody>
      <dsp:txXfrm>
        <a:off x="55030" y="55030"/>
        <a:ext cx="10405540" cy="1017235"/>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1AFE8B-B47B-4E5D-898E-3F5E91A88746}">
      <dsp:nvSpPr>
        <dsp:cNvPr id="0" name=""/>
        <dsp:cNvSpPr/>
      </dsp:nvSpPr>
      <dsp:spPr>
        <a:xfrm>
          <a:off x="0" y="0"/>
          <a:ext cx="10515600" cy="1127295"/>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79070" tIns="179070" rIns="179070" bIns="179070" numCol="1" spcCol="1270" anchor="ctr" anchorCtr="0">
          <a:noAutofit/>
        </a:bodyPr>
        <a:lstStyle/>
        <a:p>
          <a:pPr marL="0" lvl="0" indent="0" algn="l" defTabSz="2089150" rtl="0">
            <a:lnSpc>
              <a:spcPct val="90000"/>
            </a:lnSpc>
            <a:spcBef>
              <a:spcPct val="0"/>
            </a:spcBef>
            <a:spcAft>
              <a:spcPct val="35000"/>
            </a:spcAft>
            <a:buNone/>
          </a:pPr>
          <a:r>
            <a:rPr lang="en-US" sz="4700" kern="1200" dirty="0"/>
            <a:t>About The Human Brain Lobes</a:t>
          </a:r>
        </a:p>
      </dsp:txBody>
      <dsp:txXfrm>
        <a:off x="55030" y="55030"/>
        <a:ext cx="10405540" cy="1017235"/>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EDC499E-411F-4095-8351-FE3A0419D942}">
      <dsp:nvSpPr>
        <dsp:cNvPr id="0" name=""/>
        <dsp:cNvSpPr/>
      </dsp:nvSpPr>
      <dsp:spPr>
        <a:xfrm rot="5400000">
          <a:off x="-187021" y="188241"/>
          <a:ext cx="1246811" cy="872767"/>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rtl="0">
            <a:lnSpc>
              <a:spcPct val="90000"/>
            </a:lnSpc>
            <a:spcBef>
              <a:spcPct val="0"/>
            </a:spcBef>
            <a:spcAft>
              <a:spcPct val="35000"/>
            </a:spcAft>
            <a:buNone/>
          </a:pPr>
          <a:r>
            <a:rPr lang="en-US" sz="2000" b="1" u="sng" kern="1200" dirty="0"/>
            <a:t>Human Brain</a:t>
          </a:r>
        </a:p>
      </dsp:txBody>
      <dsp:txXfrm rot="-5400000">
        <a:off x="2" y="437603"/>
        <a:ext cx="872767" cy="374044"/>
      </dsp:txXfrm>
    </dsp:sp>
    <dsp:sp modelId="{E9BBAF01-8E84-4161-80D5-D33D36DCA747}">
      <dsp:nvSpPr>
        <dsp:cNvPr id="0" name=""/>
        <dsp:cNvSpPr/>
      </dsp:nvSpPr>
      <dsp:spPr>
        <a:xfrm rot="5400000">
          <a:off x="5474452" y="-4600465"/>
          <a:ext cx="810853" cy="10014223"/>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1376" tIns="30480" rIns="30480" bIns="30480" numCol="1" spcCol="1270" anchor="ctr" anchorCtr="0">
          <a:noAutofit/>
        </a:bodyPr>
        <a:lstStyle/>
        <a:p>
          <a:pPr marL="285750" lvl="1" indent="-285750" algn="l" defTabSz="2133600">
            <a:lnSpc>
              <a:spcPct val="90000"/>
            </a:lnSpc>
            <a:spcBef>
              <a:spcPct val="0"/>
            </a:spcBef>
            <a:spcAft>
              <a:spcPct val="15000"/>
            </a:spcAft>
            <a:buChar char="•"/>
          </a:pPr>
          <a:r>
            <a:rPr lang="en-US" sz="4800" kern="1200" dirty="0">
              <a:solidFill>
                <a:schemeClr val="accent1">
                  <a:lumMod val="75000"/>
                </a:schemeClr>
              </a:solidFill>
            </a:rPr>
            <a:t>Biological Principles</a:t>
          </a:r>
        </a:p>
      </dsp:txBody>
      <dsp:txXfrm rot="-5400000">
        <a:off x="872768" y="40802"/>
        <a:ext cx="9974640" cy="731687"/>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A7F33F-203C-4091-ADDA-C1C46BF75458}">
      <dsp:nvSpPr>
        <dsp:cNvPr id="0" name=""/>
        <dsp:cNvSpPr/>
      </dsp:nvSpPr>
      <dsp:spPr>
        <a:xfrm rot="5400000">
          <a:off x="-208641" y="233638"/>
          <a:ext cx="1547507" cy="1083255"/>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rtl="0">
            <a:lnSpc>
              <a:spcPct val="90000"/>
            </a:lnSpc>
            <a:spcBef>
              <a:spcPct val="0"/>
            </a:spcBef>
            <a:spcAft>
              <a:spcPct val="35000"/>
            </a:spcAft>
            <a:buNone/>
          </a:pPr>
          <a:r>
            <a:rPr lang="en-US" sz="1500" kern="1200"/>
            <a:t>Human brain </a:t>
          </a:r>
        </a:p>
      </dsp:txBody>
      <dsp:txXfrm rot="-5400000">
        <a:off x="23486" y="543140"/>
        <a:ext cx="1083255" cy="464252"/>
      </dsp:txXfrm>
    </dsp:sp>
    <dsp:sp modelId="{48442471-36DC-4309-B77C-AC012EBCCAB8}">
      <dsp:nvSpPr>
        <dsp:cNvPr id="0" name=""/>
        <dsp:cNvSpPr/>
      </dsp:nvSpPr>
      <dsp:spPr>
        <a:xfrm rot="5400000">
          <a:off x="5705392" y="-4621380"/>
          <a:ext cx="1005879" cy="10250153"/>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1376" tIns="30480" rIns="30480" bIns="30480" numCol="1" spcCol="1270" anchor="ctr" anchorCtr="0">
          <a:noAutofit/>
        </a:bodyPr>
        <a:lstStyle/>
        <a:p>
          <a:pPr marL="285750" lvl="1" indent="-285750" algn="l" defTabSz="2133600">
            <a:lnSpc>
              <a:spcPct val="90000"/>
            </a:lnSpc>
            <a:spcBef>
              <a:spcPct val="0"/>
            </a:spcBef>
            <a:spcAft>
              <a:spcPct val="15000"/>
            </a:spcAft>
            <a:buChar char="•"/>
          </a:pPr>
          <a:r>
            <a:rPr lang="en-US" sz="4800" kern="1200" dirty="0">
              <a:solidFill>
                <a:schemeClr val="accent1">
                  <a:lumMod val="75000"/>
                </a:schemeClr>
              </a:solidFill>
            </a:rPr>
            <a:t>Biological principles                            </a:t>
          </a:r>
          <a:r>
            <a:rPr lang="en-US" sz="2700" kern="1200" dirty="0">
              <a:solidFill>
                <a:schemeClr val="accent1">
                  <a:lumMod val="75000"/>
                </a:schemeClr>
              </a:solidFill>
            </a:rPr>
            <a:t>(Nerve, Muscle, Receptor and Bioelectricity)</a:t>
          </a:r>
        </a:p>
      </dsp:txBody>
      <dsp:txXfrm rot="-5400000">
        <a:off x="1083256" y="49859"/>
        <a:ext cx="10201050" cy="90767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1AFE8B-B47B-4E5D-898E-3F5E91A88746}">
      <dsp:nvSpPr>
        <dsp:cNvPr id="0" name=""/>
        <dsp:cNvSpPr/>
      </dsp:nvSpPr>
      <dsp:spPr>
        <a:xfrm>
          <a:off x="0" y="2788"/>
          <a:ext cx="10515600" cy="1295190"/>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05740" tIns="205740" rIns="205740" bIns="205740" numCol="1" spcCol="1270" anchor="ctr" anchorCtr="0">
          <a:noAutofit/>
        </a:bodyPr>
        <a:lstStyle/>
        <a:p>
          <a:pPr marL="0" lvl="0" indent="0" algn="l" defTabSz="2400300" rtl="0">
            <a:lnSpc>
              <a:spcPct val="90000"/>
            </a:lnSpc>
            <a:spcBef>
              <a:spcPct val="0"/>
            </a:spcBef>
            <a:spcAft>
              <a:spcPct val="35000"/>
            </a:spcAft>
            <a:buNone/>
          </a:pPr>
          <a:r>
            <a:rPr lang="en-US" sz="5400" kern="1200"/>
            <a:t>Outline</a:t>
          </a:r>
        </a:p>
      </dsp:txBody>
      <dsp:txXfrm>
        <a:off x="63226" y="66014"/>
        <a:ext cx="10389148" cy="1168738"/>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370C0F-083A-4EEF-AAFE-19C6D85FBB62}">
      <dsp:nvSpPr>
        <dsp:cNvPr id="0" name=""/>
        <dsp:cNvSpPr/>
      </dsp:nvSpPr>
      <dsp:spPr>
        <a:xfrm rot="5400000">
          <a:off x="-188949" y="190181"/>
          <a:ext cx="1259666" cy="881766"/>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rtl="0">
            <a:lnSpc>
              <a:spcPct val="90000"/>
            </a:lnSpc>
            <a:spcBef>
              <a:spcPct val="0"/>
            </a:spcBef>
            <a:spcAft>
              <a:spcPct val="35000"/>
            </a:spcAft>
            <a:buNone/>
          </a:pPr>
          <a:r>
            <a:rPr lang="en-US" sz="2000" b="1" u="sng" kern="1200" dirty="0"/>
            <a:t>Brain Signal</a:t>
          </a:r>
        </a:p>
      </dsp:txBody>
      <dsp:txXfrm rot="-5400000">
        <a:off x="1" y="442114"/>
        <a:ext cx="881766" cy="377900"/>
      </dsp:txXfrm>
    </dsp:sp>
    <dsp:sp modelId="{93A2A418-5436-4985-9638-6A6813BBB72E}">
      <dsp:nvSpPr>
        <dsp:cNvPr id="0" name=""/>
        <dsp:cNvSpPr/>
      </dsp:nvSpPr>
      <dsp:spPr>
        <a:xfrm rot="5400000">
          <a:off x="5524115" y="-4641117"/>
          <a:ext cx="819213" cy="10103912"/>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1376" tIns="30480" rIns="30480" bIns="30480" numCol="1" spcCol="1270" anchor="ctr" anchorCtr="0">
          <a:noAutofit/>
        </a:bodyPr>
        <a:lstStyle/>
        <a:p>
          <a:pPr marL="285750" lvl="1" indent="-285750" algn="l" defTabSz="2133600">
            <a:lnSpc>
              <a:spcPct val="90000"/>
            </a:lnSpc>
            <a:spcBef>
              <a:spcPct val="0"/>
            </a:spcBef>
            <a:spcAft>
              <a:spcPct val="15000"/>
            </a:spcAft>
            <a:buChar char="•"/>
          </a:pPr>
          <a:r>
            <a:rPr lang="en-US" sz="4800" kern="1200" dirty="0">
              <a:solidFill>
                <a:schemeClr val="accent1">
                  <a:lumMod val="75000"/>
                </a:schemeClr>
              </a:solidFill>
            </a:rPr>
            <a:t>Biological Principles</a:t>
          </a:r>
        </a:p>
      </dsp:txBody>
      <dsp:txXfrm rot="-5400000">
        <a:off x="881766" y="41223"/>
        <a:ext cx="10063921" cy="739231"/>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370C0F-083A-4EEF-AAFE-19C6D85FBB62}">
      <dsp:nvSpPr>
        <dsp:cNvPr id="0" name=""/>
        <dsp:cNvSpPr/>
      </dsp:nvSpPr>
      <dsp:spPr>
        <a:xfrm rot="5400000">
          <a:off x="-188949" y="190181"/>
          <a:ext cx="1259666" cy="881766"/>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rtl="0">
            <a:lnSpc>
              <a:spcPct val="90000"/>
            </a:lnSpc>
            <a:spcBef>
              <a:spcPct val="0"/>
            </a:spcBef>
            <a:spcAft>
              <a:spcPct val="35000"/>
            </a:spcAft>
            <a:buNone/>
          </a:pPr>
          <a:r>
            <a:rPr lang="en-US" sz="2000" b="1" u="sng" kern="1200" dirty="0"/>
            <a:t>Brain Signal</a:t>
          </a:r>
        </a:p>
      </dsp:txBody>
      <dsp:txXfrm rot="-5400000">
        <a:off x="1" y="442114"/>
        <a:ext cx="881766" cy="377900"/>
      </dsp:txXfrm>
    </dsp:sp>
    <dsp:sp modelId="{93A2A418-5436-4985-9638-6A6813BBB72E}">
      <dsp:nvSpPr>
        <dsp:cNvPr id="0" name=""/>
        <dsp:cNvSpPr/>
      </dsp:nvSpPr>
      <dsp:spPr>
        <a:xfrm rot="5400000">
          <a:off x="5524115" y="-4641117"/>
          <a:ext cx="819213" cy="10103912"/>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1376" tIns="30480" rIns="30480" bIns="30480" numCol="1" spcCol="1270" anchor="ctr" anchorCtr="0">
          <a:noAutofit/>
        </a:bodyPr>
        <a:lstStyle/>
        <a:p>
          <a:pPr marL="285750" lvl="1" indent="-285750" algn="l" defTabSz="2133600">
            <a:lnSpc>
              <a:spcPct val="90000"/>
            </a:lnSpc>
            <a:spcBef>
              <a:spcPct val="0"/>
            </a:spcBef>
            <a:spcAft>
              <a:spcPct val="15000"/>
            </a:spcAft>
            <a:buChar char="•"/>
          </a:pPr>
          <a:r>
            <a:rPr lang="en-US" sz="4800" kern="1200" dirty="0">
              <a:solidFill>
                <a:schemeClr val="accent1">
                  <a:lumMod val="75000"/>
                </a:schemeClr>
              </a:solidFill>
            </a:rPr>
            <a:t>Brain Signals  </a:t>
          </a:r>
        </a:p>
      </dsp:txBody>
      <dsp:txXfrm rot="-5400000">
        <a:off x="881766" y="41223"/>
        <a:ext cx="10063921" cy="739231"/>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D89847-BEFC-4E57-A2DE-ED12C9FE3621}">
      <dsp:nvSpPr>
        <dsp:cNvPr id="0" name=""/>
        <dsp:cNvSpPr/>
      </dsp:nvSpPr>
      <dsp:spPr>
        <a:xfrm rot="5400000">
          <a:off x="-224092" y="224092"/>
          <a:ext cx="1493949" cy="1045764"/>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b="1" u="sng" kern="1200" dirty="0">
              <a:latin typeface="Arial Black" panose="020B0A04020102020204" pitchFamily="34" charset="0"/>
            </a:rPr>
            <a:t>Brain Signal </a:t>
          </a:r>
        </a:p>
      </dsp:txBody>
      <dsp:txXfrm rot="-5400000">
        <a:off x="1" y="522881"/>
        <a:ext cx="1045764" cy="448185"/>
      </dsp:txXfrm>
    </dsp:sp>
    <dsp:sp modelId="{FB109BDB-2DD3-42B2-A099-6A160306091D}">
      <dsp:nvSpPr>
        <dsp:cNvPr id="0" name=""/>
        <dsp:cNvSpPr/>
      </dsp:nvSpPr>
      <dsp:spPr>
        <a:xfrm rot="5400000">
          <a:off x="5594582" y="-4548818"/>
          <a:ext cx="971066" cy="10068703"/>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56032" tIns="22860" rIns="22860" bIns="22860" numCol="1" spcCol="1270" anchor="ctr" anchorCtr="0">
          <a:noAutofit/>
        </a:bodyPr>
        <a:lstStyle/>
        <a:p>
          <a:pPr marL="285750" lvl="1" indent="-285750" algn="l" defTabSz="1600200">
            <a:lnSpc>
              <a:spcPct val="90000"/>
            </a:lnSpc>
            <a:spcBef>
              <a:spcPct val="0"/>
            </a:spcBef>
            <a:spcAft>
              <a:spcPct val="15000"/>
            </a:spcAft>
            <a:buChar char="•"/>
          </a:pPr>
          <a:r>
            <a:rPr lang="en-US" sz="3600" b="1" kern="1200" dirty="0">
              <a:solidFill>
                <a:schemeClr val="accent1"/>
              </a:solidFill>
              <a:latin typeface="Times New Roman" panose="02020603050405020304" pitchFamily="18" charset="0"/>
              <a:cs typeface="Times New Roman" panose="02020603050405020304" pitchFamily="18" charset="0"/>
            </a:rPr>
            <a:t>Electroencephalogram(EEG) Signal  </a:t>
          </a:r>
        </a:p>
      </dsp:txBody>
      <dsp:txXfrm rot="-5400000">
        <a:off x="1045764" y="47404"/>
        <a:ext cx="10021299" cy="876258"/>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D89847-BEFC-4E57-A2DE-ED12C9FE3621}">
      <dsp:nvSpPr>
        <dsp:cNvPr id="0" name=""/>
        <dsp:cNvSpPr/>
      </dsp:nvSpPr>
      <dsp:spPr>
        <a:xfrm rot="5400000">
          <a:off x="-223654" y="223654"/>
          <a:ext cx="1491032" cy="1043722"/>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endParaRPr lang="en-US" sz="1200" b="1" u="sng" kern="1200" dirty="0">
            <a:latin typeface="Arial Black" panose="020B0A04020102020204" pitchFamily="34" charset="0"/>
          </a:endParaRPr>
        </a:p>
        <a:p>
          <a:pPr marL="0" lvl="0" indent="0" algn="ctr" defTabSz="533400">
            <a:lnSpc>
              <a:spcPct val="90000"/>
            </a:lnSpc>
            <a:spcBef>
              <a:spcPct val="0"/>
            </a:spcBef>
            <a:spcAft>
              <a:spcPct val="35000"/>
            </a:spcAft>
            <a:buNone/>
          </a:pPr>
          <a:r>
            <a:rPr lang="en-US" sz="1200" b="1" u="sng" kern="1200" dirty="0">
              <a:latin typeface="Arial Black" panose="020B0A04020102020204" pitchFamily="34" charset="0"/>
            </a:rPr>
            <a:t>SAT </a:t>
          </a:r>
        </a:p>
      </dsp:txBody>
      <dsp:txXfrm rot="-5400000">
        <a:off x="1" y="521860"/>
        <a:ext cx="1043722" cy="447310"/>
      </dsp:txXfrm>
    </dsp:sp>
    <dsp:sp modelId="{FB109BDB-2DD3-42B2-A099-6A160306091D}">
      <dsp:nvSpPr>
        <dsp:cNvPr id="0" name=""/>
        <dsp:cNvSpPr/>
      </dsp:nvSpPr>
      <dsp:spPr>
        <a:xfrm rot="5400000">
          <a:off x="5594254" y="-4549073"/>
          <a:ext cx="969680" cy="10070745"/>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56032" tIns="22860" rIns="22860" bIns="22860" numCol="1" spcCol="1270" anchor="ctr" anchorCtr="0">
          <a:noAutofit/>
        </a:bodyPr>
        <a:lstStyle/>
        <a:p>
          <a:pPr marL="285750" lvl="1" indent="-285750" algn="l" defTabSz="1600200">
            <a:lnSpc>
              <a:spcPct val="90000"/>
            </a:lnSpc>
            <a:spcBef>
              <a:spcPct val="0"/>
            </a:spcBef>
            <a:spcAft>
              <a:spcPct val="15000"/>
            </a:spcAft>
            <a:buChar char="•"/>
          </a:pPr>
          <a:r>
            <a:rPr lang="en-US" sz="3600" b="1" kern="1200" dirty="0">
              <a:solidFill>
                <a:schemeClr val="accent1"/>
              </a:solidFill>
              <a:latin typeface="Times New Roman" panose="02020603050405020304" pitchFamily="18" charset="0"/>
              <a:cs typeface="Times New Roman" panose="02020603050405020304" pitchFamily="18" charset="0"/>
            </a:rPr>
            <a:t>Signal Acquisition Techniques </a:t>
          </a:r>
        </a:p>
      </dsp:txBody>
      <dsp:txXfrm rot="-5400000">
        <a:off x="1043722" y="48795"/>
        <a:ext cx="10023409" cy="875008"/>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D89847-BEFC-4E57-A2DE-ED12C9FE3621}">
      <dsp:nvSpPr>
        <dsp:cNvPr id="0" name=""/>
        <dsp:cNvSpPr/>
      </dsp:nvSpPr>
      <dsp:spPr>
        <a:xfrm rot="5400000">
          <a:off x="-164205" y="164205"/>
          <a:ext cx="1094704" cy="766292"/>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933450">
            <a:lnSpc>
              <a:spcPct val="90000"/>
            </a:lnSpc>
            <a:spcBef>
              <a:spcPct val="0"/>
            </a:spcBef>
            <a:spcAft>
              <a:spcPct val="35000"/>
            </a:spcAft>
            <a:buNone/>
          </a:pPr>
          <a:r>
            <a:rPr lang="en-US" sz="2100" b="1" u="sng" kern="1200" dirty="0"/>
            <a:t>BCI</a:t>
          </a:r>
        </a:p>
      </dsp:txBody>
      <dsp:txXfrm rot="-5400000">
        <a:off x="1" y="383145"/>
        <a:ext cx="766292" cy="328412"/>
      </dsp:txXfrm>
    </dsp:sp>
    <dsp:sp modelId="{FB109BDB-2DD3-42B2-A099-6A160306091D}">
      <dsp:nvSpPr>
        <dsp:cNvPr id="0" name=""/>
        <dsp:cNvSpPr/>
      </dsp:nvSpPr>
      <dsp:spPr>
        <a:xfrm rot="5400000">
          <a:off x="5285167" y="-4518874"/>
          <a:ext cx="711557" cy="9749307"/>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98704" tIns="26670" rIns="26670" bIns="26670" numCol="1" spcCol="1270" anchor="ctr" anchorCtr="0">
          <a:noAutofit/>
        </a:bodyPr>
        <a:lstStyle/>
        <a:p>
          <a:pPr marL="285750" lvl="1" indent="-285750" algn="l" defTabSz="1866900">
            <a:lnSpc>
              <a:spcPct val="90000"/>
            </a:lnSpc>
            <a:spcBef>
              <a:spcPct val="0"/>
            </a:spcBef>
            <a:spcAft>
              <a:spcPct val="15000"/>
            </a:spcAft>
            <a:buChar char="•"/>
          </a:pPr>
          <a:r>
            <a:rPr lang="en-US" sz="4200" kern="1200" dirty="0">
              <a:solidFill>
                <a:schemeClr val="accent1">
                  <a:lumMod val="75000"/>
                </a:schemeClr>
              </a:solidFill>
            </a:rPr>
            <a:t>Brain Computer Interface</a:t>
          </a:r>
          <a:endParaRPr lang="en-US" sz="4200" kern="1200" dirty="0"/>
        </a:p>
      </dsp:txBody>
      <dsp:txXfrm rot="-5400000">
        <a:off x="766293" y="34735"/>
        <a:ext cx="9714572" cy="642087"/>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D89847-BEFC-4E57-A2DE-ED12C9FE3621}">
      <dsp:nvSpPr>
        <dsp:cNvPr id="0" name=""/>
        <dsp:cNvSpPr/>
      </dsp:nvSpPr>
      <dsp:spPr>
        <a:xfrm rot="5400000">
          <a:off x="-164205" y="164205"/>
          <a:ext cx="1094704" cy="766292"/>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933450">
            <a:lnSpc>
              <a:spcPct val="90000"/>
            </a:lnSpc>
            <a:spcBef>
              <a:spcPct val="0"/>
            </a:spcBef>
            <a:spcAft>
              <a:spcPct val="35000"/>
            </a:spcAft>
            <a:buNone/>
          </a:pPr>
          <a:r>
            <a:rPr lang="en-US" sz="2100" b="1" u="sng" kern="1200" dirty="0"/>
            <a:t>BCI</a:t>
          </a:r>
        </a:p>
      </dsp:txBody>
      <dsp:txXfrm rot="-5400000">
        <a:off x="1" y="383145"/>
        <a:ext cx="766292" cy="328412"/>
      </dsp:txXfrm>
    </dsp:sp>
    <dsp:sp modelId="{FB109BDB-2DD3-42B2-A099-6A160306091D}">
      <dsp:nvSpPr>
        <dsp:cNvPr id="0" name=""/>
        <dsp:cNvSpPr/>
      </dsp:nvSpPr>
      <dsp:spPr>
        <a:xfrm rot="5400000">
          <a:off x="5285167" y="-4518874"/>
          <a:ext cx="711557" cy="9749307"/>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98704" tIns="26670" rIns="26670" bIns="26670" numCol="1" spcCol="1270" anchor="ctr" anchorCtr="0">
          <a:noAutofit/>
        </a:bodyPr>
        <a:lstStyle/>
        <a:p>
          <a:pPr marL="285750" lvl="1" indent="-285750" algn="l" defTabSz="1866900">
            <a:lnSpc>
              <a:spcPct val="90000"/>
            </a:lnSpc>
            <a:spcBef>
              <a:spcPct val="0"/>
            </a:spcBef>
            <a:spcAft>
              <a:spcPct val="15000"/>
            </a:spcAft>
            <a:buChar char="•"/>
          </a:pPr>
          <a:r>
            <a:rPr lang="en-US" sz="4200" kern="1200" dirty="0">
              <a:solidFill>
                <a:schemeClr val="accent1">
                  <a:lumMod val="75000"/>
                </a:schemeClr>
              </a:solidFill>
            </a:rPr>
            <a:t>Brain Computer Interface</a:t>
          </a:r>
          <a:endParaRPr lang="en-US" sz="4200" kern="1200" dirty="0"/>
        </a:p>
      </dsp:txBody>
      <dsp:txXfrm rot="-5400000">
        <a:off x="766293" y="34735"/>
        <a:ext cx="9714572" cy="642087"/>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D89847-BEFC-4E57-A2DE-ED12C9FE3621}">
      <dsp:nvSpPr>
        <dsp:cNvPr id="0" name=""/>
        <dsp:cNvSpPr/>
      </dsp:nvSpPr>
      <dsp:spPr>
        <a:xfrm rot="5400000">
          <a:off x="-164205" y="164205"/>
          <a:ext cx="1094704" cy="766292"/>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933450">
            <a:lnSpc>
              <a:spcPct val="90000"/>
            </a:lnSpc>
            <a:spcBef>
              <a:spcPct val="0"/>
            </a:spcBef>
            <a:spcAft>
              <a:spcPct val="35000"/>
            </a:spcAft>
            <a:buNone/>
          </a:pPr>
          <a:r>
            <a:rPr lang="en-US" sz="2100" b="1" u="sng" kern="1200" dirty="0"/>
            <a:t>BCI</a:t>
          </a:r>
        </a:p>
      </dsp:txBody>
      <dsp:txXfrm rot="-5400000">
        <a:off x="1" y="383145"/>
        <a:ext cx="766292" cy="328412"/>
      </dsp:txXfrm>
    </dsp:sp>
    <dsp:sp modelId="{FB109BDB-2DD3-42B2-A099-6A160306091D}">
      <dsp:nvSpPr>
        <dsp:cNvPr id="0" name=""/>
        <dsp:cNvSpPr/>
      </dsp:nvSpPr>
      <dsp:spPr>
        <a:xfrm rot="5400000">
          <a:off x="5285167" y="-4518874"/>
          <a:ext cx="711557" cy="9749307"/>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98704" tIns="26670" rIns="26670" bIns="26670" numCol="1" spcCol="1270" anchor="ctr" anchorCtr="0">
          <a:noAutofit/>
        </a:bodyPr>
        <a:lstStyle/>
        <a:p>
          <a:pPr marL="285750" lvl="1" indent="-285750" algn="l" defTabSz="1866900">
            <a:lnSpc>
              <a:spcPct val="90000"/>
            </a:lnSpc>
            <a:spcBef>
              <a:spcPct val="0"/>
            </a:spcBef>
            <a:spcAft>
              <a:spcPct val="15000"/>
            </a:spcAft>
            <a:buChar char="•"/>
          </a:pPr>
          <a:r>
            <a:rPr lang="en-US" sz="4200" kern="1200" dirty="0">
              <a:solidFill>
                <a:schemeClr val="accent1">
                  <a:lumMod val="75000"/>
                </a:schemeClr>
              </a:solidFill>
            </a:rPr>
            <a:t>Technical Principles</a:t>
          </a:r>
          <a:endParaRPr lang="en-US" sz="4200" kern="1200" dirty="0"/>
        </a:p>
      </dsp:txBody>
      <dsp:txXfrm rot="-5400000">
        <a:off x="766293" y="34735"/>
        <a:ext cx="9714572" cy="642087"/>
      </dsp:txXfrm>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D89847-BEFC-4E57-A2DE-ED12C9FE3621}">
      <dsp:nvSpPr>
        <dsp:cNvPr id="0" name=""/>
        <dsp:cNvSpPr/>
      </dsp:nvSpPr>
      <dsp:spPr>
        <a:xfrm rot="5400000">
          <a:off x="-164205" y="164205"/>
          <a:ext cx="1094704" cy="766292"/>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933450">
            <a:lnSpc>
              <a:spcPct val="90000"/>
            </a:lnSpc>
            <a:spcBef>
              <a:spcPct val="0"/>
            </a:spcBef>
            <a:spcAft>
              <a:spcPct val="35000"/>
            </a:spcAft>
            <a:buNone/>
          </a:pPr>
          <a:r>
            <a:rPr lang="en-US" sz="2100" b="1" u="sng" kern="1200" dirty="0"/>
            <a:t>BCI</a:t>
          </a:r>
        </a:p>
      </dsp:txBody>
      <dsp:txXfrm rot="-5400000">
        <a:off x="1" y="383145"/>
        <a:ext cx="766292" cy="328412"/>
      </dsp:txXfrm>
    </dsp:sp>
    <dsp:sp modelId="{FB109BDB-2DD3-42B2-A099-6A160306091D}">
      <dsp:nvSpPr>
        <dsp:cNvPr id="0" name=""/>
        <dsp:cNvSpPr/>
      </dsp:nvSpPr>
      <dsp:spPr>
        <a:xfrm rot="5400000">
          <a:off x="5285167" y="-4518874"/>
          <a:ext cx="711557" cy="9749307"/>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98704" tIns="26670" rIns="26670" bIns="26670" numCol="1" spcCol="1270" anchor="ctr" anchorCtr="0">
          <a:noAutofit/>
        </a:bodyPr>
        <a:lstStyle/>
        <a:p>
          <a:pPr marL="285750" lvl="1" indent="-285750" algn="l" defTabSz="1866900">
            <a:lnSpc>
              <a:spcPct val="90000"/>
            </a:lnSpc>
            <a:spcBef>
              <a:spcPct val="0"/>
            </a:spcBef>
            <a:spcAft>
              <a:spcPct val="15000"/>
            </a:spcAft>
            <a:buChar char="•"/>
          </a:pPr>
          <a:r>
            <a:rPr lang="en-US" sz="4200" kern="1200" dirty="0">
              <a:solidFill>
                <a:schemeClr val="accent1">
                  <a:lumMod val="75000"/>
                </a:schemeClr>
              </a:solidFill>
            </a:rPr>
            <a:t>Technical Principles</a:t>
          </a:r>
          <a:endParaRPr lang="en-US" sz="4200" kern="1200" dirty="0"/>
        </a:p>
      </dsp:txBody>
      <dsp:txXfrm rot="-5400000">
        <a:off x="766293" y="34735"/>
        <a:ext cx="9714572" cy="642087"/>
      </dsp:txXfrm>
    </dsp:sp>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9373779-E3F0-4D6D-9D82-94AB04F09087}">
      <dsp:nvSpPr>
        <dsp:cNvPr id="0" name=""/>
        <dsp:cNvSpPr/>
      </dsp:nvSpPr>
      <dsp:spPr>
        <a:xfrm>
          <a:off x="3631413" y="427"/>
          <a:ext cx="5447119" cy="1667713"/>
        </a:xfrm>
        <a:prstGeom prst="rightArrow">
          <a:avLst>
            <a:gd name="adj1" fmla="val 75000"/>
            <a:gd name="adj2" fmla="val 50000"/>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6510" tIns="16510" rIns="16510" bIns="16510" numCol="1" spcCol="1270" anchor="t" anchorCtr="0">
          <a:noAutofit/>
        </a:bodyPr>
        <a:lstStyle/>
        <a:p>
          <a:pPr marL="228600" lvl="1" indent="-228600" algn="l" defTabSz="1155700">
            <a:lnSpc>
              <a:spcPct val="90000"/>
            </a:lnSpc>
            <a:spcBef>
              <a:spcPct val="0"/>
            </a:spcBef>
            <a:spcAft>
              <a:spcPct val="15000"/>
            </a:spcAft>
            <a:buChar char="•"/>
          </a:pPr>
          <a:r>
            <a:rPr lang="en-US" sz="2600" kern="1200" dirty="0"/>
            <a:t>Invasive Environment</a:t>
          </a:r>
        </a:p>
        <a:p>
          <a:pPr marL="228600" lvl="1" indent="-228600" algn="l" defTabSz="1155700">
            <a:lnSpc>
              <a:spcPct val="90000"/>
            </a:lnSpc>
            <a:spcBef>
              <a:spcPct val="0"/>
            </a:spcBef>
            <a:spcAft>
              <a:spcPct val="15000"/>
            </a:spcAft>
            <a:buChar char="•"/>
          </a:pPr>
          <a:r>
            <a:rPr lang="en-US" sz="2600" kern="1200" dirty="0"/>
            <a:t>Non-invasive Environment</a:t>
          </a:r>
        </a:p>
        <a:p>
          <a:pPr marL="228600" lvl="1" indent="-228600" algn="l" defTabSz="1155700">
            <a:lnSpc>
              <a:spcPct val="90000"/>
            </a:lnSpc>
            <a:spcBef>
              <a:spcPct val="0"/>
            </a:spcBef>
            <a:spcAft>
              <a:spcPct val="15000"/>
            </a:spcAft>
            <a:buChar char="•"/>
          </a:pPr>
          <a:r>
            <a:rPr lang="en-US" sz="2600" kern="1200" dirty="0"/>
            <a:t>Partially Invasive Environment </a:t>
          </a:r>
        </a:p>
      </dsp:txBody>
      <dsp:txXfrm>
        <a:off x="3631413" y="208891"/>
        <a:ext cx="4821727" cy="1250785"/>
      </dsp:txXfrm>
    </dsp:sp>
    <dsp:sp modelId="{54F54732-BFB9-4D5F-8A6B-FEFD6F8FF4CF}">
      <dsp:nvSpPr>
        <dsp:cNvPr id="0" name=""/>
        <dsp:cNvSpPr/>
      </dsp:nvSpPr>
      <dsp:spPr>
        <a:xfrm>
          <a:off x="0" y="427"/>
          <a:ext cx="3631413" cy="1667713"/>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60960" rIns="121920" bIns="60960" numCol="1" spcCol="1270" anchor="ctr" anchorCtr="0">
          <a:noAutofit/>
        </a:bodyPr>
        <a:lstStyle/>
        <a:p>
          <a:pPr marL="0" lvl="0" indent="0" algn="ctr" defTabSz="1422400">
            <a:lnSpc>
              <a:spcPct val="90000"/>
            </a:lnSpc>
            <a:spcBef>
              <a:spcPct val="0"/>
            </a:spcBef>
            <a:spcAft>
              <a:spcPct val="35000"/>
            </a:spcAft>
            <a:buNone/>
          </a:pPr>
          <a:r>
            <a:rPr lang="en-US" sz="3200" kern="1200" dirty="0"/>
            <a:t>Aspect of Signal Acquisition Environment </a:t>
          </a:r>
        </a:p>
      </dsp:txBody>
      <dsp:txXfrm>
        <a:off x="81411" y="81838"/>
        <a:ext cx="3468591" cy="1504891"/>
      </dsp:txXfrm>
    </dsp:sp>
    <dsp:sp modelId="{49DA9365-3C19-4B65-99E9-603EF173C28D}">
      <dsp:nvSpPr>
        <dsp:cNvPr id="0" name=""/>
        <dsp:cNvSpPr/>
      </dsp:nvSpPr>
      <dsp:spPr>
        <a:xfrm>
          <a:off x="3631413" y="1834912"/>
          <a:ext cx="5447119" cy="1667713"/>
        </a:xfrm>
        <a:prstGeom prst="rightArrow">
          <a:avLst>
            <a:gd name="adj1" fmla="val 75000"/>
            <a:gd name="adj2" fmla="val 50000"/>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6510" tIns="16510" rIns="16510" bIns="16510" numCol="1" spcCol="1270" anchor="t" anchorCtr="0">
          <a:noAutofit/>
        </a:bodyPr>
        <a:lstStyle/>
        <a:p>
          <a:pPr marL="228600" lvl="1" indent="-228600" algn="l" defTabSz="1155700">
            <a:lnSpc>
              <a:spcPct val="90000"/>
            </a:lnSpc>
            <a:spcBef>
              <a:spcPct val="0"/>
            </a:spcBef>
            <a:spcAft>
              <a:spcPct val="15000"/>
            </a:spcAft>
            <a:buChar char="•"/>
          </a:pPr>
          <a:r>
            <a:rPr lang="en-US" sz="2600" kern="1200" dirty="0"/>
            <a:t>Active BCI</a:t>
          </a:r>
        </a:p>
        <a:p>
          <a:pPr marL="228600" lvl="1" indent="-228600" algn="l" defTabSz="1155700">
            <a:lnSpc>
              <a:spcPct val="90000"/>
            </a:lnSpc>
            <a:spcBef>
              <a:spcPct val="0"/>
            </a:spcBef>
            <a:spcAft>
              <a:spcPct val="15000"/>
            </a:spcAft>
            <a:buChar char="•"/>
          </a:pPr>
          <a:r>
            <a:rPr lang="en-US" sz="2600" kern="1200" dirty="0"/>
            <a:t>Reactive BCI</a:t>
          </a:r>
        </a:p>
        <a:p>
          <a:pPr marL="228600" lvl="1" indent="-228600" algn="l" defTabSz="1155700">
            <a:lnSpc>
              <a:spcPct val="90000"/>
            </a:lnSpc>
            <a:spcBef>
              <a:spcPct val="0"/>
            </a:spcBef>
            <a:spcAft>
              <a:spcPct val="15000"/>
            </a:spcAft>
            <a:buChar char="•"/>
          </a:pPr>
          <a:r>
            <a:rPr lang="en-US" sz="2600" kern="1200" dirty="0"/>
            <a:t>Passive BCI </a:t>
          </a:r>
        </a:p>
      </dsp:txBody>
      <dsp:txXfrm>
        <a:off x="3631413" y="2043376"/>
        <a:ext cx="4821727" cy="1250785"/>
      </dsp:txXfrm>
    </dsp:sp>
    <dsp:sp modelId="{3C2E58C5-0433-4963-BEF9-10F8A307A406}">
      <dsp:nvSpPr>
        <dsp:cNvPr id="0" name=""/>
        <dsp:cNvSpPr/>
      </dsp:nvSpPr>
      <dsp:spPr>
        <a:xfrm>
          <a:off x="0" y="1834912"/>
          <a:ext cx="3631413" cy="1667713"/>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60960" rIns="121920" bIns="60960" numCol="1" spcCol="1270" anchor="ctr" anchorCtr="0">
          <a:noAutofit/>
        </a:bodyPr>
        <a:lstStyle/>
        <a:p>
          <a:pPr marL="0" lvl="0" indent="0" algn="ctr" defTabSz="1422400">
            <a:lnSpc>
              <a:spcPct val="90000"/>
            </a:lnSpc>
            <a:spcBef>
              <a:spcPct val="0"/>
            </a:spcBef>
            <a:spcAft>
              <a:spcPct val="35000"/>
            </a:spcAft>
            <a:buNone/>
          </a:pPr>
          <a:r>
            <a:rPr lang="en-US" sz="3200" kern="1200" dirty="0"/>
            <a:t>Aspect of working fundamental </a:t>
          </a:r>
        </a:p>
      </dsp:txBody>
      <dsp:txXfrm>
        <a:off x="81411" y="1916323"/>
        <a:ext cx="3468591" cy="1504891"/>
      </dsp:txXfrm>
    </dsp:sp>
  </dsp:spTree>
</dsp:drawing>
</file>

<file path=ppt/diagrams/drawing2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D89847-BEFC-4E57-A2DE-ED12C9FE3621}">
      <dsp:nvSpPr>
        <dsp:cNvPr id="0" name=""/>
        <dsp:cNvSpPr/>
      </dsp:nvSpPr>
      <dsp:spPr>
        <a:xfrm rot="5400000">
          <a:off x="-223654" y="223654"/>
          <a:ext cx="1491032" cy="1043722"/>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endParaRPr lang="en-US" sz="1200" b="1" u="sng" kern="1200" dirty="0">
            <a:latin typeface="Arial Black" panose="020B0A04020102020204" pitchFamily="34" charset="0"/>
          </a:endParaRPr>
        </a:p>
        <a:p>
          <a:pPr marL="0" lvl="0" indent="0" algn="ctr" defTabSz="533400">
            <a:lnSpc>
              <a:spcPct val="90000"/>
            </a:lnSpc>
            <a:spcBef>
              <a:spcPct val="0"/>
            </a:spcBef>
            <a:spcAft>
              <a:spcPct val="35000"/>
            </a:spcAft>
            <a:buNone/>
          </a:pPr>
          <a:r>
            <a:rPr lang="en-US" sz="1200" b="1" u="sng" kern="1200" dirty="0">
              <a:latin typeface="Arial Black" panose="020B0A04020102020204" pitchFamily="34" charset="0"/>
            </a:rPr>
            <a:t> </a:t>
          </a:r>
        </a:p>
      </dsp:txBody>
      <dsp:txXfrm rot="-5400000">
        <a:off x="1" y="521860"/>
        <a:ext cx="1043722" cy="447310"/>
      </dsp:txXfrm>
    </dsp:sp>
    <dsp:sp modelId="{FB109BDB-2DD3-42B2-A099-6A160306091D}">
      <dsp:nvSpPr>
        <dsp:cNvPr id="0" name=""/>
        <dsp:cNvSpPr/>
      </dsp:nvSpPr>
      <dsp:spPr>
        <a:xfrm rot="5400000">
          <a:off x="5594254" y="-4549073"/>
          <a:ext cx="969680" cy="10070745"/>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05384" tIns="36195" rIns="36195" bIns="36195" numCol="1" spcCol="1270" anchor="ctr" anchorCtr="0">
          <a:noAutofit/>
        </a:bodyPr>
        <a:lstStyle/>
        <a:p>
          <a:pPr marL="285750" lvl="1" indent="-285750" algn="l" defTabSz="2533650">
            <a:lnSpc>
              <a:spcPct val="90000"/>
            </a:lnSpc>
            <a:spcBef>
              <a:spcPct val="0"/>
            </a:spcBef>
            <a:spcAft>
              <a:spcPct val="15000"/>
            </a:spcAft>
            <a:buChar char="•"/>
          </a:pPr>
          <a:r>
            <a:rPr lang="en-US" sz="5700" kern="1200" dirty="0">
              <a:solidFill>
                <a:schemeClr val="accent1"/>
              </a:solidFill>
            </a:rPr>
            <a:t>Applications Area of BCI </a:t>
          </a:r>
        </a:p>
      </dsp:txBody>
      <dsp:txXfrm rot="-5400000">
        <a:off x="1043722" y="48795"/>
        <a:ext cx="10023409" cy="87500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1AFE8B-B47B-4E5D-898E-3F5E91A88746}">
      <dsp:nvSpPr>
        <dsp:cNvPr id="0" name=""/>
        <dsp:cNvSpPr/>
      </dsp:nvSpPr>
      <dsp:spPr>
        <a:xfrm>
          <a:off x="0" y="36066"/>
          <a:ext cx="10515600" cy="1031354"/>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63830" tIns="163830" rIns="163830" bIns="163830" numCol="1" spcCol="1270" anchor="ctr" anchorCtr="0">
          <a:noAutofit/>
        </a:bodyPr>
        <a:lstStyle/>
        <a:p>
          <a:pPr marL="0" lvl="0" indent="0" algn="l" defTabSz="1911350" rtl="0">
            <a:lnSpc>
              <a:spcPct val="90000"/>
            </a:lnSpc>
            <a:spcBef>
              <a:spcPct val="0"/>
            </a:spcBef>
            <a:spcAft>
              <a:spcPct val="35000"/>
            </a:spcAft>
            <a:buNone/>
          </a:pPr>
          <a:r>
            <a:rPr lang="en-US" sz="4300" kern="1200" dirty="0"/>
            <a:t>About The Human Brain and Nervous System</a:t>
          </a:r>
        </a:p>
      </dsp:txBody>
      <dsp:txXfrm>
        <a:off x="50347" y="86413"/>
        <a:ext cx="10414906" cy="930660"/>
      </dsp:txXfrm>
    </dsp:sp>
  </dsp:spTree>
</dsp:drawing>
</file>

<file path=ppt/diagrams/drawing3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D89847-BEFC-4E57-A2DE-ED12C9FE3621}">
      <dsp:nvSpPr>
        <dsp:cNvPr id="0" name=""/>
        <dsp:cNvSpPr/>
      </dsp:nvSpPr>
      <dsp:spPr>
        <a:xfrm rot="5400000">
          <a:off x="-224092" y="224092"/>
          <a:ext cx="1493949" cy="1045764"/>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b="1" u="sng" kern="1200" dirty="0">
              <a:latin typeface="Arial Black" panose="020B0A04020102020204" pitchFamily="34" charset="0"/>
            </a:rPr>
            <a:t> </a:t>
          </a:r>
        </a:p>
      </dsp:txBody>
      <dsp:txXfrm rot="-5400000">
        <a:off x="1" y="522881"/>
        <a:ext cx="1045764" cy="448185"/>
      </dsp:txXfrm>
    </dsp:sp>
    <dsp:sp modelId="{FB109BDB-2DD3-42B2-A099-6A160306091D}">
      <dsp:nvSpPr>
        <dsp:cNvPr id="0" name=""/>
        <dsp:cNvSpPr/>
      </dsp:nvSpPr>
      <dsp:spPr>
        <a:xfrm rot="5400000">
          <a:off x="5594582" y="-4548818"/>
          <a:ext cx="971066" cy="10068703"/>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05384" tIns="36195" rIns="36195" bIns="36195" numCol="1" spcCol="1270" anchor="ctr" anchorCtr="0">
          <a:noAutofit/>
        </a:bodyPr>
        <a:lstStyle/>
        <a:p>
          <a:pPr marL="285750" lvl="1" indent="-285750" algn="l" defTabSz="2533650">
            <a:lnSpc>
              <a:spcPct val="90000"/>
            </a:lnSpc>
            <a:spcBef>
              <a:spcPct val="0"/>
            </a:spcBef>
            <a:spcAft>
              <a:spcPct val="15000"/>
            </a:spcAft>
            <a:buChar char="•"/>
          </a:pPr>
          <a:r>
            <a:rPr lang="en-US" sz="5700" kern="1200" dirty="0">
              <a:solidFill>
                <a:schemeClr val="accent1"/>
              </a:solidFill>
            </a:rPr>
            <a:t>Drowsiness detection </a:t>
          </a:r>
        </a:p>
      </dsp:txBody>
      <dsp:txXfrm rot="-5400000">
        <a:off x="1045764" y="47404"/>
        <a:ext cx="10021299" cy="876258"/>
      </dsp:txXfrm>
    </dsp:sp>
  </dsp:spTree>
</dsp:drawing>
</file>

<file path=ppt/diagrams/drawing3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D89847-BEFC-4E57-A2DE-ED12C9FE3621}">
      <dsp:nvSpPr>
        <dsp:cNvPr id="0" name=""/>
        <dsp:cNvSpPr/>
      </dsp:nvSpPr>
      <dsp:spPr>
        <a:xfrm rot="5400000">
          <a:off x="-224092" y="224092"/>
          <a:ext cx="1493949" cy="1045764"/>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endParaRPr lang="en-US" sz="1600" b="1" u="sng" kern="1200" dirty="0">
            <a:latin typeface="Arial Black" panose="020B0A04020102020204" pitchFamily="34" charset="0"/>
          </a:endParaRPr>
        </a:p>
      </dsp:txBody>
      <dsp:txXfrm rot="-5400000">
        <a:off x="1" y="522881"/>
        <a:ext cx="1045764" cy="448185"/>
      </dsp:txXfrm>
    </dsp:sp>
    <dsp:sp modelId="{FB109BDB-2DD3-42B2-A099-6A160306091D}">
      <dsp:nvSpPr>
        <dsp:cNvPr id="0" name=""/>
        <dsp:cNvSpPr/>
      </dsp:nvSpPr>
      <dsp:spPr>
        <a:xfrm rot="5400000">
          <a:off x="5594582" y="-4548818"/>
          <a:ext cx="971066" cy="10068703"/>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05384" tIns="36195" rIns="36195" bIns="36195" numCol="1" spcCol="1270" anchor="ctr" anchorCtr="0">
          <a:noAutofit/>
        </a:bodyPr>
        <a:lstStyle/>
        <a:p>
          <a:pPr marL="285750" lvl="1" indent="-285750" algn="l" defTabSz="2533650">
            <a:lnSpc>
              <a:spcPct val="90000"/>
            </a:lnSpc>
            <a:spcBef>
              <a:spcPct val="0"/>
            </a:spcBef>
            <a:spcAft>
              <a:spcPct val="15000"/>
            </a:spcAft>
            <a:buChar char="•"/>
          </a:pPr>
          <a:r>
            <a:rPr lang="en-US" sz="5700" kern="1200" dirty="0">
              <a:solidFill>
                <a:schemeClr val="accent1"/>
              </a:solidFill>
            </a:rPr>
            <a:t>Drowsiness detection </a:t>
          </a:r>
        </a:p>
      </dsp:txBody>
      <dsp:txXfrm rot="-5400000">
        <a:off x="1045764" y="47404"/>
        <a:ext cx="10021299" cy="876258"/>
      </dsp:txXfrm>
    </dsp:sp>
  </dsp:spTree>
</dsp:drawing>
</file>

<file path=ppt/diagrams/drawing3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D89847-BEFC-4E57-A2DE-ED12C9FE3621}">
      <dsp:nvSpPr>
        <dsp:cNvPr id="0" name=""/>
        <dsp:cNvSpPr/>
      </dsp:nvSpPr>
      <dsp:spPr>
        <a:xfrm rot="5400000">
          <a:off x="-224092" y="224092"/>
          <a:ext cx="1493949" cy="1045764"/>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b="1" u="sng" kern="1200" dirty="0">
              <a:latin typeface="Arial Black" panose="020B0A04020102020204" pitchFamily="34" charset="0"/>
            </a:rPr>
            <a:t> </a:t>
          </a:r>
        </a:p>
      </dsp:txBody>
      <dsp:txXfrm rot="-5400000">
        <a:off x="1" y="522881"/>
        <a:ext cx="1045764" cy="448185"/>
      </dsp:txXfrm>
    </dsp:sp>
    <dsp:sp modelId="{FB109BDB-2DD3-42B2-A099-6A160306091D}">
      <dsp:nvSpPr>
        <dsp:cNvPr id="0" name=""/>
        <dsp:cNvSpPr/>
      </dsp:nvSpPr>
      <dsp:spPr>
        <a:xfrm rot="5400000">
          <a:off x="5594582" y="-4548818"/>
          <a:ext cx="971066" cy="10068703"/>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05384" tIns="36195" rIns="36195" bIns="36195" numCol="1" spcCol="1270" anchor="ctr" anchorCtr="0">
          <a:noAutofit/>
        </a:bodyPr>
        <a:lstStyle/>
        <a:p>
          <a:pPr marL="285750" lvl="1" indent="-285750" algn="l" defTabSz="2533650">
            <a:lnSpc>
              <a:spcPct val="90000"/>
            </a:lnSpc>
            <a:spcBef>
              <a:spcPct val="0"/>
            </a:spcBef>
            <a:spcAft>
              <a:spcPct val="15000"/>
            </a:spcAft>
            <a:buChar char="•"/>
          </a:pPr>
          <a:r>
            <a:rPr lang="en-US" sz="5700" kern="1200" dirty="0">
              <a:solidFill>
                <a:schemeClr val="accent1"/>
              </a:solidFill>
            </a:rPr>
            <a:t>Drowsiness detection </a:t>
          </a:r>
        </a:p>
      </dsp:txBody>
      <dsp:txXfrm rot="-5400000">
        <a:off x="1045764" y="47404"/>
        <a:ext cx="10021299" cy="876258"/>
      </dsp:txXfrm>
    </dsp:sp>
  </dsp:spTree>
</dsp:drawing>
</file>

<file path=ppt/diagrams/drawing3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2E8FBB-8BC1-4A9D-B9E3-161BCEF64880}">
      <dsp:nvSpPr>
        <dsp:cNvPr id="0" name=""/>
        <dsp:cNvSpPr/>
      </dsp:nvSpPr>
      <dsp:spPr>
        <a:xfrm>
          <a:off x="782448" y="742095"/>
          <a:ext cx="1728907" cy="142598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0955" tIns="20955" rIns="20955" bIns="20955" numCol="1" spcCol="1270" anchor="t" anchorCtr="0">
          <a:noAutofit/>
        </a:bodyPr>
        <a:lstStyle/>
        <a:p>
          <a:pPr marL="57150" lvl="1" indent="-57150" algn="l" defTabSz="488950">
            <a:lnSpc>
              <a:spcPct val="90000"/>
            </a:lnSpc>
            <a:spcBef>
              <a:spcPct val="0"/>
            </a:spcBef>
            <a:spcAft>
              <a:spcPct val="15000"/>
            </a:spcAft>
            <a:buChar char="•"/>
          </a:pPr>
          <a:r>
            <a:rPr lang="en-US" sz="1100" kern="1200" dirty="0"/>
            <a:t>Performance of motor actions by subjects.</a:t>
          </a:r>
        </a:p>
        <a:p>
          <a:pPr marL="57150" lvl="1" indent="-57150" algn="l" defTabSz="488950">
            <a:lnSpc>
              <a:spcPct val="90000"/>
            </a:lnSpc>
            <a:spcBef>
              <a:spcPct val="0"/>
            </a:spcBef>
            <a:spcAft>
              <a:spcPct val="15000"/>
            </a:spcAft>
            <a:buChar char="•"/>
          </a:pPr>
          <a:r>
            <a:rPr lang="en-US" sz="1100" kern="1200" dirty="0"/>
            <a:t>Produces activity in the specific regions of brain.</a:t>
          </a:r>
        </a:p>
      </dsp:txBody>
      <dsp:txXfrm>
        <a:off x="815264" y="774911"/>
        <a:ext cx="1663275" cy="1054786"/>
      </dsp:txXfrm>
    </dsp:sp>
    <dsp:sp modelId="{8C3CC5F9-0717-41FA-A689-205B144825C8}">
      <dsp:nvSpPr>
        <dsp:cNvPr id="0" name=""/>
        <dsp:cNvSpPr/>
      </dsp:nvSpPr>
      <dsp:spPr>
        <a:xfrm>
          <a:off x="1717534" y="950574"/>
          <a:ext cx="2100406" cy="2100406"/>
        </a:xfrm>
        <a:prstGeom prst="leftCircularArrow">
          <a:avLst>
            <a:gd name="adj1" fmla="val 4070"/>
            <a:gd name="adj2" fmla="val 512005"/>
            <a:gd name="adj3" fmla="val 2287515"/>
            <a:gd name="adj4" fmla="val 9024489"/>
            <a:gd name="adj5" fmla="val 4749"/>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096358DB-7E1C-4100-BBAE-0AEDE153F32F}">
      <dsp:nvSpPr>
        <dsp:cNvPr id="0" name=""/>
        <dsp:cNvSpPr/>
      </dsp:nvSpPr>
      <dsp:spPr>
        <a:xfrm>
          <a:off x="1166650" y="1862513"/>
          <a:ext cx="1536806" cy="611137"/>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US" sz="1400" kern="1200" dirty="0"/>
            <a:t>Imagination of actions (motor)</a:t>
          </a:r>
        </a:p>
      </dsp:txBody>
      <dsp:txXfrm>
        <a:off x="1184550" y="1880413"/>
        <a:ext cx="1501006" cy="575337"/>
      </dsp:txXfrm>
    </dsp:sp>
    <dsp:sp modelId="{CEBCB34F-24BF-4CD4-BF73-F29835C241C3}">
      <dsp:nvSpPr>
        <dsp:cNvPr id="0" name=""/>
        <dsp:cNvSpPr/>
      </dsp:nvSpPr>
      <dsp:spPr>
        <a:xfrm>
          <a:off x="3110563" y="742095"/>
          <a:ext cx="1728907" cy="142598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0955" tIns="20955" rIns="20955" bIns="20955" numCol="1" spcCol="1270" anchor="t" anchorCtr="0">
          <a:noAutofit/>
        </a:bodyPr>
        <a:lstStyle/>
        <a:p>
          <a:pPr marL="57150" lvl="1" indent="-57150" algn="l" defTabSz="488950">
            <a:lnSpc>
              <a:spcPct val="90000"/>
            </a:lnSpc>
            <a:spcBef>
              <a:spcPct val="0"/>
            </a:spcBef>
            <a:spcAft>
              <a:spcPct val="15000"/>
            </a:spcAft>
            <a:buChar char="•"/>
          </a:pPr>
          <a:r>
            <a:rPr lang="en-US" sz="1100" kern="1200" dirty="0"/>
            <a:t>Data in form of signals are collected from subject</a:t>
          </a:r>
        </a:p>
        <a:p>
          <a:pPr marL="57150" lvl="1" indent="-57150" algn="l" defTabSz="488950">
            <a:lnSpc>
              <a:spcPct val="90000"/>
            </a:lnSpc>
            <a:spcBef>
              <a:spcPct val="0"/>
            </a:spcBef>
            <a:spcAft>
              <a:spcPct val="15000"/>
            </a:spcAft>
            <a:buChar char="•"/>
          </a:pPr>
          <a:r>
            <a:rPr lang="en-US" sz="1100" kern="1200" dirty="0"/>
            <a:t>Brain Computer Interface Techniques applicable</a:t>
          </a:r>
        </a:p>
      </dsp:txBody>
      <dsp:txXfrm>
        <a:off x="3143379" y="1080480"/>
        <a:ext cx="1663275" cy="1054786"/>
      </dsp:txXfrm>
    </dsp:sp>
    <dsp:sp modelId="{183EC717-B824-4A8A-BEF3-11585E802692}">
      <dsp:nvSpPr>
        <dsp:cNvPr id="0" name=""/>
        <dsp:cNvSpPr/>
      </dsp:nvSpPr>
      <dsp:spPr>
        <a:xfrm>
          <a:off x="4031241" y="-196714"/>
          <a:ext cx="2321322" cy="2321322"/>
        </a:xfrm>
        <a:prstGeom prst="circularArrow">
          <a:avLst>
            <a:gd name="adj1" fmla="val 3683"/>
            <a:gd name="adj2" fmla="val 458969"/>
            <a:gd name="adj3" fmla="val 19365520"/>
            <a:gd name="adj4" fmla="val 12575511"/>
            <a:gd name="adj5" fmla="val 4297"/>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C789C3B-1035-457B-A65B-EC424F8D20F9}">
      <dsp:nvSpPr>
        <dsp:cNvPr id="0" name=""/>
        <dsp:cNvSpPr/>
      </dsp:nvSpPr>
      <dsp:spPr>
        <a:xfrm>
          <a:off x="3494765" y="436526"/>
          <a:ext cx="1536806" cy="611137"/>
        </a:xfrm>
        <a:prstGeom prst="roundRect">
          <a:avLst>
            <a:gd name="adj" fmla="val 10000"/>
          </a:avLst>
        </a:prstGeom>
        <a:solidFill>
          <a:srgbClr val="FF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US" sz="1400" kern="1200" dirty="0"/>
            <a:t>Data Collection </a:t>
          </a:r>
        </a:p>
      </dsp:txBody>
      <dsp:txXfrm>
        <a:off x="3512665" y="454426"/>
        <a:ext cx="1501006" cy="575337"/>
      </dsp:txXfrm>
    </dsp:sp>
    <dsp:sp modelId="{9AFA49F9-5E1D-4D72-827D-6C93BCEC7FA5}">
      <dsp:nvSpPr>
        <dsp:cNvPr id="0" name=""/>
        <dsp:cNvSpPr/>
      </dsp:nvSpPr>
      <dsp:spPr>
        <a:xfrm>
          <a:off x="5438679" y="742095"/>
          <a:ext cx="1728907" cy="142598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0955" tIns="20955" rIns="20955" bIns="20955" numCol="1" spcCol="1270" anchor="t" anchorCtr="0">
          <a:noAutofit/>
        </a:bodyPr>
        <a:lstStyle/>
        <a:p>
          <a:pPr marL="57150" lvl="1" indent="-57150" algn="l" defTabSz="488950">
            <a:lnSpc>
              <a:spcPct val="90000"/>
            </a:lnSpc>
            <a:spcBef>
              <a:spcPct val="0"/>
            </a:spcBef>
            <a:spcAft>
              <a:spcPct val="15000"/>
            </a:spcAft>
            <a:buChar char="•"/>
          </a:pPr>
          <a:r>
            <a:rPr lang="en-US" sz="1100" kern="1200" dirty="0"/>
            <a:t>Different Machine Learning algorithms are trained on signal data</a:t>
          </a:r>
        </a:p>
        <a:p>
          <a:pPr marL="57150" lvl="1" indent="-57150" algn="l" defTabSz="488950">
            <a:lnSpc>
              <a:spcPct val="90000"/>
            </a:lnSpc>
            <a:spcBef>
              <a:spcPct val="0"/>
            </a:spcBef>
            <a:spcAft>
              <a:spcPct val="15000"/>
            </a:spcAft>
            <a:buChar char="•"/>
          </a:pPr>
          <a:r>
            <a:rPr lang="en-US" sz="1100" kern="1200" dirty="0"/>
            <a:t>Feature extraction, followed by classification brings out some results. </a:t>
          </a:r>
        </a:p>
      </dsp:txBody>
      <dsp:txXfrm>
        <a:off x="5471495" y="774911"/>
        <a:ext cx="1663275" cy="1054786"/>
      </dsp:txXfrm>
    </dsp:sp>
    <dsp:sp modelId="{84D77867-2905-482C-8932-43D36E88A888}">
      <dsp:nvSpPr>
        <dsp:cNvPr id="0" name=""/>
        <dsp:cNvSpPr/>
      </dsp:nvSpPr>
      <dsp:spPr>
        <a:xfrm>
          <a:off x="5822880" y="1862513"/>
          <a:ext cx="1536806" cy="611137"/>
        </a:xfrm>
        <a:prstGeom prst="roundRect">
          <a:avLst>
            <a:gd name="adj" fmla="val 10000"/>
          </a:avLst>
        </a:prstGeom>
        <a:solidFill>
          <a:srgbClr val="00B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US" sz="1400" kern="1200" dirty="0"/>
            <a:t>ML Algorithms based Classification</a:t>
          </a:r>
        </a:p>
      </dsp:txBody>
      <dsp:txXfrm>
        <a:off x="5840780" y="1880413"/>
        <a:ext cx="1501006" cy="575337"/>
      </dsp:txXfrm>
    </dsp:sp>
  </dsp:spTree>
</dsp:drawing>
</file>

<file path=ppt/diagrams/drawing3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09B9EB-DF9C-4526-83BA-B11D17DEF759}">
      <dsp:nvSpPr>
        <dsp:cNvPr id="0" name=""/>
        <dsp:cNvSpPr/>
      </dsp:nvSpPr>
      <dsp:spPr>
        <a:xfrm>
          <a:off x="4565" y="421989"/>
          <a:ext cx="1415394" cy="11677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Raw EEG signals </a:t>
          </a:r>
        </a:p>
      </dsp:txBody>
      <dsp:txXfrm>
        <a:off x="38766" y="456190"/>
        <a:ext cx="1346992" cy="1099298"/>
      </dsp:txXfrm>
    </dsp:sp>
    <dsp:sp modelId="{7AECF481-903B-4388-9E4A-6FF5C4709ECE}">
      <dsp:nvSpPr>
        <dsp:cNvPr id="0" name=""/>
        <dsp:cNvSpPr/>
      </dsp:nvSpPr>
      <dsp:spPr>
        <a:xfrm>
          <a:off x="1561499" y="830330"/>
          <a:ext cx="300063" cy="35101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1561499" y="900533"/>
        <a:ext cx="210044" cy="210611"/>
      </dsp:txXfrm>
    </dsp:sp>
    <dsp:sp modelId="{AAED1C35-5110-4831-ADFF-5D6C48823697}">
      <dsp:nvSpPr>
        <dsp:cNvPr id="0" name=""/>
        <dsp:cNvSpPr/>
      </dsp:nvSpPr>
      <dsp:spPr>
        <a:xfrm>
          <a:off x="1986118" y="421989"/>
          <a:ext cx="1415394" cy="11677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Segment Detection</a:t>
          </a:r>
        </a:p>
      </dsp:txBody>
      <dsp:txXfrm>
        <a:off x="2020319" y="456190"/>
        <a:ext cx="1346992" cy="1099298"/>
      </dsp:txXfrm>
    </dsp:sp>
    <dsp:sp modelId="{6F09EB8D-BC0E-4D5D-A9B2-190C66346562}">
      <dsp:nvSpPr>
        <dsp:cNvPr id="0" name=""/>
        <dsp:cNvSpPr/>
      </dsp:nvSpPr>
      <dsp:spPr>
        <a:xfrm>
          <a:off x="3543051" y="830330"/>
          <a:ext cx="300063" cy="35101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3543051" y="900533"/>
        <a:ext cx="210044" cy="210611"/>
      </dsp:txXfrm>
    </dsp:sp>
    <dsp:sp modelId="{C3755058-A6B7-42FC-9D5C-963F624F1FEC}">
      <dsp:nvSpPr>
        <dsp:cNvPr id="0" name=""/>
        <dsp:cNvSpPr/>
      </dsp:nvSpPr>
      <dsp:spPr>
        <a:xfrm>
          <a:off x="3967670" y="421989"/>
          <a:ext cx="1415394" cy="11677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Feature Extraction</a:t>
          </a:r>
        </a:p>
      </dsp:txBody>
      <dsp:txXfrm>
        <a:off x="4001871" y="456190"/>
        <a:ext cx="1346992" cy="1099298"/>
      </dsp:txXfrm>
    </dsp:sp>
    <dsp:sp modelId="{1CE8D81F-F3AB-4CFC-BB65-CAD236D075A2}">
      <dsp:nvSpPr>
        <dsp:cNvPr id="0" name=""/>
        <dsp:cNvSpPr/>
      </dsp:nvSpPr>
      <dsp:spPr>
        <a:xfrm>
          <a:off x="5524604" y="830330"/>
          <a:ext cx="300063" cy="35101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5524604" y="900533"/>
        <a:ext cx="210044" cy="210611"/>
      </dsp:txXfrm>
    </dsp:sp>
    <dsp:sp modelId="{14CB1C5E-4A23-462B-A0B1-26109237F1DD}">
      <dsp:nvSpPr>
        <dsp:cNvPr id="0" name=""/>
        <dsp:cNvSpPr/>
      </dsp:nvSpPr>
      <dsp:spPr>
        <a:xfrm>
          <a:off x="5949222" y="421989"/>
          <a:ext cx="1415394" cy="11677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Classification Tasks using ML algorithms</a:t>
          </a:r>
        </a:p>
      </dsp:txBody>
      <dsp:txXfrm>
        <a:off x="5983423" y="456190"/>
        <a:ext cx="1346992" cy="1099298"/>
      </dsp:txXfrm>
    </dsp:sp>
    <dsp:sp modelId="{EC38BEDC-0D5C-45AD-A40F-0A9B119AEAE7}">
      <dsp:nvSpPr>
        <dsp:cNvPr id="0" name=""/>
        <dsp:cNvSpPr/>
      </dsp:nvSpPr>
      <dsp:spPr>
        <a:xfrm>
          <a:off x="7506156" y="830330"/>
          <a:ext cx="300063" cy="35101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7506156" y="900533"/>
        <a:ext cx="210044" cy="210611"/>
      </dsp:txXfrm>
    </dsp:sp>
    <dsp:sp modelId="{9FE7C301-C7E7-4EF2-8C6F-47D37EEA7F00}">
      <dsp:nvSpPr>
        <dsp:cNvPr id="0" name=""/>
        <dsp:cNvSpPr/>
      </dsp:nvSpPr>
      <dsp:spPr>
        <a:xfrm>
          <a:off x="7930774" y="421989"/>
          <a:ext cx="1415394" cy="11677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Output/ Prediction on Test Data</a:t>
          </a:r>
        </a:p>
      </dsp:txBody>
      <dsp:txXfrm>
        <a:off x="7964975" y="456190"/>
        <a:ext cx="1346992" cy="1099298"/>
      </dsp:txXfrm>
    </dsp:sp>
  </dsp:spTree>
</dsp:drawing>
</file>

<file path=ppt/diagrams/drawing3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1AFE8B-B47B-4E5D-898E-3F5E91A88746}">
      <dsp:nvSpPr>
        <dsp:cNvPr id="0" name=""/>
        <dsp:cNvSpPr/>
      </dsp:nvSpPr>
      <dsp:spPr>
        <a:xfrm>
          <a:off x="0" y="2788"/>
          <a:ext cx="10515600" cy="1295190"/>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05740" tIns="205740" rIns="205740" bIns="205740" numCol="1" spcCol="1270" anchor="ctr" anchorCtr="0">
          <a:noAutofit/>
        </a:bodyPr>
        <a:lstStyle/>
        <a:p>
          <a:pPr marL="0" lvl="0" indent="0" algn="l" defTabSz="2400300" rtl="0">
            <a:lnSpc>
              <a:spcPct val="90000"/>
            </a:lnSpc>
            <a:spcBef>
              <a:spcPct val="0"/>
            </a:spcBef>
            <a:spcAft>
              <a:spcPct val="35000"/>
            </a:spcAft>
            <a:buNone/>
          </a:pPr>
          <a:r>
            <a:rPr lang="en-US" sz="5400" kern="1200" dirty="0"/>
            <a:t>Reference: </a:t>
          </a:r>
        </a:p>
      </dsp:txBody>
      <dsp:txXfrm>
        <a:off x="63226" y="66014"/>
        <a:ext cx="10389148" cy="1168738"/>
      </dsp:txXfrm>
    </dsp:sp>
  </dsp:spTree>
</dsp:drawing>
</file>

<file path=ppt/diagrams/drawing3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1AFE8B-B47B-4E5D-898E-3F5E91A88746}">
      <dsp:nvSpPr>
        <dsp:cNvPr id="0" name=""/>
        <dsp:cNvSpPr/>
      </dsp:nvSpPr>
      <dsp:spPr>
        <a:xfrm>
          <a:off x="0" y="2788"/>
          <a:ext cx="10515600" cy="1295190"/>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05740" tIns="205740" rIns="205740" bIns="205740" numCol="1" spcCol="1270" anchor="ctr" anchorCtr="0">
          <a:noAutofit/>
        </a:bodyPr>
        <a:lstStyle/>
        <a:p>
          <a:pPr marL="0" lvl="0" indent="0" algn="l" defTabSz="2400300" rtl="0">
            <a:lnSpc>
              <a:spcPct val="90000"/>
            </a:lnSpc>
            <a:spcBef>
              <a:spcPct val="0"/>
            </a:spcBef>
            <a:spcAft>
              <a:spcPct val="35000"/>
            </a:spcAft>
            <a:buNone/>
          </a:pPr>
          <a:r>
            <a:rPr lang="en-US" sz="5400" kern="1200" dirty="0"/>
            <a:t>Reference: </a:t>
          </a:r>
        </a:p>
      </dsp:txBody>
      <dsp:txXfrm>
        <a:off x="63226" y="66014"/>
        <a:ext cx="10389148" cy="1168738"/>
      </dsp:txXfrm>
    </dsp:sp>
  </dsp:spTree>
</dsp:drawing>
</file>

<file path=ppt/diagrams/drawing3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1AFE8B-B47B-4E5D-898E-3F5E91A88746}">
      <dsp:nvSpPr>
        <dsp:cNvPr id="0" name=""/>
        <dsp:cNvSpPr/>
      </dsp:nvSpPr>
      <dsp:spPr>
        <a:xfrm>
          <a:off x="0" y="36066"/>
          <a:ext cx="10515600" cy="1031354"/>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63830" tIns="163830" rIns="163830" bIns="163830" numCol="1" spcCol="1270" anchor="ctr" anchorCtr="0">
          <a:noAutofit/>
        </a:bodyPr>
        <a:lstStyle/>
        <a:p>
          <a:pPr marL="0" lvl="0" indent="0" algn="l" defTabSz="1911350" rtl="0">
            <a:lnSpc>
              <a:spcPct val="90000"/>
            </a:lnSpc>
            <a:spcBef>
              <a:spcPct val="0"/>
            </a:spcBef>
            <a:spcAft>
              <a:spcPct val="35000"/>
            </a:spcAft>
            <a:buNone/>
          </a:pPr>
          <a:r>
            <a:rPr lang="en-US" sz="4300" kern="1200" dirty="0"/>
            <a:t>About The Human Brain and Nervous System</a:t>
          </a:r>
        </a:p>
      </dsp:txBody>
      <dsp:txXfrm>
        <a:off x="50347" y="86413"/>
        <a:ext cx="10414906" cy="93066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1AFE8B-B47B-4E5D-898E-3F5E91A88746}">
      <dsp:nvSpPr>
        <dsp:cNvPr id="0" name=""/>
        <dsp:cNvSpPr/>
      </dsp:nvSpPr>
      <dsp:spPr>
        <a:xfrm>
          <a:off x="0" y="36066"/>
          <a:ext cx="10515600" cy="1031354"/>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63830" tIns="163830" rIns="163830" bIns="163830" numCol="1" spcCol="1270" anchor="ctr" anchorCtr="0">
          <a:noAutofit/>
        </a:bodyPr>
        <a:lstStyle/>
        <a:p>
          <a:pPr marL="0" lvl="0" indent="0" algn="l" defTabSz="1911350" rtl="0">
            <a:lnSpc>
              <a:spcPct val="90000"/>
            </a:lnSpc>
            <a:spcBef>
              <a:spcPct val="0"/>
            </a:spcBef>
            <a:spcAft>
              <a:spcPct val="35000"/>
            </a:spcAft>
            <a:buNone/>
          </a:pPr>
          <a:r>
            <a:rPr lang="en-US" sz="4300" kern="1200" dirty="0"/>
            <a:t>About The Human Brain and Nervous System</a:t>
          </a:r>
        </a:p>
      </dsp:txBody>
      <dsp:txXfrm>
        <a:off x="50347" y="86413"/>
        <a:ext cx="10414906" cy="93066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1AFE8B-B47B-4E5D-898E-3F5E91A88746}">
      <dsp:nvSpPr>
        <dsp:cNvPr id="0" name=""/>
        <dsp:cNvSpPr/>
      </dsp:nvSpPr>
      <dsp:spPr>
        <a:xfrm>
          <a:off x="0" y="36066"/>
          <a:ext cx="10515600" cy="1031354"/>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63830" tIns="163830" rIns="163830" bIns="163830" numCol="1" spcCol="1270" anchor="ctr" anchorCtr="0">
          <a:noAutofit/>
        </a:bodyPr>
        <a:lstStyle/>
        <a:p>
          <a:pPr marL="0" lvl="0" indent="0" algn="l" defTabSz="1911350" rtl="0">
            <a:lnSpc>
              <a:spcPct val="90000"/>
            </a:lnSpc>
            <a:spcBef>
              <a:spcPct val="0"/>
            </a:spcBef>
            <a:spcAft>
              <a:spcPct val="35000"/>
            </a:spcAft>
            <a:buNone/>
          </a:pPr>
          <a:r>
            <a:rPr lang="en-US" sz="4300" kern="1200" dirty="0"/>
            <a:t>About The Human Brain and Nervous System</a:t>
          </a:r>
        </a:p>
      </dsp:txBody>
      <dsp:txXfrm>
        <a:off x="50347" y="86413"/>
        <a:ext cx="10414906" cy="93066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1AFE8B-B47B-4E5D-898E-3F5E91A88746}">
      <dsp:nvSpPr>
        <dsp:cNvPr id="0" name=""/>
        <dsp:cNvSpPr/>
      </dsp:nvSpPr>
      <dsp:spPr>
        <a:xfrm>
          <a:off x="0" y="36066"/>
          <a:ext cx="10515600" cy="1031354"/>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63830" tIns="163830" rIns="163830" bIns="163830" numCol="1" spcCol="1270" anchor="ctr" anchorCtr="0">
          <a:noAutofit/>
        </a:bodyPr>
        <a:lstStyle/>
        <a:p>
          <a:pPr marL="0" lvl="0" indent="0" algn="l" defTabSz="1911350" rtl="0">
            <a:lnSpc>
              <a:spcPct val="90000"/>
            </a:lnSpc>
            <a:spcBef>
              <a:spcPct val="0"/>
            </a:spcBef>
            <a:spcAft>
              <a:spcPct val="35000"/>
            </a:spcAft>
            <a:buNone/>
          </a:pPr>
          <a:r>
            <a:rPr lang="en-US" sz="4300" kern="1200" dirty="0"/>
            <a:t>About The Human Brain and Nervous System</a:t>
          </a:r>
        </a:p>
      </dsp:txBody>
      <dsp:txXfrm>
        <a:off x="50347" y="86413"/>
        <a:ext cx="10414906" cy="93066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1AFE8B-B47B-4E5D-898E-3F5E91A88746}">
      <dsp:nvSpPr>
        <dsp:cNvPr id="0" name=""/>
        <dsp:cNvSpPr/>
      </dsp:nvSpPr>
      <dsp:spPr>
        <a:xfrm>
          <a:off x="0" y="36066"/>
          <a:ext cx="10515600" cy="1031354"/>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63830" tIns="163830" rIns="163830" bIns="163830" numCol="1" spcCol="1270" anchor="ctr" anchorCtr="0">
          <a:noAutofit/>
        </a:bodyPr>
        <a:lstStyle/>
        <a:p>
          <a:pPr marL="0" lvl="0" indent="0" algn="l" defTabSz="1911350" rtl="0">
            <a:lnSpc>
              <a:spcPct val="90000"/>
            </a:lnSpc>
            <a:spcBef>
              <a:spcPct val="0"/>
            </a:spcBef>
            <a:spcAft>
              <a:spcPct val="35000"/>
            </a:spcAft>
            <a:buNone/>
          </a:pPr>
          <a:r>
            <a:rPr lang="en-US" sz="4300" kern="1200" dirty="0"/>
            <a:t>About The Human Brain and Nervous System</a:t>
          </a:r>
        </a:p>
      </dsp:txBody>
      <dsp:txXfrm>
        <a:off x="50347" y="86413"/>
        <a:ext cx="10414906" cy="93066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1AFE8B-B47B-4E5D-898E-3F5E91A88746}">
      <dsp:nvSpPr>
        <dsp:cNvPr id="0" name=""/>
        <dsp:cNvSpPr/>
      </dsp:nvSpPr>
      <dsp:spPr>
        <a:xfrm>
          <a:off x="0" y="36066"/>
          <a:ext cx="10515600" cy="1031354"/>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63830" tIns="163830" rIns="163830" bIns="163830" numCol="1" spcCol="1270" anchor="ctr" anchorCtr="0">
          <a:noAutofit/>
        </a:bodyPr>
        <a:lstStyle/>
        <a:p>
          <a:pPr marL="0" lvl="0" indent="0" algn="l" defTabSz="1911350" rtl="0">
            <a:lnSpc>
              <a:spcPct val="90000"/>
            </a:lnSpc>
            <a:spcBef>
              <a:spcPct val="0"/>
            </a:spcBef>
            <a:spcAft>
              <a:spcPct val="35000"/>
            </a:spcAft>
            <a:buNone/>
          </a:pPr>
          <a:r>
            <a:rPr lang="en-US" sz="4300" kern="1200" dirty="0"/>
            <a:t>About The Human Brain and Nervous System</a:t>
          </a:r>
        </a:p>
      </dsp:txBody>
      <dsp:txXfrm>
        <a:off x="50347" y="86413"/>
        <a:ext cx="10414906" cy="93066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8.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19.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0.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2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22.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23.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24.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25.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26.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27.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28.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layout29.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0.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3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32.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33.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34.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47ACC1E-FA7B-4C4E-A9B3-D8F248517A94}" type="datetimeFigureOut">
              <a:rPr lang="en-US" smtClean="0"/>
              <a:t>1/12/2023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478EE70-BB68-41B3-926E-897180960D52}" type="slidenum">
              <a:rPr lang="en-US" smtClean="0"/>
              <a:t>‹#›</a:t>
            </a:fld>
            <a:endParaRPr lang="en-US"/>
          </a:p>
        </p:txBody>
      </p:sp>
    </p:spTree>
    <p:extLst>
      <p:ext uri="{BB962C8B-B14F-4D97-AF65-F5344CB8AC3E}">
        <p14:creationId xmlns:p14="http://schemas.microsoft.com/office/powerpoint/2010/main" val="9867006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478EE70-BB68-41B3-926E-897180960D52}" type="slidenum">
              <a:rPr lang="en-US" smtClean="0"/>
              <a:t>1</a:t>
            </a:fld>
            <a:endParaRPr lang="en-US"/>
          </a:p>
        </p:txBody>
      </p:sp>
    </p:spTree>
    <p:extLst>
      <p:ext uri="{BB962C8B-B14F-4D97-AF65-F5344CB8AC3E}">
        <p14:creationId xmlns:p14="http://schemas.microsoft.com/office/powerpoint/2010/main" val="39272930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478EE70-BB68-41B3-926E-897180960D52}" type="slidenum">
              <a:rPr lang="en-US" smtClean="0"/>
              <a:t>10</a:t>
            </a:fld>
            <a:endParaRPr lang="en-US"/>
          </a:p>
        </p:txBody>
      </p:sp>
    </p:spTree>
    <p:extLst>
      <p:ext uri="{BB962C8B-B14F-4D97-AF65-F5344CB8AC3E}">
        <p14:creationId xmlns:p14="http://schemas.microsoft.com/office/powerpoint/2010/main" val="4332418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478EE70-BB68-41B3-926E-897180960D52}" type="slidenum">
              <a:rPr lang="en-US" smtClean="0"/>
              <a:t>11</a:t>
            </a:fld>
            <a:endParaRPr lang="en-US"/>
          </a:p>
        </p:txBody>
      </p:sp>
    </p:spTree>
    <p:extLst>
      <p:ext uri="{BB962C8B-B14F-4D97-AF65-F5344CB8AC3E}">
        <p14:creationId xmlns:p14="http://schemas.microsoft.com/office/powerpoint/2010/main" val="41384286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478EE70-BB68-41B3-926E-897180960D52}" type="slidenum">
              <a:rPr lang="en-US" smtClean="0"/>
              <a:t>12</a:t>
            </a:fld>
            <a:endParaRPr lang="en-US"/>
          </a:p>
        </p:txBody>
      </p:sp>
    </p:spTree>
    <p:extLst>
      <p:ext uri="{BB962C8B-B14F-4D97-AF65-F5344CB8AC3E}">
        <p14:creationId xmlns:p14="http://schemas.microsoft.com/office/powerpoint/2010/main" val="35404237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478EE70-BB68-41B3-926E-897180960D52}" type="slidenum">
              <a:rPr lang="en-US" smtClean="0"/>
              <a:t>13</a:t>
            </a:fld>
            <a:endParaRPr lang="en-US"/>
          </a:p>
        </p:txBody>
      </p:sp>
    </p:spTree>
    <p:extLst>
      <p:ext uri="{BB962C8B-B14F-4D97-AF65-F5344CB8AC3E}">
        <p14:creationId xmlns:p14="http://schemas.microsoft.com/office/powerpoint/2010/main" val="9259090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478EE70-BB68-41B3-926E-897180960D52}" type="slidenum">
              <a:rPr lang="en-US" smtClean="0"/>
              <a:t>14</a:t>
            </a:fld>
            <a:endParaRPr lang="en-US"/>
          </a:p>
        </p:txBody>
      </p:sp>
    </p:spTree>
    <p:extLst>
      <p:ext uri="{BB962C8B-B14F-4D97-AF65-F5344CB8AC3E}">
        <p14:creationId xmlns:p14="http://schemas.microsoft.com/office/powerpoint/2010/main" val="9850045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478EE70-BB68-41B3-926E-897180960D52}" type="slidenum">
              <a:rPr lang="en-US" smtClean="0"/>
              <a:t>15</a:t>
            </a:fld>
            <a:endParaRPr lang="en-US"/>
          </a:p>
        </p:txBody>
      </p:sp>
    </p:spTree>
    <p:extLst>
      <p:ext uri="{BB962C8B-B14F-4D97-AF65-F5344CB8AC3E}">
        <p14:creationId xmlns:p14="http://schemas.microsoft.com/office/powerpoint/2010/main" val="40570025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478EE70-BB68-41B3-926E-897180960D52}" type="slidenum">
              <a:rPr lang="en-US" smtClean="0"/>
              <a:t>16</a:t>
            </a:fld>
            <a:endParaRPr lang="en-US"/>
          </a:p>
        </p:txBody>
      </p:sp>
    </p:spTree>
    <p:extLst>
      <p:ext uri="{BB962C8B-B14F-4D97-AF65-F5344CB8AC3E}">
        <p14:creationId xmlns:p14="http://schemas.microsoft.com/office/powerpoint/2010/main" val="36986668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478EE70-BB68-41B3-926E-897180960D52}" type="slidenum">
              <a:rPr lang="en-US" smtClean="0"/>
              <a:t>17</a:t>
            </a:fld>
            <a:endParaRPr lang="en-US"/>
          </a:p>
        </p:txBody>
      </p:sp>
    </p:spTree>
    <p:extLst>
      <p:ext uri="{BB962C8B-B14F-4D97-AF65-F5344CB8AC3E}">
        <p14:creationId xmlns:p14="http://schemas.microsoft.com/office/powerpoint/2010/main" val="28947934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478EE70-BB68-41B3-926E-897180960D52}" type="slidenum">
              <a:rPr lang="en-US" smtClean="0"/>
              <a:t>22</a:t>
            </a:fld>
            <a:endParaRPr lang="en-US"/>
          </a:p>
        </p:txBody>
      </p:sp>
    </p:spTree>
    <p:extLst>
      <p:ext uri="{BB962C8B-B14F-4D97-AF65-F5344CB8AC3E}">
        <p14:creationId xmlns:p14="http://schemas.microsoft.com/office/powerpoint/2010/main" val="31650750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478EE70-BB68-41B3-926E-897180960D52}" type="slidenum">
              <a:rPr lang="en-US" smtClean="0"/>
              <a:t>24</a:t>
            </a:fld>
            <a:endParaRPr lang="en-US"/>
          </a:p>
        </p:txBody>
      </p:sp>
    </p:spTree>
    <p:extLst>
      <p:ext uri="{BB962C8B-B14F-4D97-AF65-F5344CB8AC3E}">
        <p14:creationId xmlns:p14="http://schemas.microsoft.com/office/powerpoint/2010/main" val="399218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478EE70-BB68-41B3-926E-897180960D52}" type="slidenum">
              <a:rPr lang="en-US" smtClean="0"/>
              <a:t>2</a:t>
            </a:fld>
            <a:endParaRPr lang="en-US"/>
          </a:p>
        </p:txBody>
      </p:sp>
    </p:spTree>
    <p:extLst>
      <p:ext uri="{BB962C8B-B14F-4D97-AF65-F5344CB8AC3E}">
        <p14:creationId xmlns:p14="http://schemas.microsoft.com/office/powerpoint/2010/main" val="34674848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478EE70-BB68-41B3-926E-897180960D52}" type="slidenum">
              <a:rPr lang="en-US" smtClean="0"/>
              <a:t>38</a:t>
            </a:fld>
            <a:endParaRPr lang="en-US"/>
          </a:p>
        </p:txBody>
      </p:sp>
    </p:spTree>
    <p:extLst>
      <p:ext uri="{BB962C8B-B14F-4D97-AF65-F5344CB8AC3E}">
        <p14:creationId xmlns:p14="http://schemas.microsoft.com/office/powerpoint/2010/main" val="42271644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478EE70-BB68-41B3-926E-897180960D52}" type="slidenum">
              <a:rPr lang="en-US" smtClean="0"/>
              <a:t>39</a:t>
            </a:fld>
            <a:endParaRPr lang="en-US"/>
          </a:p>
        </p:txBody>
      </p:sp>
    </p:spTree>
    <p:extLst>
      <p:ext uri="{BB962C8B-B14F-4D97-AF65-F5344CB8AC3E}">
        <p14:creationId xmlns:p14="http://schemas.microsoft.com/office/powerpoint/2010/main" val="28514552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478EE70-BB68-41B3-926E-897180960D52}" type="slidenum">
              <a:rPr lang="en-US" smtClean="0"/>
              <a:t>40</a:t>
            </a:fld>
            <a:endParaRPr lang="en-US"/>
          </a:p>
        </p:txBody>
      </p:sp>
    </p:spTree>
    <p:extLst>
      <p:ext uri="{BB962C8B-B14F-4D97-AF65-F5344CB8AC3E}">
        <p14:creationId xmlns:p14="http://schemas.microsoft.com/office/powerpoint/2010/main" val="35868262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478EE70-BB68-41B3-926E-897180960D52}" type="slidenum">
              <a:rPr lang="en-US" smtClean="0"/>
              <a:t>41</a:t>
            </a:fld>
            <a:endParaRPr lang="en-US"/>
          </a:p>
        </p:txBody>
      </p:sp>
    </p:spTree>
    <p:extLst>
      <p:ext uri="{BB962C8B-B14F-4D97-AF65-F5344CB8AC3E}">
        <p14:creationId xmlns:p14="http://schemas.microsoft.com/office/powerpoint/2010/main" val="322363647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478EE70-BB68-41B3-926E-897180960D52}" type="slidenum">
              <a:rPr lang="en-US" smtClean="0"/>
              <a:t>42</a:t>
            </a:fld>
            <a:endParaRPr lang="en-US"/>
          </a:p>
        </p:txBody>
      </p:sp>
    </p:spTree>
    <p:extLst>
      <p:ext uri="{BB962C8B-B14F-4D97-AF65-F5344CB8AC3E}">
        <p14:creationId xmlns:p14="http://schemas.microsoft.com/office/powerpoint/2010/main" val="131796372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478EE70-BB68-41B3-926E-897180960D52}" type="slidenum">
              <a:rPr lang="en-US" smtClean="0"/>
              <a:t>55</a:t>
            </a:fld>
            <a:endParaRPr lang="en-US"/>
          </a:p>
        </p:txBody>
      </p:sp>
    </p:spTree>
    <p:extLst>
      <p:ext uri="{BB962C8B-B14F-4D97-AF65-F5344CB8AC3E}">
        <p14:creationId xmlns:p14="http://schemas.microsoft.com/office/powerpoint/2010/main" val="43952787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478EE70-BB68-41B3-926E-897180960D52}" type="slidenum">
              <a:rPr lang="en-US" smtClean="0"/>
              <a:t>56</a:t>
            </a:fld>
            <a:endParaRPr lang="en-US"/>
          </a:p>
        </p:txBody>
      </p:sp>
    </p:spTree>
    <p:extLst>
      <p:ext uri="{BB962C8B-B14F-4D97-AF65-F5344CB8AC3E}">
        <p14:creationId xmlns:p14="http://schemas.microsoft.com/office/powerpoint/2010/main" val="146160139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478EE70-BB68-41B3-926E-897180960D52}" type="slidenum">
              <a:rPr lang="en-US" smtClean="0"/>
              <a:t>57</a:t>
            </a:fld>
            <a:endParaRPr lang="en-US"/>
          </a:p>
        </p:txBody>
      </p:sp>
    </p:spTree>
    <p:extLst>
      <p:ext uri="{BB962C8B-B14F-4D97-AF65-F5344CB8AC3E}">
        <p14:creationId xmlns:p14="http://schemas.microsoft.com/office/powerpoint/2010/main" val="112276810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478EE70-BB68-41B3-926E-897180960D52}" type="slidenum">
              <a:rPr lang="en-US" smtClean="0"/>
              <a:t>124</a:t>
            </a:fld>
            <a:endParaRPr lang="en-US"/>
          </a:p>
        </p:txBody>
      </p:sp>
    </p:spTree>
    <p:extLst>
      <p:ext uri="{BB962C8B-B14F-4D97-AF65-F5344CB8AC3E}">
        <p14:creationId xmlns:p14="http://schemas.microsoft.com/office/powerpoint/2010/main" val="407260388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478EE70-BB68-41B3-926E-897180960D52}" type="slidenum">
              <a:rPr lang="en-US" smtClean="0"/>
              <a:t>125</a:t>
            </a:fld>
            <a:endParaRPr lang="en-US"/>
          </a:p>
        </p:txBody>
      </p:sp>
    </p:spTree>
    <p:extLst>
      <p:ext uri="{BB962C8B-B14F-4D97-AF65-F5344CB8AC3E}">
        <p14:creationId xmlns:p14="http://schemas.microsoft.com/office/powerpoint/2010/main" val="42804889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478EE70-BB68-41B3-926E-897180960D52}" type="slidenum">
              <a:rPr lang="en-US" smtClean="0"/>
              <a:t>3</a:t>
            </a:fld>
            <a:endParaRPr lang="en-US"/>
          </a:p>
        </p:txBody>
      </p:sp>
    </p:spTree>
    <p:extLst>
      <p:ext uri="{BB962C8B-B14F-4D97-AF65-F5344CB8AC3E}">
        <p14:creationId xmlns:p14="http://schemas.microsoft.com/office/powerpoint/2010/main" val="323235339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478EE70-BB68-41B3-926E-897180960D52}" type="slidenum">
              <a:rPr lang="en-US" smtClean="0"/>
              <a:t>126</a:t>
            </a:fld>
            <a:endParaRPr lang="en-US"/>
          </a:p>
        </p:txBody>
      </p:sp>
    </p:spTree>
    <p:extLst>
      <p:ext uri="{BB962C8B-B14F-4D97-AF65-F5344CB8AC3E}">
        <p14:creationId xmlns:p14="http://schemas.microsoft.com/office/powerpoint/2010/main" val="39685562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478EE70-BB68-41B3-926E-897180960D52}" type="slidenum">
              <a:rPr lang="en-US" smtClean="0"/>
              <a:t>4</a:t>
            </a:fld>
            <a:endParaRPr lang="en-US"/>
          </a:p>
        </p:txBody>
      </p:sp>
    </p:spTree>
    <p:extLst>
      <p:ext uri="{BB962C8B-B14F-4D97-AF65-F5344CB8AC3E}">
        <p14:creationId xmlns:p14="http://schemas.microsoft.com/office/powerpoint/2010/main" val="8968074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478EE70-BB68-41B3-926E-897180960D52}" type="slidenum">
              <a:rPr lang="en-US" smtClean="0"/>
              <a:t>5</a:t>
            </a:fld>
            <a:endParaRPr lang="en-US"/>
          </a:p>
        </p:txBody>
      </p:sp>
    </p:spTree>
    <p:extLst>
      <p:ext uri="{BB962C8B-B14F-4D97-AF65-F5344CB8AC3E}">
        <p14:creationId xmlns:p14="http://schemas.microsoft.com/office/powerpoint/2010/main" val="28480158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478EE70-BB68-41B3-926E-897180960D52}" type="slidenum">
              <a:rPr lang="en-US" smtClean="0"/>
              <a:t>6</a:t>
            </a:fld>
            <a:endParaRPr lang="en-US"/>
          </a:p>
        </p:txBody>
      </p:sp>
    </p:spTree>
    <p:extLst>
      <p:ext uri="{BB962C8B-B14F-4D97-AF65-F5344CB8AC3E}">
        <p14:creationId xmlns:p14="http://schemas.microsoft.com/office/powerpoint/2010/main" val="24400433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478EE70-BB68-41B3-926E-897180960D52}" type="slidenum">
              <a:rPr lang="en-US" smtClean="0"/>
              <a:t>7</a:t>
            </a:fld>
            <a:endParaRPr lang="en-US"/>
          </a:p>
        </p:txBody>
      </p:sp>
    </p:spTree>
    <p:extLst>
      <p:ext uri="{BB962C8B-B14F-4D97-AF65-F5344CB8AC3E}">
        <p14:creationId xmlns:p14="http://schemas.microsoft.com/office/powerpoint/2010/main" val="1653568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478EE70-BB68-41B3-926E-897180960D52}" type="slidenum">
              <a:rPr lang="en-US" smtClean="0"/>
              <a:t>8</a:t>
            </a:fld>
            <a:endParaRPr lang="en-US"/>
          </a:p>
        </p:txBody>
      </p:sp>
    </p:spTree>
    <p:extLst>
      <p:ext uri="{BB962C8B-B14F-4D97-AF65-F5344CB8AC3E}">
        <p14:creationId xmlns:p14="http://schemas.microsoft.com/office/powerpoint/2010/main" val="5775305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478EE70-BB68-41B3-926E-897180960D52}" type="slidenum">
              <a:rPr lang="en-US" smtClean="0"/>
              <a:t>9</a:t>
            </a:fld>
            <a:endParaRPr lang="en-US"/>
          </a:p>
        </p:txBody>
      </p:sp>
    </p:spTree>
    <p:extLst>
      <p:ext uri="{BB962C8B-B14F-4D97-AF65-F5344CB8AC3E}">
        <p14:creationId xmlns:p14="http://schemas.microsoft.com/office/powerpoint/2010/main" val="3465567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F931608F-7223-4130-9FE9-80B09C1FC9F1}" type="datetime1">
              <a:rPr lang="en-US" smtClean="0"/>
              <a:t>1/12/2023</a:t>
            </a:fld>
            <a:endParaRPr lang="en-US"/>
          </a:p>
        </p:txBody>
      </p:sp>
      <p:sp>
        <p:nvSpPr>
          <p:cNvPr id="5" name="Footer Placeholder 4"/>
          <p:cNvSpPr>
            <a:spLocks noGrp="1"/>
          </p:cNvSpPr>
          <p:nvPr>
            <p:ph type="ftr" sz="quarter" idx="11"/>
          </p:nvPr>
        </p:nvSpPr>
        <p:spPr/>
        <p:txBody>
          <a:bodyPr/>
          <a:lstStyle/>
          <a:p>
            <a:r>
              <a:rPr lang="en-US"/>
              <a:t>IIIT-Allahabad </a:t>
            </a:r>
          </a:p>
        </p:txBody>
      </p:sp>
      <p:sp>
        <p:nvSpPr>
          <p:cNvPr id="6" name="Slide Number Placeholder 5"/>
          <p:cNvSpPr>
            <a:spLocks noGrp="1"/>
          </p:cNvSpPr>
          <p:nvPr>
            <p:ph type="sldNum" sz="quarter" idx="12"/>
          </p:nvPr>
        </p:nvSpPr>
        <p:spPr/>
        <p:txBody>
          <a:bodyPr/>
          <a:lstStyle/>
          <a:p>
            <a:fld id="{94386197-EEA8-4437-9EA0-1E6D23700FDC}" type="slidenum">
              <a:rPr lang="en-US" smtClean="0"/>
              <a:t>‹#›</a:t>
            </a:fld>
            <a:endParaRPr lang="en-US"/>
          </a:p>
        </p:txBody>
      </p:sp>
    </p:spTree>
    <p:extLst>
      <p:ext uri="{BB962C8B-B14F-4D97-AF65-F5344CB8AC3E}">
        <p14:creationId xmlns:p14="http://schemas.microsoft.com/office/powerpoint/2010/main" val="13509420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811DBA8-1D96-47D5-BC82-E426BBC614C6}" type="datetime1">
              <a:rPr lang="en-US" smtClean="0"/>
              <a:t>1/12/2023</a:t>
            </a:fld>
            <a:endParaRPr lang="en-US"/>
          </a:p>
        </p:txBody>
      </p:sp>
      <p:sp>
        <p:nvSpPr>
          <p:cNvPr id="5" name="Footer Placeholder 4"/>
          <p:cNvSpPr>
            <a:spLocks noGrp="1"/>
          </p:cNvSpPr>
          <p:nvPr>
            <p:ph type="ftr" sz="quarter" idx="11"/>
          </p:nvPr>
        </p:nvSpPr>
        <p:spPr/>
        <p:txBody>
          <a:bodyPr/>
          <a:lstStyle/>
          <a:p>
            <a:r>
              <a:rPr lang="en-US"/>
              <a:t>IIIT-Allahabad </a:t>
            </a:r>
          </a:p>
        </p:txBody>
      </p:sp>
      <p:sp>
        <p:nvSpPr>
          <p:cNvPr id="6" name="Slide Number Placeholder 5"/>
          <p:cNvSpPr>
            <a:spLocks noGrp="1"/>
          </p:cNvSpPr>
          <p:nvPr>
            <p:ph type="sldNum" sz="quarter" idx="12"/>
          </p:nvPr>
        </p:nvSpPr>
        <p:spPr/>
        <p:txBody>
          <a:bodyPr/>
          <a:lstStyle/>
          <a:p>
            <a:fld id="{94386197-EEA8-4437-9EA0-1E6D23700FDC}" type="slidenum">
              <a:rPr lang="en-US" smtClean="0"/>
              <a:t>‹#›</a:t>
            </a:fld>
            <a:endParaRPr lang="en-US"/>
          </a:p>
        </p:txBody>
      </p:sp>
    </p:spTree>
    <p:extLst>
      <p:ext uri="{BB962C8B-B14F-4D97-AF65-F5344CB8AC3E}">
        <p14:creationId xmlns:p14="http://schemas.microsoft.com/office/powerpoint/2010/main" val="32933314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3C37385-F5E7-4F6B-AF6F-5183CEADF694}" type="datetime1">
              <a:rPr lang="en-US" smtClean="0"/>
              <a:t>1/12/2023</a:t>
            </a:fld>
            <a:endParaRPr lang="en-US"/>
          </a:p>
        </p:txBody>
      </p:sp>
      <p:sp>
        <p:nvSpPr>
          <p:cNvPr id="5" name="Footer Placeholder 4"/>
          <p:cNvSpPr>
            <a:spLocks noGrp="1"/>
          </p:cNvSpPr>
          <p:nvPr>
            <p:ph type="ftr" sz="quarter" idx="11"/>
          </p:nvPr>
        </p:nvSpPr>
        <p:spPr/>
        <p:txBody>
          <a:bodyPr/>
          <a:lstStyle/>
          <a:p>
            <a:r>
              <a:rPr lang="en-US"/>
              <a:t>IIIT-Allahabad </a:t>
            </a:r>
          </a:p>
        </p:txBody>
      </p:sp>
      <p:sp>
        <p:nvSpPr>
          <p:cNvPr id="6" name="Slide Number Placeholder 5"/>
          <p:cNvSpPr>
            <a:spLocks noGrp="1"/>
          </p:cNvSpPr>
          <p:nvPr>
            <p:ph type="sldNum" sz="quarter" idx="12"/>
          </p:nvPr>
        </p:nvSpPr>
        <p:spPr/>
        <p:txBody>
          <a:bodyPr/>
          <a:lstStyle/>
          <a:p>
            <a:fld id="{94386197-EEA8-4437-9EA0-1E6D23700FDC}" type="slidenum">
              <a:rPr lang="en-US" smtClean="0"/>
              <a:t>‹#›</a:t>
            </a:fld>
            <a:endParaRPr lang="en-US"/>
          </a:p>
        </p:txBody>
      </p:sp>
    </p:spTree>
    <p:extLst>
      <p:ext uri="{BB962C8B-B14F-4D97-AF65-F5344CB8AC3E}">
        <p14:creationId xmlns:p14="http://schemas.microsoft.com/office/powerpoint/2010/main" val="25233788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B691EE2-718A-4EBF-950E-4D7ED2E489D9}" type="datetime1">
              <a:rPr lang="en-US" smtClean="0"/>
              <a:t>1/12/2023</a:t>
            </a:fld>
            <a:endParaRPr lang="en-US"/>
          </a:p>
        </p:txBody>
      </p:sp>
      <p:sp>
        <p:nvSpPr>
          <p:cNvPr id="5" name="Footer Placeholder 4"/>
          <p:cNvSpPr>
            <a:spLocks noGrp="1"/>
          </p:cNvSpPr>
          <p:nvPr>
            <p:ph type="ftr" sz="quarter" idx="11"/>
          </p:nvPr>
        </p:nvSpPr>
        <p:spPr/>
        <p:txBody>
          <a:bodyPr/>
          <a:lstStyle/>
          <a:p>
            <a:r>
              <a:rPr lang="en-US"/>
              <a:t>IIIT-Allahabad </a:t>
            </a:r>
          </a:p>
        </p:txBody>
      </p:sp>
      <p:sp>
        <p:nvSpPr>
          <p:cNvPr id="6" name="Slide Number Placeholder 5"/>
          <p:cNvSpPr>
            <a:spLocks noGrp="1"/>
          </p:cNvSpPr>
          <p:nvPr>
            <p:ph type="sldNum" sz="quarter" idx="12"/>
          </p:nvPr>
        </p:nvSpPr>
        <p:spPr/>
        <p:txBody>
          <a:bodyPr/>
          <a:lstStyle/>
          <a:p>
            <a:fld id="{94386197-EEA8-4437-9EA0-1E6D23700FDC}" type="slidenum">
              <a:rPr lang="en-US" smtClean="0"/>
              <a:t>‹#›</a:t>
            </a:fld>
            <a:endParaRPr lang="en-US"/>
          </a:p>
        </p:txBody>
      </p:sp>
    </p:spTree>
    <p:extLst>
      <p:ext uri="{BB962C8B-B14F-4D97-AF65-F5344CB8AC3E}">
        <p14:creationId xmlns:p14="http://schemas.microsoft.com/office/powerpoint/2010/main" val="28129230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A982FDC-F72D-46D7-9EBD-A6A640B58C02}" type="datetime1">
              <a:rPr lang="en-US" smtClean="0"/>
              <a:t>1/12/2023</a:t>
            </a:fld>
            <a:endParaRPr lang="en-US"/>
          </a:p>
        </p:txBody>
      </p:sp>
      <p:sp>
        <p:nvSpPr>
          <p:cNvPr id="5" name="Footer Placeholder 4"/>
          <p:cNvSpPr>
            <a:spLocks noGrp="1"/>
          </p:cNvSpPr>
          <p:nvPr>
            <p:ph type="ftr" sz="quarter" idx="11"/>
          </p:nvPr>
        </p:nvSpPr>
        <p:spPr/>
        <p:txBody>
          <a:bodyPr/>
          <a:lstStyle/>
          <a:p>
            <a:r>
              <a:rPr lang="en-US"/>
              <a:t>IIIT-Allahabad </a:t>
            </a:r>
          </a:p>
        </p:txBody>
      </p:sp>
      <p:sp>
        <p:nvSpPr>
          <p:cNvPr id="6" name="Slide Number Placeholder 5"/>
          <p:cNvSpPr>
            <a:spLocks noGrp="1"/>
          </p:cNvSpPr>
          <p:nvPr>
            <p:ph type="sldNum" sz="quarter" idx="12"/>
          </p:nvPr>
        </p:nvSpPr>
        <p:spPr/>
        <p:txBody>
          <a:bodyPr/>
          <a:lstStyle/>
          <a:p>
            <a:fld id="{94386197-EEA8-4437-9EA0-1E6D23700FDC}" type="slidenum">
              <a:rPr lang="en-US" smtClean="0"/>
              <a:t>‹#›</a:t>
            </a:fld>
            <a:endParaRPr lang="en-US"/>
          </a:p>
        </p:txBody>
      </p:sp>
    </p:spTree>
    <p:extLst>
      <p:ext uri="{BB962C8B-B14F-4D97-AF65-F5344CB8AC3E}">
        <p14:creationId xmlns:p14="http://schemas.microsoft.com/office/powerpoint/2010/main" val="36418181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A3972A29-7B1C-4EAA-95CA-615768EEB690}" type="datetime1">
              <a:rPr lang="en-US" smtClean="0"/>
              <a:t>1/12/2023</a:t>
            </a:fld>
            <a:endParaRPr lang="en-US"/>
          </a:p>
        </p:txBody>
      </p:sp>
      <p:sp>
        <p:nvSpPr>
          <p:cNvPr id="6" name="Footer Placeholder 5"/>
          <p:cNvSpPr>
            <a:spLocks noGrp="1"/>
          </p:cNvSpPr>
          <p:nvPr>
            <p:ph type="ftr" sz="quarter" idx="11"/>
          </p:nvPr>
        </p:nvSpPr>
        <p:spPr/>
        <p:txBody>
          <a:bodyPr/>
          <a:lstStyle/>
          <a:p>
            <a:r>
              <a:rPr lang="en-US"/>
              <a:t>IIIT-Allahabad </a:t>
            </a:r>
          </a:p>
        </p:txBody>
      </p:sp>
      <p:sp>
        <p:nvSpPr>
          <p:cNvPr id="7" name="Slide Number Placeholder 6"/>
          <p:cNvSpPr>
            <a:spLocks noGrp="1"/>
          </p:cNvSpPr>
          <p:nvPr>
            <p:ph type="sldNum" sz="quarter" idx="12"/>
          </p:nvPr>
        </p:nvSpPr>
        <p:spPr/>
        <p:txBody>
          <a:bodyPr/>
          <a:lstStyle/>
          <a:p>
            <a:fld id="{94386197-EEA8-4437-9EA0-1E6D23700FDC}" type="slidenum">
              <a:rPr lang="en-US" smtClean="0"/>
              <a:t>‹#›</a:t>
            </a:fld>
            <a:endParaRPr lang="en-US"/>
          </a:p>
        </p:txBody>
      </p:sp>
    </p:spTree>
    <p:extLst>
      <p:ext uri="{BB962C8B-B14F-4D97-AF65-F5344CB8AC3E}">
        <p14:creationId xmlns:p14="http://schemas.microsoft.com/office/powerpoint/2010/main" val="21466944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504B547-9BDB-4706-8261-10E1101742EC}" type="datetime1">
              <a:rPr lang="en-US" smtClean="0"/>
              <a:t>1/12/2023</a:t>
            </a:fld>
            <a:endParaRPr lang="en-US"/>
          </a:p>
        </p:txBody>
      </p:sp>
      <p:sp>
        <p:nvSpPr>
          <p:cNvPr id="8" name="Footer Placeholder 7"/>
          <p:cNvSpPr>
            <a:spLocks noGrp="1"/>
          </p:cNvSpPr>
          <p:nvPr>
            <p:ph type="ftr" sz="quarter" idx="11"/>
          </p:nvPr>
        </p:nvSpPr>
        <p:spPr/>
        <p:txBody>
          <a:bodyPr/>
          <a:lstStyle/>
          <a:p>
            <a:r>
              <a:rPr lang="en-US"/>
              <a:t>IIIT-Allahabad </a:t>
            </a:r>
          </a:p>
        </p:txBody>
      </p:sp>
      <p:sp>
        <p:nvSpPr>
          <p:cNvPr id="9" name="Slide Number Placeholder 8"/>
          <p:cNvSpPr>
            <a:spLocks noGrp="1"/>
          </p:cNvSpPr>
          <p:nvPr>
            <p:ph type="sldNum" sz="quarter" idx="12"/>
          </p:nvPr>
        </p:nvSpPr>
        <p:spPr/>
        <p:txBody>
          <a:bodyPr/>
          <a:lstStyle/>
          <a:p>
            <a:fld id="{94386197-EEA8-4437-9EA0-1E6D23700FDC}" type="slidenum">
              <a:rPr lang="en-US" smtClean="0"/>
              <a:t>‹#›</a:t>
            </a:fld>
            <a:endParaRPr lang="en-US"/>
          </a:p>
        </p:txBody>
      </p:sp>
    </p:spTree>
    <p:extLst>
      <p:ext uri="{BB962C8B-B14F-4D97-AF65-F5344CB8AC3E}">
        <p14:creationId xmlns:p14="http://schemas.microsoft.com/office/powerpoint/2010/main" val="13849394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CC90E8D-CEAE-4E24-9B6C-729C02A54BE4}" type="datetime1">
              <a:rPr lang="en-US" smtClean="0"/>
              <a:t>1/12/2023</a:t>
            </a:fld>
            <a:endParaRPr lang="en-US"/>
          </a:p>
        </p:txBody>
      </p:sp>
      <p:sp>
        <p:nvSpPr>
          <p:cNvPr id="4" name="Footer Placeholder 3"/>
          <p:cNvSpPr>
            <a:spLocks noGrp="1"/>
          </p:cNvSpPr>
          <p:nvPr>
            <p:ph type="ftr" sz="quarter" idx="11"/>
          </p:nvPr>
        </p:nvSpPr>
        <p:spPr/>
        <p:txBody>
          <a:bodyPr/>
          <a:lstStyle/>
          <a:p>
            <a:r>
              <a:rPr lang="en-US"/>
              <a:t>IIIT-Allahabad </a:t>
            </a:r>
          </a:p>
        </p:txBody>
      </p:sp>
      <p:sp>
        <p:nvSpPr>
          <p:cNvPr id="5" name="Slide Number Placeholder 4"/>
          <p:cNvSpPr>
            <a:spLocks noGrp="1"/>
          </p:cNvSpPr>
          <p:nvPr>
            <p:ph type="sldNum" sz="quarter" idx="12"/>
          </p:nvPr>
        </p:nvSpPr>
        <p:spPr/>
        <p:txBody>
          <a:bodyPr/>
          <a:lstStyle/>
          <a:p>
            <a:fld id="{94386197-EEA8-4437-9EA0-1E6D23700FDC}" type="slidenum">
              <a:rPr lang="en-US" smtClean="0"/>
              <a:t>‹#›</a:t>
            </a:fld>
            <a:endParaRPr lang="en-US"/>
          </a:p>
        </p:txBody>
      </p:sp>
    </p:spTree>
    <p:extLst>
      <p:ext uri="{BB962C8B-B14F-4D97-AF65-F5344CB8AC3E}">
        <p14:creationId xmlns:p14="http://schemas.microsoft.com/office/powerpoint/2010/main" val="13603125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C2518F5-3B78-4E40-9F71-EF24864665CE}" type="datetime1">
              <a:rPr lang="en-US" smtClean="0"/>
              <a:t>1/12/2023</a:t>
            </a:fld>
            <a:endParaRPr lang="en-US"/>
          </a:p>
        </p:txBody>
      </p:sp>
      <p:sp>
        <p:nvSpPr>
          <p:cNvPr id="3" name="Footer Placeholder 2"/>
          <p:cNvSpPr>
            <a:spLocks noGrp="1"/>
          </p:cNvSpPr>
          <p:nvPr>
            <p:ph type="ftr" sz="quarter" idx="11"/>
          </p:nvPr>
        </p:nvSpPr>
        <p:spPr/>
        <p:txBody>
          <a:bodyPr/>
          <a:lstStyle/>
          <a:p>
            <a:r>
              <a:rPr lang="en-US"/>
              <a:t>IIIT-Allahabad </a:t>
            </a:r>
          </a:p>
        </p:txBody>
      </p:sp>
      <p:sp>
        <p:nvSpPr>
          <p:cNvPr id="4" name="Slide Number Placeholder 3"/>
          <p:cNvSpPr>
            <a:spLocks noGrp="1"/>
          </p:cNvSpPr>
          <p:nvPr>
            <p:ph type="sldNum" sz="quarter" idx="12"/>
          </p:nvPr>
        </p:nvSpPr>
        <p:spPr/>
        <p:txBody>
          <a:bodyPr/>
          <a:lstStyle/>
          <a:p>
            <a:fld id="{94386197-EEA8-4437-9EA0-1E6D23700FDC}" type="slidenum">
              <a:rPr lang="en-US" smtClean="0"/>
              <a:t>‹#›</a:t>
            </a:fld>
            <a:endParaRPr lang="en-US"/>
          </a:p>
        </p:txBody>
      </p:sp>
    </p:spTree>
    <p:extLst>
      <p:ext uri="{BB962C8B-B14F-4D97-AF65-F5344CB8AC3E}">
        <p14:creationId xmlns:p14="http://schemas.microsoft.com/office/powerpoint/2010/main" val="27779451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06C6BB6-2CE4-4A5D-B808-59E8AF34C5CD}" type="datetime1">
              <a:rPr lang="en-US" smtClean="0"/>
              <a:t>1/12/2023</a:t>
            </a:fld>
            <a:endParaRPr lang="en-US"/>
          </a:p>
        </p:txBody>
      </p:sp>
      <p:sp>
        <p:nvSpPr>
          <p:cNvPr id="6" name="Footer Placeholder 5"/>
          <p:cNvSpPr>
            <a:spLocks noGrp="1"/>
          </p:cNvSpPr>
          <p:nvPr>
            <p:ph type="ftr" sz="quarter" idx="11"/>
          </p:nvPr>
        </p:nvSpPr>
        <p:spPr/>
        <p:txBody>
          <a:bodyPr/>
          <a:lstStyle/>
          <a:p>
            <a:r>
              <a:rPr lang="en-US"/>
              <a:t>IIIT-Allahabad </a:t>
            </a:r>
          </a:p>
        </p:txBody>
      </p:sp>
      <p:sp>
        <p:nvSpPr>
          <p:cNvPr id="7" name="Slide Number Placeholder 6"/>
          <p:cNvSpPr>
            <a:spLocks noGrp="1"/>
          </p:cNvSpPr>
          <p:nvPr>
            <p:ph type="sldNum" sz="quarter" idx="12"/>
          </p:nvPr>
        </p:nvSpPr>
        <p:spPr/>
        <p:txBody>
          <a:bodyPr/>
          <a:lstStyle/>
          <a:p>
            <a:fld id="{94386197-EEA8-4437-9EA0-1E6D23700FDC}" type="slidenum">
              <a:rPr lang="en-US" smtClean="0"/>
              <a:t>‹#›</a:t>
            </a:fld>
            <a:endParaRPr lang="en-US"/>
          </a:p>
        </p:txBody>
      </p:sp>
    </p:spTree>
    <p:extLst>
      <p:ext uri="{BB962C8B-B14F-4D97-AF65-F5344CB8AC3E}">
        <p14:creationId xmlns:p14="http://schemas.microsoft.com/office/powerpoint/2010/main" val="21626859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940CD37-A7DD-46CC-9846-AF4BDF3B400C}" type="datetime1">
              <a:rPr lang="en-US" smtClean="0"/>
              <a:t>1/12/2023</a:t>
            </a:fld>
            <a:endParaRPr lang="en-US"/>
          </a:p>
        </p:txBody>
      </p:sp>
      <p:sp>
        <p:nvSpPr>
          <p:cNvPr id="6" name="Footer Placeholder 5"/>
          <p:cNvSpPr>
            <a:spLocks noGrp="1"/>
          </p:cNvSpPr>
          <p:nvPr>
            <p:ph type="ftr" sz="quarter" idx="11"/>
          </p:nvPr>
        </p:nvSpPr>
        <p:spPr/>
        <p:txBody>
          <a:bodyPr/>
          <a:lstStyle/>
          <a:p>
            <a:r>
              <a:rPr lang="en-US"/>
              <a:t>IIIT-Allahabad </a:t>
            </a:r>
          </a:p>
        </p:txBody>
      </p:sp>
      <p:sp>
        <p:nvSpPr>
          <p:cNvPr id="7" name="Slide Number Placeholder 6"/>
          <p:cNvSpPr>
            <a:spLocks noGrp="1"/>
          </p:cNvSpPr>
          <p:nvPr>
            <p:ph type="sldNum" sz="quarter" idx="12"/>
          </p:nvPr>
        </p:nvSpPr>
        <p:spPr/>
        <p:txBody>
          <a:bodyPr/>
          <a:lstStyle/>
          <a:p>
            <a:fld id="{94386197-EEA8-4437-9EA0-1E6D23700FDC}" type="slidenum">
              <a:rPr lang="en-US" smtClean="0"/>
              <a:t>‹#›</a:t>
            </a:fld>
            <a:endParaRPr lang="en-US"/>
          </a:p>
        </p:txBody>
      </p:sp>
    </p:spTree>
    <p:extLst>
      <p:ext uri="{BB962C8B-B14F-4D97-AF65-F5344CB8AC3E}">
        <p14:creationId xmlns:p14="http://schemas.microsoft.com/office/powerpoint/2010/main" val="5135929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8F51153-C811-4930-856F-4E8645591677}" type="datetime1">
              <a:rPr lang="en-US" smtClean="0"/>
              <a:t>1/12/2023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IIIT-Allahabad </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4386197-EEA8-4437-9EA0-1E6D23700FDC}" type="slidenum">
              <a:rPr lang="en-US" smtClean="0"/>
              <a:t>‹#›</a:t>
            </a:fld>
            <a:endParaRPr lang="en-US"/>
          </a:p>
        </p:txBody>
      </p:sp>
    </p:spTree>
    <p:extLst>
      <p:ext uri="{BB962C8B-B14F-4D97-AF65-F5344CB8AC3E}">
        <p14:creationId xmlns:p14="http://schemas.microsoft.com/office/powerpoint/2010/main" val="200789180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9.JPG"/><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100.xml.rels><?xml version="1.0" encoding="UTF-8" standalone="yes"?>
<Relationships xmlns="http://schemas.openxmlformats.org/package/2006/relationships"><Relationship Id="rId3" Type="http://schemas.openxmlformats.org/officeDocument/2006/relationships/slide" Target="slide36.xml"/><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slide" Target="slide36.xml"/><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slide" Target="slide36.xml"/><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slide" Target="slide36.xml"/><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slide" Target="slide36.xml"/><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slide" Target="slide36.xml"/><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slide" Target="slide36.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slide" Target="slide36.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slide" Target="slide36.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103.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10.JPG"/><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110.xml.rels><?xml version="1.0" encoding="UTF-8" standalone="yes"?>
<Relationships xmlns="http://schemas.openxmlformats.org/package/2006/relationships"><Relationship Id="rId2" Type="http://schemas.openxmlformats.org/officeDocument/2006/relationships/image" Target="../media/image104.jp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105.jp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tif"/><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11.JPG"/><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120.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diagramData" Target="../diagrams/data35.xml"/><Relationship Id="rId7" Type="http://schemas.microsoft.com/office/2007/relationships/diagramDrawing" Target="../diagrams/drawing35.xml"/><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diagramColors" Target="../diagrams/colors35.xml"/><Relationship Id="rId5" Type="http://schemas.openxmlformats.org/officeDocument/2006/relationships/diagramQuickStyle" Target="../diagrams/quickStyle35.xml"/><Relationship Id="rId4" Type="http://schemas.openxmlformats.org/officeDocument/2006/relationships/diagramLayout" Target="../diagrams/layout35.xml"/></Relationships>
</file>

<file path=ppt/slides/_rels/slide125.xml.rels><?xml version="1.0" encoding="UTF-8" standalone="yes"?>
<Relationships xmlns="http://schemas.openxmlformats.org/package/2006/relationships"><Relationship Id="rId3" Type="http://schemas.openxmlformats.org/officeDocument/2006/relationships/diagramData" Target="../diagrams/data36.xml"/><Relationship Id="rId7" Type="http://schemas.microsoft.com/office/2007/relationships/diagramDrawing" Target="../diagrams/drawing36.xml"/><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diagramColors" Target="../diagrams/colors36.xml"/><Relationship Id="rId5" Type="http://schemas.openxmlformats.org/officeDocument/2006/relationships/diagramQuickStyle" Target="../diagrams/quickStyle36.xml"/><Relationship Id="rId4" Type="http://schemas.openxmlformats.org/officeDocument/2006/relationships/diagramLayout" Target="../diagrams/layout36.xml"/></Relationships>
</file>

<file path=ppt/slides/_rels/slide126.xml.rels><?xml version="1.0" encoding="UTF-8" standalone="yes"?>
<Relationships xmlns="http://schemas.openxmlformats.org/package/2006/relationships"><Relationship Id="rId3" Type="http://schemas.openxmlformats.org/officeDocument/2006/relationships/diagramData" Target="../diagrams/data37.xml"/><Relationship Id="rId7" Type="http://schemas.microsoft.com/office/2007/relationships/diagramDrawing" Target="../diagrams/drawing37.xml"/><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diagramColors" Target="../diagrams/colors37.xml"/><Relationship Id="rId5" Type="http://schemas.openxmlformats.org/officeDocument/2006/relationships/diagramQuickStyle" Target="../diagrams/quickStyle37.xml"/><Relationship Id="rId4" Type="http://schemas.openxmlformats.org/officeDocument/2006/relationships/diagramLayout" Target="../diagrams/layout37.xml"/></Relationships>
</file>

<file path=ppt/slides/_rels/slide13.xml.rels><?xml version="1.0" encoding="UTF-8" standalone="yes"?>
<Relationships xmlns="http://schemas.openxmlformats.org/package/2006/relationships"><Relationship Id="rId8" Type="http://schemas.openxmlformats.org/officeDocument/2006/relationships/image" Target="../media/image12.JPG"/><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14.xml.rels><?xml version="1.0" encoding="UTF-8" standalone="yes"?>
<Relationships xmlns="http://schemas.openxmlformats.org/package/2006/relationships"><Relationship Id="rId8" Type="http://schemas.openxmlformats.org/officeDocument/2006/relationships/image" Target="../media/image13.JPG"/><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s>
</file>

<file path=ppt/slides/_rels/slide15.xml.rels><?xml version="1.0" encoding="UTF-8" standalone="yes"?>
<Relationships xmlns="http://schemas.openxmlformats.org/package/2006/relationships"><Relationship Id="rId8" Type="http://schemas.openxmlformats.org/officeDocument/2006/relationships/image" Target="../media/image14.JPG"/><Relationship Id="rId3" Type="http://schemas.openxmlformats.org/officeDocument/2006/relationships/diagramData" Target="../diagrams/data15.xml"/><Relationship Id="rId7" Type="http://schemas.microsoft.com/office/2007/relationships/diagramDrawing" Target="../diagrams/drawing15.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diagramColors" Target="../diagrams/colors15.xml"/><Relationship Id="rId5" Type="http://schemas.openxmlformats.org/officeDocument/2006/relationships/diagramQuickStyle" Target="../diagrams/quickStyle15.xml"/><Relationship Id="rId4" Type="http://schemas.openxmlformats.org/officeDocument/2006/relationships/diagramLayout" Target="../diagrams/layout15.xml"/></Relationships>
</file>

<file path=ppt/slides/_rels/slide16.xml.rels><?xml version="1.0" encoding="UTF-8" standalone="yes"?>
<Relationships xmlns="http://schemas.openxmlformats.org/package/2006/relationships"><Relationship Id="rId8" Type="http://schemas.openxmlformats.org/officeDocument/2006/relationships/image" Target="../media/image15.JPG"/><Relationship Id="rId3" Type="http://schemas.openxmlformats.org/officeDocument/2006/relationships/diagramData" Target="../diagrams/data16.xml"/><Relationship Id="rId7" Type="http://schemas.microsoft.com/office/2007/relationships/diagramDrawing" Target="../diagrams/drawing16.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diagramColors" Target="../diagrams/colors16.xml"/><Relationship Id="rId5" Type="http://schemas.openxmlformats.org/officeDocument/2006/relationships/diagramQuickStyle" Target="../diagrams/quickStyle16.xml"/><Relationship Id="rId4" Type="http://schemas.openxmlformats.org/officeDocument/2006/relationships/diagramLayout" Target="../diagrams/layout16.xml"/></Relationships>
</file>

<file path=ppt/slides/_rels/slide17.xml.rels><?xml version="1.0" encoding="UTF-8" standalone="yes"?>
<Relationships xmlns="http://schemas.openxmlformats.org/package/2006/relationships"><Relationship Id="rId8" Type="http://schemas.openxmlformats.org/officeDocument/2006/relationships/image" Target="../media/image16.JPG"/><Relationship Id="rId3" Type="http://schemas.openxmlformats.org/officeDocument/2006/relationships/diagramData" Target="../diagrams/data17.xml"/><Relationship Id="rId7" Type="http://schemas.microsoft.com/office/2007/relationships/diagramDrawing" Target="../diagrams/drawing17.xm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diagramColors" Target="../diagrams/colors17.xml"/><Relationship Id="rId5" Type="http://schemas.openxmlformats.org/officeDocument/2006/relationships/diagramQuickStyle" Target="../diagrams/quickStyle17.xml"/><Relationship Id="rId4" Type="http://schemas.openxmlformats.org/officeDocument/2006/relationships/diagramLayout" Target="../diagrams/layout17.xml"/></Relationships>
</file>

<file path=ppt/slides/_rels/slide18.xml.rels><?xml version="1.0" encoding="UTF-8" standalone="yes"?>
<Relationships xmlns="http://schemas.openxmlformats.org/package/2006/relationships"><Relationship Id="rId8" Type="http://schemas.openxmlformats.org/officeDocument/2006/relationships/image" Target="../media/image18.jpg"/><Relationship Id="rId3" Type="http://schemas.openxmlformats.org/officeDocument/2006/relationships/diagramLayout" Target="../diagrams/layout18.xml"/><Relationship Id="rId7" Type="http://schemas.openxmlformats.org/officeDocument/2006/relationships/image" Target="../media/image17.jpg"/><Relationship Id="rId2" Type="http://schemas.openxmlformats.org/officeDocument/2006/relationships/diagramData" Target="../diagrams/data18.xml"/><Relationship Id="rId1" Type="http://schemas.openxmlformats.org/officeDocument/2006/relationships/slideLayout" Target="../slideLayouts/slideLayout2.xml"/><Relationship Id="rId6" Type="http://schemas.microsoft.com/office/2007/relationships/diagramDrawing" Target="../diagrams/drawing18.xml"/><Relationship Id="rId5" Type="http://schemas.openxmlformats.org/officeDocument/2006/relationships/diagramColors" Target="../diagrams/colors18.xml"/><Relationship Id="rId4" Type="http://schemas.openxmlformats.org/officeDocument/2006/relationships/diagramQuickStyle" Target="../diagrams/quickStyle18.xml"/></Relationships>
</file>

<file path=ppt/slides/_rels/slide19.xml.rels><?xml version="1.0" encoding="UTF-8" standalone="yes"?>
<Relationships xmlns="http://schemas.openxmlformats.org/package/2006/relationships"><Relationship Id="rId8" Type="http://schemas.openxmlformats.org/officeDocument/2006/relationships/image" Target="../media/image20.jpg"/><Relationship Id="rId3" Type="http://schemas.openxmlformats.org/officeDocument/2006/relationships/diagramLayout" Target="../diagrams/layout19.xml"/><Relationship Id="rId7" Type="http://schemas.openxmlformats.org/officeDocument/2006/relationships/image" Target="../media/image19.jpg"/><Relationship Id="rId2" Type="http://schemas.openxmlformats.org/officeDocument/2006/relationships/diagramData" Target="../diagrams/data19.xml"/><Relationship Id="rId1" Type="http://schemas.openxmlformats.org/officeDocument/2006/relationships/slideLayout" Target="../slideLayouts/slideLayout2.xml"/><Relationship Id="rId6" Type="http://schemas.microsoft.com/office/2007/relationships/diagramDrawing" Target="../diagrams/drawing19.xml"/><Relationship Id="rId5" Type="http://schemas.openxmlformats.org/officeDocument/2006/relationships/diagramColors" Target="../diagrams/colors19.xml"/><Relationship Id="rId4" Type="http://schemas.openxmlformats.org/officeDocument/2006/relationships/diagramQuickStyle" Target="../diagrams/quickStyle19.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20.xml"/><Relationship Id="rId2" Type="http://schemas.openxmlformats.org/officeDocument/2006/relationships/diagramData" Target="../diagrams/data20.xml"/><Relationship Id="rId1" Type="http://schemas.openxmlformats.org/officeDocument/2006/relationships/slideLayout" Target="../slideLayouts/slideLayout2.xml"/><Relationship Id="rId6" Type="http://schemas.microsoft.com/office/2007/relationships/diagramDrawing" Target="../diagrams/drawing20.xml"/><Relationship Id="rId5" Type="http://schemas.openxmlformats.org/officeDocument/2006/relationships/diagramColors" Target="../diagrams/colors20.xml"/><Relationship Id="rId4" Type="http://schemas.openxmlformats.org/officeDocument/2006/relationships/diagramQuickStyle" Target="../diagrams/quickStyle20.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21.xml"/><Relationship Id="rId7" Type="http://schemas.openxmlformats.org/officeDocument/2006/relationships/image" Target="../media/image21.png"/><Relationship Id="rId2" Type="http://schemas.openxmlformats.org/officeDocument/2006/relationships/diagramData" Target="../diagrams/data21.xml"/><Relationship Id="rId1" Type="http://schemas.openxmlformats.org/officeDocument/2006/relationships/slideLayout" Target="../slideLayouts/slideLayout2.xml"/><Relationship Id="rId6" Type="http://schemas.microsoft.com/office/2007/relationships/diagramDrawing" Target="../diagrams/drawing21.xml"/><Relationship Id="rId5" Type="http://schemas.openxmlformats.org/officeDocument/2006/relationships/diagramColors" Target="../diagrams/colors21.xml"/><Relationship Id="rId4" Type="http://schemas.openxmlformats.org/officeDocument/2006/relationships/diagramQuickStyle" Target="../diagrams/quickStyle21.xml"/></Relationships>
</file>

<file path=ppt/slides/_rels/slide22.xml.rels><?xml version="1.0" encoding="UTF-8" standalone="yes"?>
<Relationships xmlns="http://schemas.openxmlformats.org/package/2006/relationships"><Relationship Id="rId8" Type="http://schemas.openxmlformats.org/officeDocument/2006/relationships/image" Target="../media/image22.jpg"/><Relationship Id="rId3" Type="http://schemas.openxmlformats.org/officeDocument/2006/relationships/diagramData" Target="../diagrams/data22.xml"/><Relationship Id="rId7" Type="http://schemas.microsoft.com/office/2007/relationships/diagramDrawing" Target="../diagrams/drawing22.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diagramColors" Target="../diagrams/colors22.xml"/><Relationship Id="rId5" Type="http://schemas.openxmlformats.org/officeDocument/2006/relationships/diagramQuickStyle" Target="../diagrams/quickStyle22.xml"/><Relationship Id="rId4" Type="http://schemas.openxmlformats.org/officeDocument/2006/relationships/diagramLayout" Target="../diagrams/layout22.xml"/><Relationship Id="rId9" Type="http://schemas.openxmlformats.org/officeDocument/2006/relationships/image" Target="../media/image23.jpg"/></Relationships>
</file>

<file path=ppt/slides/_rels/slide23.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25.emf"/><Relationship Id="rId3" Type="http://schemas.openxmlformats.org/officeDocument/2006/relationships/diagramData" Target="../diagrams/data23.xml"/><Relationship Id="rId7" Type="http://schemas.microsoft.com/office/2007/relationships/diagramDrawing" Target="../diagrams/drawing23.xm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diagramColors" Target="../diagrams/colors23.xml"/><Relationship Id="rId5" Type="http://schemas.openxmlformats.org/officeDocument/2006/relationships/diagramQuickStyle" Target="../diagrams/quickStyle23.xml"/><Relationship Id="rId10" Type="http://schemas.openxmlformats.org/officeDocument/2006/relationships/image" Target="../media/image27.emf"/><Relationship Id="rId4" Type="http://schemas.openxmlformats.org/officeDocument/2006/relationships/diagramLayout" Target="../diagrams/layout23.xml"/><Relationship Id="rId9" Type="http://schemas.openxmlformats.org/officeDocument/2006/relationships/image" Target="../media/image26.jpeg"/></Relationships>
</file>

<file path=ppt/slides/_rels/slide25.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2.JP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image" Target="../media/image31.em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image" Target="../media/image36.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image" Target="../media/image38.jp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image" Target="../media/image40.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44.jpg"/></Relationships>
</file>

<file path=ppt/slides/_rels/slide38.xml.rels><?xml version="1.0" encoding="UTF-8" standalone="yes"?>
<Relationships xmlns="http://schemas.openxmlformats.org/package/2006/relationships"><Relationship Id="rId8" Type="http://schemas.microsoft.com/office/2007/relationships/diagramDrawing" Target="../diagrams/drawing24.xml"/><Relationship Id="rId3" Type="http://schemas.openxmlformats.org/officeDocument/2006/relationships/image" Target="../media/image45.jpg"/><Relationship Id="rId7" Type="http://schemas.openxmlformats.org/officeDocument/2006/relationships/diagramColors" Target="../diagrams/colors24.xm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diagramQuickStyle" Target="../diagrams/quickStyle24.xml"/><Relationship Id="rId5" Type="http://schemas.openxmlformats.org/officeDocument/2006/relationships/diagramLayout" Target="../diagrams/layout24.xml"/><Relationship Id="rId4" Type="http://schemas.openxmlformats.org/officeDocument/2006/relationships/diagramData" Target="../diagrams/data24.xml"/></Relationships>
</file>

<file path=ppt/slides/_rels/slide39.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diagramData" Target="../diagrams/data25.xml"/><Relationship Id="rId7" Type="http://schemas.microsoft.com/office/2007/relationships/diagramDrawing" Target="../diagrams/drawing25.xm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diagramColors" Target="../diagrams/colors25.xml"/><Relationship Id="rId5" Type="http://schemas.openxmlformats.org/officeDocument/2006/relationships/diagramQuickStyle" Target="../diagrams/quickStyle25.xml"/><Relationship Id="rId4" Type="http://schemas.openxmlformats.org/officeDocument/2006/relationships/diagramLayout" Target="../diagrams/layout25.xml"/></Relationships>
</file>

<file path=ppt/slides/_rels/slide4.xml.rels><?xml version="1.0" encoding="UTF-8" standalone="yes"?>
<Relationships xmlns="http://schemas.openxmlformats.org/package/2006/relationships"><Relationship Id="rId8" Type="http://schemas.openxmlformats.org/officeDocument/2006/relationships/image" Target="../media/image3.JP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40.xml.rels><?xml version="1.0" encoding="UTF-8" standalone="yes"?>
<Relationships xmlns="http://schemas.openxmlformats.org/package/2006/relationships"><Relationship Id="rId8" Type="http://schemas.openxmlformats.org/officeDocument/2006/relationships/image" Target="../media/image47.jpg"/><Relationship Id="rId3" Type="http://schemas.openxmlformats.org/officeDocument/2006/relationships/diagramData" Target="../diagrams/data26.xml"/><Relationship Id="rId7" Type="http://schemas.microsoft.com/office/2007/relationships/diagramDrawing" Target="../diagrams/drawing26.xml"/><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diagramColors" Target="../diagrams/colors26.xml"/><Relationship Id="rId5" Type="http://schemas.openxmlformats.org/officeDocument/2006/relationships/diagramQuickStyle" Target="../diagrams/quickStyle26.xml"/><Relationship Id="rId4" Type="http://schemas.openxmlformats.org/officeDocument/2006/relationships/diagramLayout" Target="../diagrams/layout26.xml"/><Relationship Id="rId9" Type="http://schemas.openxmlformats.org/officeDocument/2006/relationships/image" Target="../media/image48.jpg"/></Relationships>
</file>

<file path=ppt/slides/_rels/slide41.xml.rels><?xml version="1.0" encoding="UTF-8" standalone="yes"?>
<Relationships xmlns="http://schemas.openxmlformats.org/package/2006/relationships"><Relationship Id="rId8" Type="http://schemas.openxmlformats.org/officeDocument/2006/relationships/diagramData" Target="../diagrams/data28.xml"/><Relationship Id="rId3" Type="http://schemas.openxmlformats.org/officeDocument/2006/relationships/diagramData" Target="../diagrams/data27.xml"/><Relationship Id="rId7" Type="http://schemas.microsoft.com/office/2007/relationships/diagramDrawing" Target="../diagrams/drawing27.xml"/><Relationship Id="rId12" Type="http://schemas.microsoft.com/office/2007/relationships/diagramDrawing" Target="../diagrams/drawing28.xml"/><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diagramColors" Target="../diagrams/colors27.xml"/><Relationship Id="rId11" Type="http://schemas.openxmlformats.org/officeDocument/2006/relationships/diagramColors" Target="../diagrams/colors28.xml"/><Relationship Id="rId5" Type="http://schemas.openxmlformats.org/officeDocument/2006/relationships/diagramQuickStyle" Target="../diagrams/quickStyle27.xml"/><Relationship Id="rId10" Type="http://schemas.openxmlformats.org/officeDocument/2006/relationships/diagramQuickStyle" Target="../diagrams/quickStyle28.xml"/><Relationship Id="rId4" Type="http://schemas.openxmlformats.org/officeDocument/2006/relationships/diagramLayout" Target="../diagrams/layout27.xml"/><Relationship Id="rId9" Type="http://schemas.openxmlformats.org/officeDocument/2006/relationships/diagramLayout" Target="../diagrams/layout28.xml"/></Relationships>
</file>

<file path=ppt/slides/_rels/slide42.xml.rels><?xml version="1.0" encoding="UTF-8" standalone="yes"?>
<Relationships xmlns="http://schemas.openxmlformats.org/package/2006/relationships"><Relationship Id="rId3" Type="http://schemas.openxmlformats.org/officeDocument/2006/relationships/diagramData" Target="../diagrams/data29.xml"/><Relationship Id="rId7" Type="http://schemas.microsoft.com/office/2007/relationships/diagramDrawing" Target="../diagrams/drawing29.xml"/><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diagramColors" Target="../diagrams/colors29.xml"/><Relationship Id="rId5" Type="http://schemas.openxmlformats.org/officeDocument/2006/relationships/diagramQuickStyle" Target="../diagrams/quickStyle29.xml"/><Relationship Id="rId4" Type="http://schemas.openxmlformats.org/officeDocument/2006/relationships/diagramLayout" Target="../diagrams/layout29.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image" Target="../media/image50.jp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2.jp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image" Target="../media/image53.jp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5.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4.JPG"/><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50.xml.rels><?xml version="1.0" encoding="UTF-8" standalone="yes"?>
<Relationships xmlns="http://schemas.openxmlformats.org/package/2006/relationships"><Relationship Id="rId2" Type="http://schemas.openxmlformats.org/officeDocument/2006/relationships/image" Target="../media/image56.emf"/><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7.emf"/><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9.emf"/><Relationship Id="rId2" Type="http://schemas.openxmlformats.org/officeDocument/2006/relationships/image" Target="../media/image58.emf"/><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image" Target="../media/image60.emf"/><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63.emf"/><Relationship Id="rId2" Type="http://schemas.openxmlformats.org/officeDocument/2006/relationships/image" Target="../media/image62.emf"/><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8" Type="http://schemas.openxmlformats.org/officeDocument/2006/relationships/image" Target="../media/image64.jpg"/><Relationship Id="rId3" Type="http://schemas.openxmlformats.org/officeDocument/2006/relationships/diagramData" Target="../diagrams/data30.xml"/><Relationship Id="rId7" Type="http://schemas.microsoft.com/office/2007/relationships/diagramDrawing" Target="../diagrams/drawing30.xml"/><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diagramColors" Target="../diagrams/colors30.xml"/><Relationship Id="rId5" Type="http://schemas.openxmlformats.org/officeDocument/2006/relationships/diagramQuickStyle" Target="../diagrams/quickStyle30.xml"/><Relationship Id="rId4" Type="http://schemas.openxmlformats.org/officeDocument/2006/relationships/diagramLayout" Target="../diagrams/layout30.xml"/></Relationships>
</file>

<file path=ppt/slides/_rels/slide56.xml.rels><?xml version="1.0" encoding="UTF-8" standalone="yes"?>
<Relationships xmlns="http://schemas.openxmlformats.org/package/2006/relationships"><Relationship Id="rId8" Type="http://schemas.openxmlformats.org/officeDocument/2006/relationships/image" Target="../media/image65.emf"/><Relationship Id="rId3" Type="http://schemas.openxmlformats.org/officeDocument/2006/relationships/diagramData" Target="../diagrams/data31.xml"/><Relationship Id="rId7" Type="http://schemas.microsoft.com/office/2007/relationships/diagramDrawing" Target="../diagrams/drawing31.xml"/><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diagramColors" Target="../diagrams/colors31.xml"/><Relationship Id="rId5" Type="http://schemas.openxmlformats.org/officeDocument/2006/relationships/diagramQuickStyle" Target="../diagrams/quickStyle31.xml"/><Relationship Id="rId4" Type="http://schemas.openxmlformats.org/officeDocument/2006/relationships/diagramLayout" Target="../diagrams/layout31.xml"/></Relationships>
</file>

<file path=ppt/slides/_rels/slide57.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diagramData" Target="../diagrams/data32.xml"/><Relationship Id="rId7" Type="http://schemas.microsoft.com/office/2007/relationships/diagramDrawing" Target="../diagrams/drawing32.xml"/><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diagramColors" Target="../diagrams/colors32.xml"/><Relationship Id="rId5" Type="http://schemas.openxmlformats.org/officeDocument/2006/relationships/diagramQuickStyle" Target="../diagrams/quickStyle32.xml"/><Relationship Id="rId4" Type="http://schemas.openxmlformats.org/officeDocument/2006/relationships/diagramLayout" Target="../diagrams/layout3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image" Target="../media/image5.JPG"/><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image" Target="../media/image67.jpeg"/><Relationship Id="rId1" Type="http://schemas.openxmlformats.org/officeDocument/2006/relationships/slideLayout" Target="../slideLayouts/slideLayout7.xml"/><Relationship Id="rId4" Type="http://schemas.openxmlformats.org/officeDocument/2006/relationships/image" Target="../media/image69.jpeg"/></Relationships>
</file>

<file path=ppt/slides/_rels/slide62.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image" Target="../media/image73.jpeg"/><Relationship Id="rId1" Type="http://schemas.openxmlformats.org/officeDocument/2006/relationships/slideLayout" Target="../slideLayouts/slideLayout7.xml"/><Relationship Id="rId5" Type="http://schemas.openxmlformats.org/officeDocument/2006/relationships/image" Target="../media/image76.jpeg"/><Relationship Id="rId4" Type="http://schemas.openxmlformats.org/officeDocument/2006/relationships/image" Target="../media/image75.jpe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image" Target="../media/image6.JPG"/><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image" Target="../media/image77.jpe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image" Target="../media/image79.jpe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 Id="rId4" Type="http://schemas.openxmlformats.org/officeDocument/2006/relationships/image" Target="../media/image85.jpeg"/></Relationships>
</file>

<file path=ppt/slides/_rels/slide7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7.JPG"/><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80.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slide" Target="slide36.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8" Type="http://schemas.openxmlformats.org/officeDocument/2006/relationships/image" Target="../media/image8.JPG"/><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90.xml.rels><?xml version="1.0" encoding="UTF-8" standalone="yes"?>
<Relationships xmlns="http://schemas.openxmlformats.org/package/2006/relationships"><Relationship Id="rId3" Type="http://schemas.openxmlformats.org/officeDocument/2006/relationships/diagramLayout" Target="../diagrams/layout33.xml"/><Relationship Id="rId7" Type="http://schemas.openxmlformats.org/officeDocument/2006/relationships/slide" Target="slide36.xml"/><Relationship Id="rId2" Type="http://schemas.openxmlformats.org/officeDocument/2006/relationships/diagramData" Target="../diagrams/data33.xml"/><Relationship Id="rId1" Type="http://schemas.openxmlformats.org/officeDocument/2006/relationships/slideLayout" Target="../slideLayouts/slideLayout2.xml"/><Relationship Id="rId6" Type="http://schemas.microsoft.com/office/2007/relationships/diagramDrawing" Target="../diagrams/drawing33.xml"/><Relationship Id="rId5" Type="http://schemas.openxmlformats.org/officeDocument/2006/relationships/diagramColors" Target="../diagrams/colors33.xml"/><Relationship Id="rId4" Type="http://schemas.openxmlformats.org/officeDocument/2006/relationships/diagramQuickStyle" Target="../diagrams/quickStyle33.xml"/></Relationships>
</file>

<file path=ppt/slides/_rels/slide91.xml.rels><?xml version="1.0" encoding="UTF-8" standalone="yes"?>
<Relationships xmlns="http://schemas.openxmlformats.org/package/2006/relationships"><Relationship Id="rId3" Type="http://schemas.openxmlformats.org/officeDocument/2006/relationships/diagramLayout" Target="../diagrams/layout34.xml"/><Relationship Id="rId7" Type="http://schemas.openxmlformats.org/officeDocument/2006/relationships/slide" Target="slide36.xml"/><Relationship Id="rId2" Type="http://schemas.openxmlformats.org/officeDocument/2006/relationships/diagramData" Target="../diagrams/data34.xml"/><Relationship Id="rId1" Type="http://schemas.openxmlformats.org/officeDocument/2006/relationships/slideLayout" Target="../slideLayouts/slideLayout2.xml"/><Relationship Id="rId6" Type="http://schemas.microsoft.com/office/2007/relationships/diagramDrawing" Target="../diagrams/drawing34.xml"/><Relationship Id="rId5" Type="http://schemas.openxmlformats.org/officeDocument/2006/relationships/diagramColors" Target="../diagrams/colors34.xml"/><Relationship Id="rId4" Type="http://schemas.openxmlformats.org/officeDocument/2006/relationships/diagramQuickStyle" Target="../diagrams/quickStyle34.xml"/></Relationships>
</file>

<file path=ppt/slides/_rels/slide92.xml.rels><?xml version="1.0" encoding="UTF-8" standalone="yes"?>
<Relationships xmlns="http://schemas.openxmlformats.org/package/2006/relationships"><Relationship Id="rId2" Type="http://schemas.openxmlformats.org/officeDocument/2006/relationships/slide" Target="slide36.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slide" Target="slide36.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slide" Target="slide36.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slide" Target="slide36.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slide" Target="slide36.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slide" Target="slide36.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slide" Target="slide36.xml"/><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slide" Target="slide36.xml"/><Relationship Id="rId2" Type="http://schemas.openxmlformats.org/officeDocument/2006/relationships/image" Target="../media/image9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p:cNvGraphicFramePr/>
          <p:nvPr>
            <p:extLst>
              <p:ext uri="{D42A27DB-BD31-4B8C-83A1-F6EECF244321}">
                <p14:modId xmlns:p14="http://schemas.microsoft.com/office/powerpoint/2010/main" val="2504412533"/>
              </p:ext>
            </p:extLst>
          </p:nvPr>
        </p:nvGraphicFramePr>
        <p:xfrm>
          <a:off x="344558" y="132522"/>
          <a:ext cx="11476382" cy="148107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Subtitle 2"/>
          <p:cNvSpPr>
            <a:spLocks noGrp="1"/>
          </p:cNvSpPr>
          <p:nvPr>
            <p:ph type="subTitle" idx="1"/>
          </p:nvPr>
        </p:nvSpPr>
        <p:spPr>
          <a:xfrm>
            <a:off x="141669" y="1596980"/>
            <a:ext cx="11870692" cy="5124495"/>
          </a:xfrm>
        </p:spPr>
        <p:txBody>
          <a:bodyPr>
            <a:normAutofit/>
          </a:bodyPr>
          <a:lstStyle/>
          <a:p>
            <a:endParaRPr lang="en-US" dirty="0">
              <a:latin typeface="Comic Sans MS" panose="030F0702030302020204" pitchFamily="66" charset="0"/>
            </a:endParaRPr>
          </a:p>
          <a:p>
            <a:r>
              <a:rPr lang="en-US" dirty="0">
                <a:latin typeface="Comic Sans MS" panose="030F0702030302020204" pitchFamily="66" charset="0"/>
              </a:rPr>
              <a:t>Discussed  BY:</a:t>
            </a:r>
          </a:p>
          <a:p>
            <a:r>
              <a:rPr lang="en-US" dirty="0">
                <a:latin typeface="Comic Sans MS" panose="030F0702030302020204" pitchFamily="66" charset="0"/>
              </a:rPr>
              <a:t>Gopal Chandra Jana</a:t>
            </a:r>
          </a:p>
          <a:p>
            <a:r>
              <a:rPr lang="en-US" dirty="0">
                <a:latin typeface="Comic Sans MS" panose="030F0702030302020204" pitchFamily="66" charset="0"/>
              </a:rPr>
              <a:t>(RSI2018508)</a:t>
            </a:r>
          </a:p>
          <a:p>
            <a:r>
              <a:rPr lang="en-US" dirty="0">
                <a:latin typeface="Comic Sans MS" panose="030F0702030302020204" pitchFamily="66" charset="0"/>
              </a:rPr>
              <a:t>PhD Research Scholar </a:t>
            </a:r>
          </a:p>
          <a:p>
            <a:r>
              <a:rPr lang="en-US" dirty="0">
                <a:latin typeface="Comic Sans MS" panose="030F0702030302020204" pitchFamily="66" charset="0"/>
              </a:rPr>
              <a:t>Department: Information Technology</a:t>
            </a:r>
          </a:p>
          <a:p>
            <a:r>
              <a:rPr lang="en-US" dirty="0">
                <a:latin typeface="Comic Sans MS" panose="030F0702030302020204" pitchFamily="66" charset="0"/>
              </a:rPr>
              <a:t>IIITA</a:t>
            </a:r>
          </a:p>
          <a:p>
            <a:pPr algn="l"/>
            <a:endParaRPr lang="en-US" dirty="0">
              <a:latin typeface="Baskerville Old Face" panose="02020602080505020303" pitchFamily="18" charset="0"/>
            </a:endParaRPr>
          </a:p>
          <a:p>
            <a:pPr algn="l"/>
            <a:endParaRPr lang="en-US" dirty="0"/>
          </a:p>
        </p:txBody>
      </p:sp>
      <p:sp>
        <p:nvSpPr>
          <p:cNvPr id="6" name="Footer Placeholder 5"/>
          <p:cNvSpPr>
            <a:spLocks noGrp="1"/>
          </p:cNvSpPr>
          <p:nvPr>
            <p:ph type="ftr" sz="quarter" idx="11"/>
          </p:nvPr>
        </p:nvSpPr>
        <p:spPr/>
        <p:txBody>
          <a:bodyPr/>
          <a:lstStyle/>
          <a:p>
            <a:r>
              <a:rPr lang="en-US"/>
              <a:t>IIIT-Allahabad </a:t>
            </a:r>
            <a:endParaRPr lang="en-US" dirty="0"/>
          </a:p>
        </p:txBody>
      </p:sp>
      <p:pic>
        <p:nvPicPr>
          <p:cNvPr id="2" name="Picture 1">
            <a:extLst>
              <a:ext uri="{FF2B5EF4-FFF2-40B4-BE49-F238E27FC236}">
                <a16:creationId xmlns:a16="http://schemas.microsoft.com/office/drawing/2014/main" id="{6D9C00DB-7B33-4AE2-A797-1C3497CE1E54}"/>
              </a:ext>
            </a:extLst>
          </p:cNvPr>
          <p:cNvPicPr>
            <a:picLocks noChangeAspect="1"/>
          </p:cNvPicPr>
          <p:nvPr/>
        </p:nvPicPr>
        <p:blipFill>
          <a:blip r:embed="rId8"/>
          <a:stretch>
            <a:fillRect/>
          </a:stretch>
        </p:blipFill>
        <p:spPr>
          <a:xfrm>
            <a:off x="5526155" y="4875280"/>
            <a:ext cx="1749287" cy="1481069"/>
          </a:xfrm>
          <a:prstGeom prst="rect">
            <a:avLst/>
          </a:prstGeom>
        </p:spPr>
      </p:pic>
    </p:spTree>
    <p:extLst>
      <p:ext uri="{BB962C8B-B14F-4D97-AF65-F5344CB8AC3E}">
        <p14:creationId xmlns:p14="http://schemas.microsoft.com/office/powerpoint/2010/main" val="3276615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p:cNvGraphicFramePr/>
          <p:nvPr>
            <p:extLst>
              <p:ext uri="{D42A27DB-BD31-4B8C-83A1-F6EECF244321}">
                <p14:modId xmlns:p14="http://schemas.microsoft.com/office/powerpoint/2010/main" val="2555807684"/>
              </p:ext>
            </p:extLst>
          </p:nvPr>
        </p:nvGraphicFramePr>
        <p:xfrm>
          <a:off x="838200" y="73542"/>
          <a:ext cx="10515600" cy="11324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Footer Placeholder 3"/>
          <p:cNvSpPr>
            <a:spLocks noGrp="1"/>
          </p:cNvSpPr>
          <p:nvPr>
            <p:ph type="ftr" sz="quarter" idx="11"/>
          </p:nvPr>
        </p:nvSpPr>
        <p:spPr/>
        <p:txBody>
          <a:bodyPr/>
          <a:lstStyle/>
          <a:p>
            <a:r>
              <a:rPr lang="en-US"/>
              <a:t>IIIT-Allahabad </a:t>
            </a:r>
          </a:p>
        </p:txBody>
      </p:sp>
      <p:sp>
        <p:nvSpPr>
          <p:cNvPr id="9" name="TextBox 8">
            <a:extLst>
              <a:ext uri="{FF2B5EF4-FFF2-40B4-BE49-F238E27FC236}">
                <a16:creationId xmlns:a16="http://schemas.microsoft.com/office/drawing/2014/main" id="{43C842F8-9545-4EA7-AA21-CB72F51F4678}"/>
              </a:ext>
            </a:extLst>
          </p:cNvPr>
          <p:cNvSpPr txBox="1"/>
          <p:nvPr/>
        </p:nvSpPr>
        <p:spPr>
          <a:xfrm>
            <a:off x="8534399" y="1409694"/>
            <a:ext cx="3405809" cy="2246769"/>
          </a:xfrm>
          <a:prstGeom prst="rect">
            <a:avLst/>
          </a:prstGeom>
          <a:noFill/>
        </p:spPr>
        <p:txBody>
          <a:bodyPr wrap="square" rtlCol="0">
            <a:spAutoFit/>
          </a:bodyPr>
          <a:lstStyle/>
          <a:p>
            <a:pPr algn="just"/>
            <a:r>
              <a:rPr lang="en-US" sz="2000" b="1" dirty="0">
                <a:latin typeface="Times New Roman" panose="02020603050405020304" pitchFamily="18" charset="0"/>
                <a:cs typeface="Times New Roman" panose="02020603050405020304" pitchFamily="18" charset="0"/>
              </a:rPr>
              <a:t>Pituitary Gland:</a:t>
            </a:r>
          </a:p>
          <a:p>
            <a:pPr algn="just"/>
            <a:r>
              <a:rPr lang="en-US" sz="2000" dirty="0">
                <a:latin typeface="Times New Roman" panose="02020603050405020304" pitchFamily="18" charset="0"/>
                <a:cs typeface="Times New Roman" panose="02020603050405020304" pitchFamily="18" charset="0"/>
              </a:rPr>
              <a:t>This tiny gland produces hormones involved in regulating growth, puberty,</a:t>
            </a:r>
          </a:p>
          <a:p>
            <a:pPr algn="just"/>
            <a:r>
              <a:rPr lang="en-US" sz="2000" dirty="0">
                <a:latin typeface="Times New Roman" panose="02020603050405020304" pitchFamily="18" charset="0"/>
                <a:cs typeface="Times New Roman" panose="02020603050405020304" pitchFamily="18" charset="0"/>
              </a:rPr>
              <a:t>metabolism, water and mineral balance, the body's response to stress, and more [1].</a:t>
            </a:r>
          </a:p>
        </p:txBody>
      </p:sp>
      <p:pic>
        <p:nvPicPr>
          <p:cNvPr id="6" name="Picture 5">
            <a:extLst>
              <a:ext uri="{FF2B5EF4-FFF2-40B4-BE49-F238E27FC236}">
                <a16:creationId xmlns:a16="http://schemas.microsoft.com/office/drawing/2014/main" id="{156ADD94-9B48-4CD3-9D9B-C9BD52B4453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55804" y="1270757"/>
            <a:ext cx="7591425" cy="4581525"/>
          </a:xfrm>
          <a:prstGeom prst="rect">
            <a:avLst/>
          </a:prstGeom>
        </p:spPr>
      </p:pic>
      <p:sp>
        <p:nvSpPr>
          <p:cNvPr id="2" name="TextBox 1">
            <a:extLst>
              <a:ext uri="{FF2B5EF4-FFF2-40B4-BE49-F238E27FC236}">
                <a16:creationId xmlns:a16="http://schemas.microsoft.com/office/drawing/2014/main" id="{88809853-3005-40B7-BA8E-C02FDD89E70B}"/>
              </a:ext>
            </a:extLst>
          </p:cNvPr>
          <p:cNvSpPr txBox="1"/>
          <p:nvPr/>
        </p:nvSpPr>
        <p:spPr>
          <a:xfrm>
            <a:off x="3578087" y="5918542"/>
            <a:ext cx="1152939" cy="369332"/>
          </a:xfrm>
          <a:prstGeom prst="rect">
            <a:avLst/>
          </a:prstGeom>
          <a:noFill/>
        </p:spPr>
        <p:txBody>
          <a:bodyPr wrap="square" rtlCol="0">
            <a:spAutoFit/>
          </a:bodyPr>
          <a:lstStyle/>
          <a:p>
            <a:r>
              <a:rPr lang="en-US" dirty="0"/>
              <a:t>Fig.8,[1]</a:t>
            </a:r>
          </a:p>
        </p:txBody>
      </p:sp>
    </p:spTree>
    <p:extLst>
      <p:ext uri="{BB962C8B-B14F-4D97-AF65-F5344CB8AC3E}">
        <p14:creationId xmlns:p14="http://schemas.microsoft.com/office/powerpoint/2010/main" val="75049906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Result Discussion on KNN model</a:t>
            </a:r>
          </a:p>
        </p:txBody>
      </p:sp>
      <p:sp>
        <p:nvSpPr>
          <p:cNvPr id="3" name="Content Placeholder 2"/>
          <p:cNvSpPr>
            <a:spLocks noGrp="1"/>
          </p:cNvSpPr>
          <p:nvPr>
            <p:ph idx="1"/>
          </p:nvPr>
        </p:nvSpPr>
        <p:spPr/>
        <p:txBody>
          <a:bodyPr/>
          <a:lstStyle/>
          <a:p>
            <a:r>
              <a:rPr lang="en-US" dirty="0"/>
              <a:t>K-Nearest Neighbor model is based on calculating the likelihood of the data point from each other using the different distance metrics, the KNN model performed relatively well and provided the highest accuracy of 64.70% over subject aw.</a:t>
            </a:r>
          </a:p>
          <a:p>
            <a:r>
              <a:rPr lang="en-US" dirty="0"/>
              <a:t>The following table is depiction of same: </a:t>
            </a:r>
          </a:p>
          <a:p>
            <a:endParaRPr lang="en-US" dirty="0"/>
          </a:p>
        </p:txBody>
      </p:sp>
      <p:graphicFrame>
        <p:nvGraphicFramePr>
          <p:cNvPr id="4" name="Table 3"/>
          <p:cNvGraphicFramePr>
            <a:graphicFrameLocks noGrp="1"/>
          </p:cNvGraphicFramePr>
          <p:nvPr/>
        </p:nvGraphicFramePr>
        <p:xfrm>
          <a:off x="322470" y="3669600"/>
          <a:ext cx="5688716" cy="2225040"/>
        </p:xfrm>
        <a:graphic>
          <a:graphicData uri="http://schemas.openxmlformats.org/drawingml/2006/table">
            <a:tbl>
              <a:tblPr firstRow="1" bandRow="1">
                <a:tableStyleId>{5C22544A-7EE6-4342-B048-85BDC9FD1C3A}</a:tableStyleId>
              </a:tblPr>
              <a:tblGrid>
                <a:gridCol w="2844358">
                  <a:extLst>
                    <a:ext uri="{9D8B030D-6E8A-4147-A177-3AD203B41FA5}">
                      <a16:colId xmlns:a16="http://schemas.microsoft.com/office/drawing/2014/main" val="20000"/>
                    </a:ext>
                  </a:extLst>
                </a:gridCol>
                <a:gridCol w="2844358">
                  <a:extLst>
                    <a:ext uri="{9D8B030D-6E8A-4147-A177-3AD203B41FA5}">
                      <a16:colId xmlns:a16="http://schemas.microsoft.com/office/drawing/2014/main" val="20001"/>
                    </a:ext>
                  </a:extLst>
                </a:gridCol>
              </a:tblGrid>
              <a:tr h="370840">
                <a:tc>
                  <a:txBody>
                    <a:bodyPr/>
                    <a:lstStyle/>
                    <a:p>
                      <a:pPr algn="ctr"/>
                      <a:r>
                        <a:rPr lang="en-US" dirty="0"/>
                        <a:t>Subject</a:t>
                      </a:r>
                    </a:p>
                  </a:txBody>
                  <a:tcPr/>
                </a:tc>
                <a:tc>
                  <a:txBody>
                    <a:bodyPr/>
                    <a:lstStyle/>
                    <a:p>
                      <a:pPr algn="ctr"/>
                      <a:r>
                        <a:rPr lang="en-US" dirty="0"/>
                        <a:t>Accuracy </a:t>
                      </a:r>
                    </a:p>
                  </a:txBody>
                  <a:tcPr/>
                </a:tc>
                <a:extLst>
                  <a:ext uri="{0D108BD9-81ED-4DB2-BD59-A6C34878D82A}">
                    <a16:rowId xmlns:a16="http://schemas.microsoft.com/office/drawing/2014/main" val="10000"/>
                  </a:ext>
                </a:extLst>
              </a:tr>
              <a:tr h="370840">
                <a:tc>
                  <a:txBody>
                    <a:bodyPr/>
                    <a:lstStyle/>
                    <a:p>
                      <a:pPr algn="ctr"/>
                      <a:r>
                        <a:rPr lang="en-US" b="1" dirty="0"/>
                        <a:t>“</a:t>
                      </a:r>
                      <a:r>
                        <a:rPr lang="en-US" b="1" dirty="0" err="1"/>
                        <a:t>aa</a:t>
                      </a:r>
                      <a:r>
                        <a:rPr lang="en-US" b="1" dirty="0"/>
                        <a:t>”</a:t>
                      </a:r>
                    </a:p>
                  </a:txBody>
                  <a:tcPr/>
                </a:tc>
                <a:tc>
                  <a:txBody>
                    <a:bodyPr/>
                    <a:lstStyle/>
                    <a:p>
                      <a:pPr algn="ctr"/>
                      <a:r>
                        <a:rPr lang="en-US" dirty="0"/>
                        <a:t>42.00%</a:t>
                      </a:r>
                    </a:p>
                  </a:txBody>
                  <a:tcPr/>
                </a:tc>
                <a:extLst>
                  <a:ext uri="{0D108BD9-81ED-4DB2-BD59-A6C34878D82A}">
                    <a16:rowId xmlns:a16="http://schemas.microsoft.com/office/drawing/2014/main" val="10001"/>
                  </a:ext>
                </a:extLst>
              </a:tr>
              <a:tr h="370840">
                <a:tc>
                  <a:txBody>
                    <a:bodyPr/>
                    <a:lstStyle/>
                    <a:p>
                      <a:pPr algn="ctr"/>
                      <a:r>
                        <a:rPr lang="en-US" b="1" dirty="0"/>
                        <a:t>“al”</a:t>
                      </a:r>
                    </a:p>
                  </a:txBody>
                  <a:tcPr/>
                </a:tc>
                <a:tc>
                  <a:txBody>
                    <a:bodyPr/>
                    <a:lstStyle/>
                    <a:p>
                      <a:pPr algn="ctr"/>
                      <a:r>
                        <a:rPr lang="en-US" dirty="0"/>
                        <a:t>47.16%</a:t>
                      </a:r>
                    </a:p>
                  </a:txBody>
                  <a:tcPr/>
                </a:tc>
                <a:extLst>
                  <a:ext uri="{0D108BD9-81ED-4DB2-BD59-A6C34878D82A}">
                    <a16:rowId xmlns:a16="http://schemas.microsoft.com/office/drawing/2014/main" val="10002"/>
                  </a:ext>
                </a:extLst>
              </a:tr>
              <a:tr h="370840">
                <a:tc>
                  <a:txBody>
                    <a:bodyPr/>
                    <a:lstStyle/>
                    <a:p>
                      <a:pPr algn="ctr"/>
                      <a:r>
                        <a:rPr lang="en-US" b="1" dirty="0"/>
                        <a:t>“</a:t>
                      </a:r>
                      <a:r>
                        <a:rPr lang="en-US" b="1" dirty="0" err="1"/>
                        <a:t>av</a:t>
                      </a:r>
                      <a:r>
                        <a:rPr lang="en-US" b="1" dirty="0"/>
                        <a:t>”</a:t>
                      </a:r>
                    </a:p>
                  </a:txBody>
                  <a:tcPr/>
                </a:tc>
                <a:tc>
                  <a:txBody>
                    <a:bodyPr/>
                    <a:lstStyle/>
                    <a:p>
                      <a:pPr algn="ctr"/>
                      <a:r>
                        <a:rPr lang="en-US" dirty="0"/>
                        <a:t>52.17%</a:t>
                      </a:r>
                    </a:p>
                  </a:txBody>
                  <a:tcPr/>
                </a:tc>
                <a:extLst>
                  <a:ext uri="{0D108BD9-81ED-4DB2-BD59-A6C34878D82A}">
                    <a16:rowId xmlns:a16="http://schemas.microsoft.com/office/drawing/2014/main" val="10003"/>
                  </a:ext>
                </a:extLst>
              </a:tr>
              <a:tr h="370840">
                <a:tc>
                  <a:txBody>
                    <a:bodyPr/>
                    <a:lstStyle/>
                    <a:p>
                      <a:pPr algn="ctr"/>
                      <a:r>
                        <a:rPr lang="en-US" b="1" dirty="0"/>
                        <a:t>“aw”</a:t>
                      </a:r>
                    </a:p>
                  </a:txBody>
                  <a:tcPr/>
                </a:tc>
                <a:tc>
                  <a:txBody>
                    <a:bodyPr/>
                    <a:lstStyle/>
                    <a:p>
                      <a:pPr algn="ctr"/>
                      <a:r>
                        <a:rPr lang="en-US" dirty="0"/>
                        <a:t>64.70%</a:t>
                      </a:r>
                    </a:p>
                  </a:txBody>
                  <a:tcPr/>
                </a:tc>
                <a:extLst>
                  <a:ext uri="{0D108BD9-81ED-4DB2-BD59-A6C34878D82A}">
                    <a16:rowId xmlns:a16="http://schemas.microsoft.com/office/drawing/2014/main" val="10004"/>
                  </a:ext>
                </a:extLst>
              </a:tr>
              <a:tr h="370840">
                <a:tc>
                  <a:txBody>
                    <a:bodyPr/>
                    <a:lstStyle/>
                    <a:p>
                      <a:pPr algn="ctr"/>
                      <a:r>
                        <a:rPr lang="en-US" b="1" dirty="0"/>
                        <a:t>“ay”</a:t>
                      </a:r>
                    </a:p>
                  </a:txBody>
                  <a:tcPr/>
                </a:tc>
                <a:tc>
                  <a:txBody>
                    <a:bodyPr/>
                    <a:lstStyle/>
                    <a:p>
                      <a:pPr algn="ctr"/>
                      <a:r>
                        <a:rPr lang="en-US" dirty="0"/>
                        <a:t>57.14%</a:t>
                      </a:r>
                    </a:p>
                  </a:txBody>
                  <a:tcPr/>
                </a:tc>
                <a:extLst>
                  <a:ext uri="{0D108BD9-81ED-4DB2-BD59-A6C34878D82A}">
                    <a16:rowId xmlns:a16="http://schemas.microsoft.com/office/drawing/2014/main" val="10005"/>
                  </a:ext>
                </a:extLst>
              </a:tr>
            </a:tbl>
          </a:graphicData>
        </a:graphic>
      </p:graphicFrame>
      <p:pic>
        <p:nvPicPr>
          <p:cNvPr id="5" name="image10.png"/>
          <p:cNvPicPr/>
          <p:nvPr/>
        </p:nvPicPr>
        <p:blipFill>
          <a:blip r:embed="rId2" cstate="print"/>
          <a:stretch>
            <a:fillRect/>
          </a:stretch>
        </p:blipFill>
        <p:spPr>
          <a:xfrm>
            <a:off x="6774511" y="3736036"/>
            <a:ext cx="3299791" cy="2163832"/>
          </a:xfrm>
          <a:prstGeom prst="rect">
            <a:avLst/>
          </a:prstGeom>
        </p:spPr>
      </p:pic>
      <p:sp>
        <p:nvSpPr>
          <p:cNvPr id="6" name="TextBox 5">
            <a:extLst>
              <a:ext uri="{FF2B5EF4-FFF2-40B4-BE49-F238E27FC236}">
                <a16:creationId xmlns:a16="http://schemas.microsoft.com/office/drawing/2014/main" id="{F4F8AF00-1580-40DE-A415-3F7946F5077B}"/>
              </a:ext>
            </a:extLst>
          </p:cNvPr>
          <p:cNvSpPr txBox="1"/>
          <p:nvPr/>
        </p:nvSpPr>
        <p:spPr>
          <a:xfrm>
            <a:off x="649357" y="6192988"/>
            <a:ext cx="930062" cy="374073"/>
          </a:xfrm>
          <a:prstGeom prst="rect">
            <a:avLst/>
          </a:prstGeom>
          <a:noFill/>
        </p:spPr>
        <p:txBody>
          <a:bodyPr wrap="square" rtlCol="0">
            <a:spAutoFit/>
          </a:bodyPr>
          <a:lstStyle/>
          <a:p>
            <a:r>
              <a:rPr lang="en-US" b="1" dirty="0">
                <a:solidFill>
                  <a:srgbClr val="0070C0"/>
                </a:solidFill>
                <a:hlinkClick r:id="rId3" action="ppaction://hlinksldjump">
                  <a:extLst>
                    <a:ext uri="{A12FA001-AC4F-418D-AE19-62706E023703}">
                      <ahyp:hlinkClr xmlns:ahyp="http://schemas.microsoft.com/office/drawing/2018/hyperlinkcolor" val="tx"/>
                    </a:ext>
                  </a:extLst>
                </a:hlinkClick>
              </a:rPr>
              <a:t>Return</a:t>
            </a:r>
            <a:endParaRPr lang="en-US" b="1" dirty="0">
              <a:solidFill>
                <a:srgbClr val="0070C0"/>
              </a:solidFill>
            </a:endParaRPr>
          </a:p>
        </p:txBody>
      </p:sp>
    </p:spTree>
    <p:extLst>
      <p:ext uri="{BB962C8B-B14F-4D97-AF65-F5344CB8AC3E}">
        <p14:creationId xmlns:p14="http://schemas.microsoft.com/office/powerpoint/2010/main" val="208097318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t>Result Discussion on Random Forest model</a:t>
            </a:r>
          </a:p>
        </p:txBody>
      </p:sp>
      <p:sp>
        <p:nvSpPr>
          <p:cNvPr id="3" name="Content Placeholder 2"/>
          <p:cNvSpPr>
            <a:spLocks noGrp="1"/>
          </p:cNvSpPr>
          <p:nvPr>
            <p:ph idx="1"/>
          </p:nvPr>
        </p:nvSpPr>
        <p:spPr/>
        <p:txBody>
          <a:bodyPr/>
          <a:lstStyle/>
          <a:p>
            <a:r>
              <a:rPr lang="en-US" dirty="0"/>
              <a:t>The Random Forest method employs Ensemble Learning algorithm in ML for the estimation of class, the model in our experiment attained the maximum accuracy of 57.14% while the model performance was also not good with the other subjects as compared to other model’s performance. </a:t>
            </a:r>
          </a:p>
          <a:p>
            <a:r>
              <a:rPr lang="en-US" dirty="0"/>
              <a:t>The following table is the depiction of same: </a:t>
            </a:r>
          </a:p>
          <a:p>
            <a:r>
              <a:rPr lang="en-US" dirty="0"/>
              <a:t> </a:t>
            </a:r>
          </a:p>
        </p:txBody>
      </p:sp>
      <p:graphicFrame>
        <p:nvGraphicFramePr>
          <p:cNvPr id="4" name="Table 3"/>
          <p:cNvGraphicFramePr>
            <a:graphicFrameLocks noGrp="1"/>
          </p:cNvGraphicFramePr>
          <p:nvPr/>
        </p:nvGraphicFramePr>
        <p:xfrm>
          <a:off x="521250" y="3617842"/>
          <a:ext cx="4798172" cy="2229090"/>
        </p:xfrm>
        <a:graphic>
          <a:graphicData uri="http://schemas.openxmlformats.org/drawingml/2006/table">
            <a:tbl>
              <a:tblPr firstRow="1" bandRow="1">
                <a:tableStyleId>{5C22544A-7EE6-4342-B048-85BDC9FD1C3A}</a:tableStyleId>
              </a:tblPr>
              <a:tblGrid>
                <a:gridCol w="2399086">
                  <a:extLst>
                    <a:ext uri="{9D8B030D-6E8A-4147-A177-3AD203B41FA5}">
                      <a16:colId xmlns:a16="http://schemas.microsoft.com/office/drawing/2014/main" val="20000"/>
                    </a:ext>
                  </a:extLst>
                </a:gridCol>
                <a:gridCol w="2399086">
                  <a:extLst>
                    <a:ext uri="{9D8B030D-6E8A-4147-A177-3AD203B41FA5}">
                      <a16:colId xmlns:a16="http://schemas.microsoft.com/office/drawing/2014/main" val="20001"/>
                    </a:ext>
                  </a:extLst>
                </a:gridCol>
              </a:tblGrid>
              <a:tr h="371515">
                <a:tc>
                  <a:txBody>
                    <a:bodyPr/>
                    <a:lstStyle/>
                    <a:p>
                      <a:pPr algn="ctr"/>
                      <a:r>
                        <a:rPr lang="en-US" dirty="0"/>
                        <a:t>Subject</a:t>
                      </a:r>
                    </a:p>
                  </a:txBody>
                  <a:tcPr/>
                </a:tc>
                <a:tc>
                  <a:txBody>
                    <a:bodyPr/>
                    <a:lstStyle/>
                    <a:p>
                      <a:pPr algn="ctr"/>
                      <a:r>
                        <a:rPr lang="en-US" dirty="0"/>
                        <a:t>Accuracy </a:t>
                      </a:r>
                    </a:p>
                  </a:txBody>
                  <a:tcPr/>
                </a:tc>
                <a:extLst>
                  <a:ext uri="{0D108BD9-81ED-4DB2-BD59-A6C34878D82A}">
                    <a16:rowId xmlns:a16="http://schemas.microsoft.com/office/drawing/2014/main" val="10000"/>
                  </a:ext>
                </a:extLst>
              </a:tr>
              <a:tr h="371515">
                <a:tc>
                  <a:txBody>
                    <a:bodyPr/>
                    <a:lstStyle/>
                    <a:p>
                      <a:pPr algn="ctr"/>
                      <a:r>
                        <a:rPr lang="en-US" b="1" dirty="0"/>
                        <a:t>“</a:t>
                      </a:r>
                      <a:r>
                        <a:rPr lang="en-US" b="1" dirty="0" err="1"/>
                        <a:t>aa</a:t>
                      </a:r>
                      <a:r>
                        <a:rPr lang="en-US" b="1" dirty="0"/>
                        <a:t>”</a:t>
                      </a:r>
                    </a:p>
                  </a:txBody>
                  <a:tcPr/>
                </a:tc>
                <a:tc>
                  <a:txBody>
                    <a:bodyPr/>
                    <a:lstStyle/>
                    <a:p>
                      <a:pPr algn="ctr"/>
                      <a:r>
                        <a:rPr lang="en-US" dirty="0"/>
                        <a:t>50.00%</a:t>
                      </a:r>
                    </a:p>
                  </a:txBody>
                  <a:tcPr/>
                </a:tc>
                <a:extLst>
                  <a:ext uri="{0D108BD9-81ED-4DB2-BD59-A6C34878D82A}">
                    <a16:rowId xmlns:a16="http://schemas.microsoft.com/office/drawing/2014/main" val="10001"/>
                  </a:ext>
                </a:extLst>
              </a:tr>
              <a:tr h="371515">
                <a:tc>
                  <a:txBody>
                    <a:bodyPr/>
                    <a:lstStyle/>
                    <a:p>
                      <a:pPr algn="ctr"/>
                      <a:r>
                        <a:rPr lang="en-US" b="1" dirty="0"/>
                        <a:t>“al”</a:t>
                      </a:r>
                    </a:p>
                  </a:txBody>
                  <a:tcPr/>
                </a:tc>
                <a:tc>
                  <a:txBody>
                    <a:bodyPr/>
                    <a:lstStyle/>
                    <a:p>
                      <a:pPr algn="ctr"/>
                      <a:r>
                        <a:rPr lang="en-US" dirty="0"/>
                        <a:t>24.52%</a:t>
                      </a:r>
                    </a:p>
                  </a:txBody>
                  <a:tcPr/>
                </a:tc>
                <a:extLst>
                  <a:ext uri="{0D108BD9-81ED-4DB2-BD59-A6C34878D82A}">
                    <a16:rowId xmlns:a16="http://schemas.microsoft.com/office/drawing/2014/main" val="10002"/>
                  </a:ext>
                </a:extLst>
              </a:tr>
              <a:tr h="371515">
                <a:tc>
                  <a:txBody>
                    <a:bodyPr/>
                    <a:lstStyle/>
                    <a:p>
                      <a:pPr algn="ctr"/>
                      <a:r>
                        <a:rPr lang="en-US" b="1" dirty="0"/>
                        <a:t>“</a:t>
                      </a:r>
                      <a:r>
                        <a:rPr lang="en-US" b="1" dirty="0" err="1"/>
                        <a:t>av</a:t>
                      </a:r>
                      <a:r>
                        <a:rPr lang="en-US" b="1" dirty="0"/>
                        <a:t>”</a:t>
                      </a:r>
                    </a:p>
                  </a:txBody>
                  <a:tcPr/>
                </a:tc>
                <a:tc>
                  <a:txBody>
                    <a:bodyPr/>
                    <a:lstStyle/>
                    <a:p>
                      <a:pPr algn="ctr"/>
                      <a:r>
                        <a:rPr lang="en-US" dirty="0"/>
                        <a:t>56.52%</a:t>
                      </a:r>
                    </a:p>
                  </a:txBody>
                  <a:tcPr/>
                </a:tc>
                <a:extLst>
                  <a:ext uri="{0D108BD9-81ED-4DB2-BD59-A6C34878D82A}">
                    <a16:rowId xmlns:a16="http://schemas.microsoft.com/office/drawing/2014/main" val="10003"/>
                  </a:ext>
                </a:extLst>
              </a:tr>
              <a:tr h="371515">
                <a:tc>
                  <a:txBody>
                    <a:bodyPr/>
                    <a:lstStyle/>
                    <a:p>
                      <a:pPr algn="ctr"/>
                      <a:r>
                        <a:rPr lang="en-US" b="1" dirty="0"/>
                        <a:t>“aw”</a:t>
                      </a:r>
                    </a:p>
                  </a:txBody>
                  <a:tcPr/>
                </a:tc>
                <a:tc>
                  <a:txBody>
                    <a:bodyPr/>
                    <a:lstStyle/>
                    <a:p>
                      <a:pPr algn="ctr"/>
                      <a:r>
                        <a:rPr lang="en-US" dirty="0"/>
                        <a:t>23.52%</a:t>
                      </a:r>
                    </a:p>
                  </a:txBody>
                  <a:tcPr/>
                </a:tc>
                <a:extLst>
                  <a:ext uri="{0D108BD9-81ED-4DB2-BD59-A6C34878D82A}">
                    <a16:rowId xmlns:a16="http://schemas.microsoft.com/office/drawing/2014/main" val="10004"/>
                  </a:ext>
                </a:extLst>
              </a:tr>
              <a:tr h="371515">
                <a:tc>
                  <a:txBody>
                    <a:bodyPr/>
                    <a:lstStyle/>
                    <a:p>
                      <a:pPr algn="ctr"/>
                      <a:r>
                        <a:rPr lang="en-US" b="1" dirty="0"/>
                        <a:t>“ay”</a:t>
                      </a:r>
                    </a:p>
                  </a:txBody>
                  <a:tcPr/>
                </a:tc>
                <a:tc>
                  <a:txBody>
                    <a:bodyPr/>
                    <a:lstStyle/>
                    <a:p>
                      <a:pPr algn="ctr"/>
                      <a:r>
                        <a:rPr lang="en-US" dirty="0"/>
                        <a:t>57.14%</a:t>
                      </a:r>
                    </a:p>
                  </a:txBody>
                  <a:tcPr/>
                </a:tc>
                <a:extLst>
                  <a:ext uri="{0D108BD9-81ED-4DB2-BD59-A6C34878D82A}">
                    <a16:rowId xmlns:a16="http://schemas.microsoft.com/office/drawing/2014/main" val="10005"/>
                  </a:ext>
                </a:extLst>
              </a:tr>
            </a:tbl>
          </a:graphicData>
        </a:graphic>
      </p:graphicFrame>
      <p:pic>
        <p:nvPicPr>
          <p:cNvPr id="5" name="image12.png"/>
          <p:cNvPicPr/>
          <p:nvPr/>
        </p:nvPicPr>
        <p:blipFill>
          <a:blip r:embed="rId2" cstate="print"/>
          <a:stretch>
            <a:fillRect/>
          </a:stretch>
        </p:blipFill>
        <p:spPr>
          <a:xfrm>
            <a:off x="6424654" y="3570136"/>
            <a:ext cx="3053301" cy="2369488"/>
          </a:xfrm>
          <a:prstGeom prst="rect">
            <a:avLst/>
          </a:prstGeom>
        </p:spPr>
      </p:pic>
      <p:sp>
        <p:nvSpPr>
          <p:cNvPr id="6" name="TextBox 5">
            <a:extLst>
              <a:ext uri="{FF2B5EF4-FFF2-40B4-BE49-F238E27FC236}">
                <a16:creationId xmlns:a16="http://schemas.microsoft.com/office/drawing/2014/main" id="{D9CAB628-E6DB-47E3-8891-AE31EAC7493E}"/>
              </a:ext>
            </a:extLst>
          </p:cNvPr>
          <p:cNvSpPr txBox="1"/>
          <p:nvPr/>
        </p:nvSpPr>
        <p:spPr>
          <a:xfrm>
            <a:off x="649357" y="6192988"/>
            <a:ext cx="930062" cy="374073"/>
          </a:xfrm>
          <a:prstGeom prst="rect">
            <a:avLst/>
          </a:prstGeom>
          <a:noFill/>
        </p:spPr>
        <p:txBody>
          <a:bodyPr wrap="square" rtlCol="0">
            <a:spAutoFit/>
          </a:bodyPr>
          <a:lstStyle/>
          <a:p>
            <a:r>
              <a:rPr lang="en-US" b="1" dirty="0">
                <a:solidFill>
                  <a:srgbClr val="0070C0"/>
                </a:solidFill>
                <a:hlinkClick r:id="rId3" action="ppaction://hlinksldjump">
                  <a:extLst>
                    <a:ext uri="{A12FA001-AC4F-418D-AE19-62706E023703}">
                      <ahyp:hlinkClr xmlns:ahyp="http://schemas.microsoft.com/office/drawing/2018/hyperlinkcolor" val="tx"/>
                    </a:ext>
                  </a:extLst>
                </a:hlinkClick>
              </a:rPr>
              <a:t>Return</a:t>
            </a:r>
            <a:endParaRPr lang="en-US" b="1" dirty="0">
              <a:solidFill>
                <a:srgbClr val="0070C0"/>
              </a:solidFill>
            </a:endParaRPr>
          </a:p>
        </p:txBody>
      </p:sp>
    </p:spTree>
    <p:extLst>
      <p:ext uri="{BB962C8B-B14F-4D97-AF65-F5344CB8AC3E}">
        <p14:creationId xmlns:p14="http://schemas.microsoft.com/office/powerpoint/2010/main" val="353580631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Result Discussion on Decision Tree model</a:t>
            </a:r>
          </a:p>
        </p:txBody>
      </p:sp>
      <p:sp>
        <p:nvSpPr>
          <p:cNvPr id="3" name="Content Placeholder 2"/>
          <p:cNvSpPr>
            <a:spLocks noGrp="1"/>
          </p:cNvSpPr>
          <p:nvPr>
            <p:ph idx="1"/>
          </p:nvPr>
        </p:nvSpPr>
        <p:spPr/>
        <p:txBody>
          <a:bodyPr/>
          <a:lstStyle/>
          <a:p>
            <a:r>
              <a:rPr lang="en-US" dirty="0"/>
              <a:t>The decision tree model which represent the model classification rules in the form of tree, the model in our case not performed satisfactory as compared to other models, the maximum accuracy achieved in our experimental procedure was found to be 71.42% while on the other hand the minimum accuracy achieved was 11.32% with the subject al. </a:t>
            </a:r>
          </a:p>
          <a:p>
            <a:r>
              <a:rPr lang="en-US" dirty="0"/>
              <a:t>The following table is depiction of same: </a:t>
            </a:r>
          </a:p>
          <a:p>
            <a:endParaRPr lang="en-US" dirty="0"/>
          </a:p>
        </p:txBody>
      </p:sp>
      <p:graphicFrame>
        <p:nvGraphicFramePr>
          <p:cNvPr id="4" name="Table 3"/>
          <p:cNvGraphicFramePr>
            <a:graphicFrameLocks noGrp="1"/>
          </p:cNvGraphicFramePr>
          <p:nvPr/>
        </p:nvGraphicFramePr>
        <p:xfrm>
          <a:off x="1133504" y="4001791"/>
          <a:ext cx="4631192" cy="2194560"/>
        </p:xfrm>
        <a:graphic>
          <a:graphicData uri="http://schemas.openxmlformats.org/drawingml/2006/table">
            <a:tbl>
              <a:tblPr firstRow="1" bandRow="1">
                <a:tableStyleId>{5C22544A-7EE6-4342-B048-85BDC9FD1C3A}</a:tableStyleId>
              </a:tblPr>
              <a:tblGrid>
                <a:gridCol w="2315596">
                  <a:extLst>
                    <a:ext uri="{9D8B030D-6E8A-4147-A177-3AD203B41FA5}">
                      <a16:colId xmlns:a16="http://schemas.microsoft.com/office/drawing/2014/main" val="20000"/>
                    </a:ext>
                  </a:extLst>
                </a:gridCol>
                <a:gridCol w="2315596">
                  <a:extLst>
                    <a:ext uri="{9D8B030D-6E8A-4147-A177-3AD203B41FA5}">
                      <a16:colId xmlns:a16="http://schemas.microsoft.com/office/drawing/2014/main" val="20001"/>
                    </a:ext>
                  </a:extLst>
                </a:gridCol>
              </a:tblGrid>
              <a:tr h="221765">
                <a:tc>
                  <a:txBody>
                    <a:bodyPr/>
                    <a:lstStyle/>
                    <a:p>
                      <a:pPr algn="ctr"/>
                      <a:r>
                        <a:rPr lang="en-US" dirty="0"/>
                        <a:t>Subject</a:t>
                      </a:r>
                    </a:p>
                  </a:txBody>
                  <a:tcPr/>
                </a:tc>
                <a:tc>
                  <a:txBody>
                    <a:bodyPr/>
                    <a:lstStyle/>
                    <a:p>
                      <a:pPr algn="ctr"/>
                      <a:r>
                        <a:rPr lang="en-US" dirty="0"/>
                        <a:t>Accuracy </a:t>
                      </a:r>
                    </a:p>
                  </a:txBody>
                  <a:tcPr/>
                </a:tc>
                <a:extLst>
                  <a:ext uri="{0D108BD9-81ED-4DB2-BD59-A6C34878D82A}">
                    <a16:rowId xmlns:a16="http://schemas.microsoft.com/office/drawing/2014/main" val="10000"/>
                  </a:ext>
                </a:extLst>
              </a:tr>
              <a:tr h="221765">
                <a:tc>
                  <a:txBody>
                    <a:bodyPr/>
                    <a:lstStyle/>
                    <a:p>
                      <a:pPr algn="ctr"/>
                      <a:r>
                        <a:rPr lang="en-US" b="1" dirty="0"/>
                        <a:t>“</a:t>
                      </a:r>
                      <a:r>
                        <a:rPr lang="en-US" b="1" dirty="0" err="1"/>
                        <a:t>aa</a:t>
                      </a:r>
                      <a:r>
                        <a:rPr lang="en-US" b="1" dirty="0"/>
                        <a:t>”</a:t>
                      </a:r>
                    </a:p>
                  </a:txBody>
                  <a:tcPr/>
                </a:tc>
                <a:tc>
                  <a:txBody>
                    <a:bodyPr/>
                    <a:lstStyle/>
                    <a:p>
                      <a:pPr algn="ctr"/>
                      <a:r>
                        <a:rPr lang="en-US" dirty="0"/>
                        <a:t>44.0%</a:t>
                      </a:r>
                    </a:p>
                  </a:txBody>
                  <a:tcPr/>
                </a:tc>
                <a:extLst>
                  <a:ext uri="{0D108BD9-81ED-4DB2-BD59-A6C34878D82A}">
                    <a16:rowId xmlns:a16="http://schemas.microsoft.com/office/drawing/2014/main" val="10001"/>
                  </a:ext>
                </a:extLst>
              </a:tr>
              <a:tr h="221765">
                <a:tc>
                  <a:txBody>
                    <a:bodyPr/>
                    <a:lstStyle/>
                    <a:p>
                      <a:pPr algn="ctr"/>
                      <a:r>
                        <a:rPr lang="en-US" b="1" dirty="0"/>
                        <a:t>“al”</a:t>
                      </a:r>
                    </a:p>
                  </a:txBody>
                  <a:tcPr/>
                </a:tc>
                <a:tc>
                  <a:txBody>
                    <a:bodyPr/>
                    <a:lstStyle/>
                    <a:p>
                      <a:pPr algn="ctr"/>
                      <a:r>
                        <a:rPr lang="en-US" dirty="0"/>
                        <a:t>11.32%</a:t>
                      </a:r>
                    </a:p>
                  </a:txBody>
                  <a:tcPr/>
                </a:tc>
                <a:extLst>
                  <a:ext uri="{0D108BD9-81ED-4DB2-BD59-A6C34878D82A}">
                    <a16:rowId xmlns:a16="http://schemas.microsoft.com/office/drawing/2014/main" val="10002"/>
                  </a:ext>
                </a:extLst>
              </a:tr>
              <a:tr h="221765">
                <a:tc>
                  <a:txBody>
                    <a:bodyPr/>
                    <a:lstStyle/>
                    <a:p>
                      <a:pPr algn="ctr"/>
                      <a:r>
                        <a:rPr lang="en-US" b="1" dirty="0"/>
                        <a:t>“</a:t>
                      </a:r>
                      <a:r>
                        <a:rPr lang="en-US" b="1" dirty="0" err="1"/>
                        <a:t>av</a:t>
                      </a:r>
                      <a:r>
                        <a:rPr lang="en-US" b="1" dirty="0"/>
                        <a:t>”</a:t>
                      </a:r>
                    </a:p>
                  </a:txBody>
                  <a:tcPr/>
                </a:tc>
                <a:tc>
                  <a:txBody>
                    <a:bodyPr/>
                    <a:lstStyle/>
                    <a:p>
                      <a:pPr algn="ctr"/>
                      <a:r>
                        <a:rPr lang="en-US" dirty="0"/>
                        <a:t>69.56%</a:t>
                      </a:r>
                    </a:p>
                  </a:txBody>
                  <a:tcPr/>
                </a:tc>
                <a:extLst>
                  <a:ext uri="{0D108BD9-81ED-4DB2-BD59-A6C34878D82A}">
                    <a16:rowId xmlns:a16="http://schemas.microsoft.com/office/drawing/2014/main" val="10003"/>
                  </a:ext>
                </a:extLst>
              </a:tr>
              <a:tr h="221765">
                <a:tc>
                  <a:txBody>
                    <a:bodyPr/>
                    <a:lstStyle/>
                    <a:p>
                      <a:pPr algn="ctr"/>
                      <a:r>
                        <a:rPr lang="en-US" b="1" dirty="0"/>
                        <a:t>“aw”</a:t>
                      </a:r>
                    </a:p>
                  </a:txBody>
                  <a:tcPr/>
                </a:tc>
                <a:tc>
                  <a:txBody>
                    <a:bodyPr/>
                    <a:lstStyle/>
                    <a:p>
                      <a:pPr algn="ctr"/>
                      <a:r>
                        <a:rPr lang="en-US" dirty="0"/>
                        <a:t>11.76%</a:t>
                      </a:r>
                    </a:p>
                  </a:txBody>
                  <a:tcPr/>
                </a:tc>
                <a:extLst>
                  <a:ext uri="{0D108BD9-81ED-4DB2-BD59-A6C34878D82A}">
                    <a16:rowId xmlns:a16="http://schemas.microsoft.com/office/drawing/2014/main" val="10004"/>
                  </a:ext>
                </a:extLst>
              </a:tr>
              <a:tr h="221765">
                <a:tc>
                  <a:txBody>
                    <a:bodyPr/>
                    <a:lstStyle/>
                    <a:p>
                      <a:pPr algn="ctr"/>
                      <a:r>
                        <a:rPr lang="en-US" b="1" dirty="0"/>
                        <a:t>“ay”</a:t>
                      </a:r>
                    </a:p>
                  </a:txBody>
                  <a:tcPr/>
                </a:tc>
                <a:tc>
                  <a:txBody>
                    <a:bodyPr/>
                    <a:lstStyle/>
                    <a:p>
                      <a:pPr algn="ctr"/>
                      <a:r>
                        <a:rPr lang="en-US" dirty="0"/>
                        <a:t>71.42%</a:t>
                      </a:r>
                    </a:p>
                  </a:txBody>
                  <a:tcPr/>
                </a:tc>
                <a:extLst>
                  <a:ext uri="{0D108BD9-81ED-4DB2-BD59-A6C34878D82A}">
                    <a16:rowId xmlns:a16="http://schemas.microsoft.com/office/drawing/2014/main" val="10005"/>
                  </a:ext>
                </a:extLst>
              </a:tr>
            </a:tbl>
          </a:graphicData>
        </a:graphic>
      </p:graphicFrame>
      <p:pic>
        <p:nvPicPr>
          <p:cNvPr id="5" name="image15.png"/>
          <p:cNvPicPr/>
          <p:nvPr/>
        </p:nvPicPr>
        <p:blipFill>
          <a:blip r:embed="rId2" cstate="print"/>
          <a:stretch>
            <a:fillRect/>
          </a:stretch>
        </p:blipFill>
        <p:spPr>
          <a:xfrm>
            <a:off x="6734756" y="3884806"/>
            <a:ext cx="3157937" cy="2428530"/>
          </a:xfrm>
          <a:prstGeom prst="rect">
            <a:avLst/>
          </a:prstGeom>
        </p:spPr>
      </p:pic>
      <p:sp>
        <p:nvSpPr>
          <p:cNvPr id="6" name="TextBox 5">
            <a:extLst>
              <a:ext uri="{FF2B5EF4-FFF2-40B4-BE49-F238E27FC236}">
                <a16:creationId xmlns:a16="http://schemas.microsoft.com/office/drawing/2014/main" id="{5A6A04C9-E88E-4A19-8ABC-1E514A41A325}"/>
              </a:ext>
            </a:extLst>
          </p:cNvPr>
          <p:cNvSpPr txBox="1"/>
          <p:nvPr/>
        </p:nvSpPr>
        <p:spPr>
          <a:xfrm>
            <a:off x="649357" y="6192988"/>
            <a:ext cx="930062" cy="374073"/>
          </a:xfrm>
          <a:prstGeom prst="rect">
            <a:avLst/>
          </a:prstGeom>
          <a:noFill/>
        </p:spPr>
        <p:txBody>
          <a:bodyPr wrap="square" rtlCol="0">
            <a:spAutoFit/>
          </a:bodyPr>
          <a:lstStyle/>
          <a:p>
            <a:r>
              <a:rPr lang="en-US" b="1" dirty="0">
                <a:solidFill>
                  <a:srgbClr val="0070C0"/>
                </a:solidFill>
                <a:hlinkClick r:id="rId3" action="ppaction://hlinksldjump">
                  <a:extLst>
                    <a:ext uri="{A12FA001-AC4F-418D-AE19-62706E023703}">
                      <ahyp:hlinkClr xmlns:ahyp="http://schemas.microsoft.com/office/drawing/2018/hyperlinkcolor" val="tx"/>
                    </a:ext>
                  </a:extLst>
                </a:hlinkClick>
              </a:rPr>
              <a:t>Return</a:t>
            </a:r>
            <a:endParaRPr lang="en-US" b="1" dirty="0">
              <a:solidFill>
                <a:srgbClr val="0070C0"/>
              </a:solidFill>
            </a:endParaRPr>
          </a:p>
        </p:txBody>
      </p:sp>
    </p:spTree>
    <p:extLst>
      <p:ext uri="{BB962C8B-B14F-4D97-AF65-F5344CB8AC3E}">
        <p14:creationId xmlns:p14="http://schemas.microsoft.com/office/powerpoint/2010/main" val="217180639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Result Discussion on DNN model</a:t>
            </a:r>
          </a:p>
        </p:txBody>
      </p:sp>
      <p:sp>
        <p:nvSpPr>
          <p:cNvPr id="3" name="Content Placeholder 2"/>
          <p:cNvSpPr>
            <a:spLocks noGrp="1"/>
          </p:cNvSpPr>
          <p:nvPr>
            <p:ph idx="1"/>
          </p:nvPr>
        </p:nvSpPr>
        <p:spPr/>
        <p:txBody>
          <a:bodyPr/>
          <a:lstStyle/>
          <a:p>
            <a:r>
              <a:rPr lang="en-US" dirty="0"/>
              <a:t>The DNN model with the number of epochs and layered structure have provided the best accuracy for our experimental results, the overall accuracy per subject and the maximum accuracy of 80.39% was observed with aw subject. We found that the DNN model would be the best suited model for the experiment modeled with this type of data.</a:t>
            </a:r>
          </a:p>
          <a:p>
            <a:r>
              <a:rPr lang="en-US" dirty="0"/>
              <a:t>The following table is depiction of same: </a:t>
            </a:r>
          </a:p>
          <a:p>
            <a:endParaRPr lang="en-US" dirty="0"/>
          </a:p>
        </p:txBody>
      </p:sp>
      <p:graphicFrame>
        <p:nvGraphicFramePr>
          <p:cNvPr id="4" name="Table 3"/>
          <p:cNvGraphicFramePr>
            <a:graphicFrameLocks noGrp="1"/>
          </p:cNvGraphicFramePr>
          <p:nvPr/>
        </p:nvGraphicFramePr>
        <p:xfrm>
          <a:off x="362226" y="3947896"/>
          <a:ext cx="4829976" cy="2225040"/>
        </p:xfrm>
        <a:graphic>
          <a:graphicData uri="http://schemas.openxmlformats.org/drawingml/2006/table">
            <a:tbl>
              <a:tblPr firstRow="1" bandRow="1">
                <a:tableStyleId>{5C22544A-7EE6-4342-B048-85BDC9FD1C3A}</a:tableStyleId>
              </a:tblPr>
              <a:tblGrid>
                <a:gridCol w="2414988">
                  <a:extLst>
                    <a:ext uri="{9D8B030D-6E8A-4147-A177-3AD203B41FA5}">
                      <a16:colId xmlns:a16="http://schemas.microsoft.com/office/drawing/2014/main" val="20000"/>
                    </a:ext>
                  </a:extLst>
                </a:gridCol>
                <a:gridCol w="2414988">
                  <a:extLst>
                    <a:ext uri="{9D8B030D-6E8A-4147-A177-3AD203B41FA5}">
                      <a16:colId xmlns:a16="http://schemas.microsoft.com/office/drawing/2014/main" val="20001"/>
                    </a:ext>
                  </a:extLst>
                </a:gridCol>
              </a:tblGrid>
              <a:tr h="370840">
                <a:tc>
                  <a:txBody>
                    <a:bodyPr/>
                    <a:lstStyle/>
                    <a:p>
                      <a:pPr algn="ctr"/>
                      <a:r>
                        <a:rPr lang="en-US" dirty="0"/>
                        <a:t>Subject</a:t>
                      </a:r>
                    </a:p>
                  </a:txBody>
                  <a:tcPr/>
                </a:tc>
                <a:tc>
                  <a:txBody>
                    <a:bodyPr/>
                    <a:lstStyle/>
                    <a:p>
                      <a:pPr algn="ctr"/>
                      <a:r>
                        <a:rPr lang="en-US" dirty="0"/>
                        <a:t>Accuracy </a:t>
                      </a:r>
                    </a:p>
                  </a:txBody>
                  <a:tcPr/>
                </a:tc>
                <a:extLst>
                  <a:ext uri="{0D108BD9-81ED-4DB2-BD59-A6C34878D82A}">
                    <a16:rowId xmlns:a16="http://schemas.microsoft.com/office/drawing/2014/main" val="10000"/>
                  </a:ext>
                </a:extLst>
              </a:tr>
              <a:tr h="370840">
                <a:tc>
                  <a:txBody>
                    <a:bodyPr/>
                    <a:lstStyle/>
                    <a:p>
                      <a:pPr algn="ctr"/>
                      <a:r>
                        <a:rPr lang="en-US" b="1" dirty="0"/>
                        <a:t>“</a:t>
                      </a:r>
                      <a:r>
                        <a:rPr lang="en-US" b="1" dirty="0" err="1"/>
                        <a:t>aa</a:t>
                      </a:r>
                      <a:r>
                        <a:rPr lang="en-US" b="1" dirty="0"/>
                        <a:t>”</a:t>
                      </a:r>
                    </a:p>
                  </a:txBody>
                  <a:tcPr/>
                </a:tc>
                <a:tc>
                  <a:txBody>
                    <a:bodyPr/>
                    <a:lstStyle/>
                    <a:p>
                      <a:pPr algn="ctr"/>
                      <a:r>
                        <a:rPr lang="en-US" dirty="0"/>
                        <a:t>63.99%</a:t>
                      </a:r>
                    </a:p>
                  </a:txBody>
                  <a:tcPr/>
                </a:tc>
                <a:extLst>
                  <a:ext uri="{0D108BD9-81ED-4DB2-BD59-A6C34878D82A}">
                    <a16:rowId xmlns:a16="http://schemas.microsoft.com/office/drawing/2014/main" val="10001"/>
                  </a:ext>
                </a:extLst>
              </a:tr>
              <a:tr h="370840">
                <a:tc>
                  <a:txBody>
                    <a:bodyPr/>
                    <a:lstStyle/>
                    <a:p>
                      <a:pPr algn="ctr"/>
                      <a:r>
                        <a:rPr lang="en-US" b="1" dirty="0"/>
                        <a:t>“al”</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a:t>67.30%</a:t>
                      </a:r>
                    </a:p>
                  </a:txBody>
                  <a:tcPr/>
                </a:tc>
                <a:extLst>
                  <a:ext uri="{0D108BD9-81ED-4DB2-BD59-A6C34878D82A}">
                    <a16:rowId xmlns:a16="http://schemas.microsoft.com/office/drawing/2014/main" val="10002"/>
                  </a:ext>
                </a:extLst>
              </a:tr>
              <a:tr h="370840">
                <a:tc>
                  <a:txBody>
                    <a:bodyPr/>
                    <a:lstStyle/>
                    <a:p>
                      <a:pPr algn="ctr"/>
                      <a:r>
                        <a:rPr lang="en-US" b="1" dirty="0"/>
                        <a:t>“</a:t>
                      </a:r>
                      <a:r>
                        <a:rPr lang="en-US" b="1" dirty="0" err="1"/>
                        <a:t>av</a:t>
                      </a:r>
                      <a:r>
                        <a:rPr lang="en-US" b="1" dirty="0"/>
                        <a:t>”</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a:t>63.77%</a:t>
                      </a:r>
                    </a:p>
                  </a:txBody>
                  <a:tcPr/>
                </a:tc>
                <a:extLst>
                  <a:ext uri="{0D108BD9-81ED-4DB2-BD59-A6C34878D82A}">
                    <a16:rowId xmlns:a16="http://schemas.microsoft.com/office/drawing/2014/main" val="10003"/>
                  </a:ext>
                </a:extLst>
              </a:tr>
              <a:tr h="370840">
                <a:tc>
                  <a:txBody>
                    <a:bodyPr/>
                    <a:lstStyle/>
                    <a:p>
                      <a:pPr algn="ctr"/>
                      <a:r>
                        <a:rPr lang="en-US" b="1" dirty="0"/>
                        <a:t>“aw”</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a:t>80.39%</a:t>
                      </a:r>
                    </a:p>
                  </a:txBody>
                  <a:tcPr/>
                </a:tc>
                <a:extLst>
                  <a:ext uri="{0D108BD9-81ED-4DB2-BD59-A6C34878D82A}">
                    <a16:rowId xmlns:a16="http://schemas.microsoft.com/office/drawing/2014/main" val="10004"/>
                  </a:ext>
                </a:extLst>
              </a:tr>
              <a:tr h="370840">
                <a:tc>
                  <a:txBody>
                    <a:bodyPr/>
                    <a:lstStyle/>
                    <a:p>
                      <a:pPr algn="ctr"/>
                      <a:r>
                        <a:rPr lang="en-US" b="1" dirty="0"/>
                        <a:t>“ay”</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a:t>76.19%</a:t>
                      </a:r>
                    </a:p>
                  </a:txBody>
                  <a:tcPr/>
                </a:tc>
                <a:extLst>
                  <a:ext uri="{0D108BD9-81ED-4DB2-BD59-A6C34878D82A}">
                    <a16:rowId xmlns:a16="http://schemas.microsoft.com/office/drawing/2014/main" val="10005"/>
                  </a:ext>
                </a:extLst>
              </a:tr>
            </a:tbl>
          </a:graphicData>
        </a:graphic>
      </p:graphicFrame>
      <p:pic>
        <p:nvPicPr>
          <p:cNvPr id="5" name="image18.png"/>
          <p:cNvPicPr/>
          <p:nvPr/>
        </p:nvPicPr>
        <p:blipFill>
          <a:blip r:embed="rId2" cstate="print"/>
          <a:stretch>
            <a:fillRect/>
          </a:stretch>
        </p:blipFill>
        <p:spPr>
          <a:xfrm>
            <a:off x="5868064" y="3991555"/>
            <a:ext cx="3204374" cy="2305878"/>
          </a:xfrm>
          <a:prstGeom prst="rect">
            <a:avLst/>
          </a:prstGeom>
        </p:spPr>
      </p:pic>
      <p:sp>
        <p:nvSpPr>
          <p:cNvPr id="6" name="TextBox 5">
            <a:extLst>
              <a:ext uri="{FF2B5EF4-FFF2-40B4-BE49-F238E27FC236}">
                <a16:creationId xmlns:a16="http://schemas.microsoft.com/office/drawing/2014/main" id="{D8032DC7-3B96-4FD0-84DA-31C520ACE407}"/>
              </a:ext>
            </a:extLst>
          </p:cNvPr>
          <p:cNvSpPr txBox="1"/>
          <p:nvPr/>
        </p:nvSpPr>
        <p:spPr>
          <a:xfrm>
            <a:off x="649357" y="6192988"/>
            <a:ext cx="930062" cy="374073"/>
          </a:xfrm>
          <a:prstGeom prst="rect">
            <a:avLst/>
          </a:prstGeom>
          <a:noFill/>
        </p:spPr>
        <p:txBody>
          <a:bodyPr wrap="square" rtlCol="0">
            <a:spAutoFit/>
          </a:bodyPr>
          <a:lstStyle/>
          <a:p>
            <a:r>
              <a:rPr lang="en-US" b="1" dirty="0">
                <a:solidFill>
                  <a:srgbClr val="0070C0"/>
                </a:solidFill>
                <a:hlinkClick r:id="rId3" action="ppaction://hlinksldjump">
                  <a:extLst>
                    <a:ext uri="{A12FA001-AC4F-418D-AE19-62706E023703}">
                      <ahyp:hlinkClr xmlns:ahyp="http://schemas.microsoft.com/office/drawing/2018/hyperlinkcolor" val="tx"/>
                    </a:ext>
                  </a:extLst>
                </a:hlinkClick>
              </a:rPr>
              <a:t>Return</a:t>
            </a:r>
            <a:endParaRPr lang="en-US" b="1" dirty="0">
              <a:solidFill>
                <a:srgbClr val="0070C0"/>
              </a:solidFill>
            </a:endParaRPr>
          </a:p>
        </p:txBody>
      </p:sp>
    </p:spTree>
    <p:extLst>
      <p:ext uri="{BB962C8B-B14F-4D97-AF65-F5344CB8AC3E}">
        <p14:creationId xmlns:p14="http://schemas.microsoft.com/office/powerpoint/2010/main" val="136425068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Training procedure of DNN model</a:t>
            </a:r>
          </a:p>
        </p:txBody>
      </p:sp>
      <p:sp>
        <p:nvSpPr>
          <p:cNvPr id="3" name="Content Placeholder 2"/>
          <p:cNvSpPr>
            <a:spLocks noGrp="1"/>
          </p:cNvSpPr>
          <p:nvPr>
            <p:ph idx="1"/>
          </p:nvPr>
        </p:nvSpPr>
        <p:spPr/>
        <p:txBody>
          <a:bodyPr/>
          <a:lstStyle/>
          <a:p>
            <a:r>
              <a:rPr lang="en-US" dirty="0"/>
              <a:t>The training graph of loss function with the epochs and </a:t>
            </a:r>
            <a:r>
              <a:rPr lang="en-US" dirty="0" err="1"/>
              <a:t>laccuracy</a:t>
            </a:r>
            <a:r>
              <a:rPr lang="en-US" dirty="0"/>
              <a:t> is depicted for the reference , for the subject </a:t>
            </a:r>
            <a:r>
              <a:rPr lang="en-US" dirty="0" err="1"/>
              <a:t>aa</a:t>
            </a:r>
            <a:r>
              <a:rPr lang="en-US" dirty="0"/>
              <a:t> is depicted in the following figure: </a:t>
            </a:r>
          </a:p>
          <a:p>
            <a:r>
              <a:rPr lang="en-US" dirty="0"/>
              <a:t>The accuracy has been stabilizing over the number of epochs which is evident from the graphs: </a:t>
            </a:r>
          </a:p>
          <a:p>
            <a:endParaRPr lang="en-US" dirty="0"/>
          </a:p>
        </p:txBody>
      </p:sp>
      <p:pic>
        <p:nvPicPr>
          <p:cNvPr id="4" name="image16.png"/>
          <p:cNvPicPr/>
          <p:nvPr/>
        </p:nvPicPr>
        <p:blipFill>
          <a:blip r:embed="rId2" cstate="print"/>
          <a:stretch>
            <a:fillRect/>
          </a:stretch>
        </p:blipFill>
        <p:spPr>
          <a:xfrm>
            <a:off x="2615468" y="3223921"/>
            <a:ext cx="5145005" cy="2978095"/>
          </a:xfrm>
          <a:prstGeom prst="rect">
            <a:avLst/>
          </a:prstGeom>
        </p:spPr>
      </p:pic>
      <p:sp>
        <p:nvSpPr>
          <p:cNvPr id="5" name="TextBox 4">
            <a:extLst>
              <a:ext uri="{FF2B5EF4-FFF2-40B4-BE49-F238E27FC236}">
                <a16:creationId xmlns:a16="http://schemas.microsoft.com/office/drawing/2014/main" id="{59B5749E-69DF-4DE9-BDFF-E0685553FE5F}"/>
              </a:ext>
            </a:extLst>
          </p:cNvPr>
          <p:cNvSpPr txBox="1"/>
          <p:nvPr/>
        </p:nvSpPr>
        <p:spPr>
          <a:xfrm>
            <a:off x="649357" y="6192988"/>
            <a:ext cx="930062" cy="374073"/>
          </a:xfrm>
          <a:prstGeom prst="rect">
            <a:avLst/>
          </a:prstGeom>
          <a:noFill/>
        </p:spPr>
        <p:txBody>
          <a:bodyPr wrap="square" rtlCol="0">
            <a:spAutoFit/>
          </a:bodyPr>
          <a:lstStyle/>
          <a:p>
            <a:r>
              <a:rPr lang="en-US" b="1" dirty="0">
                <a:solidFill>
                  <a:srgbClr val="0070C0"/>
                </a:solidFill>
                <a:hlinkClick r:id="rId3" action="ppaction://hlinksldjump">
                  <a:extLst>
                    <a:ext uri="{A12FA001-AC4F-418D-AE19-62706E023703}">
                      <ahyp:hlinkClr xmlns:ahyp="http://schemas.microsoft.com/office/drawing/2018/hyperlinkcolor" val="tx"/>
                    </a:ext>
                  </a:extLst>
                </a:hlinkClick>
              </a:rPr>
              <a:t>Return</a:t>
            </a:r>
            <a:endParaRPr lang="en-US" b="1" dirty="0">
              <a:solidFill>
                <a:srgbClr val="0070C0"/>
              </a:solidFill>
            </a:endParaRPr>
          </a:p>
        </p:txBody>
      </p:sp>
    </p:spTree>
    <p:extLst>
      <p:ext uri="{BB962C8B-B14F-4D97-AF65-F5344CB8AC3E}">
        <p14:creationId xmlns:p14="http://schemas.microsoft.com/office/powerpoint/2010/main" val="309505332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Training procedure of DNN model</a:t>
            </a:r>
          </a:p>
        </p:txBody>
      </p:sp>
      <p:sp>
        <p:nvSpPr>
          <p:cNvPr id="3" name="Content Placeholder 2"/>
          <p:cNvSpPr>
            <a:spLocks noGrp="1"/>
          </p:cNvSpPr>
          <p:nvPr>
            <p:ph idx="1"/>
          </p:nvPr>
        </p:nvSpPr>
        <p:spPr/>
        <p:txBody>
          <a:bodyPr/>
          <a:lstStyle/>
          <a:p>
            <a:r>
              <a:rPr lang="en-US" dirty="0"/>
              <a:t>The loss function </a:t>
            </a:r>
            <a:r>
              <a:rPr lang="en-US" dirty="0" err="1"/>
              <a:t>vs</a:t>
            </a:r>
            <a:r>
              <a:rPr lang="en-US" dirty="0"/>
              <a:t> the epoch graph depicts the variation into the training procedure of the loss function being used. The depiction of the graph for the subject </a:t>
            </a:r>
            <a:r>
              <a:rPr lang="en-US" dirty="0" err="1"/>
              <a:t>aa</a:t>
            </a:r>
            <a:r>
              <a:rPr lang="en-US" dirty="0"/>
              <a:t> has been shown here for reference: </a:t>
            </a:r>
          </a:p>
          <a:p>
            <a:endParaRPr lang="en-US" dirty="0"/>
          </a:p>
          <a:p>
            <a:endParaRPr lang="en-US" dirty="0"/>
          </a:p>
        </p:txBody>
      </p:sp>
      <p:pic>
        <p:nvPicPr>
          <p:cNvPr id="4" name="image17.png"/>
          <p:cNvPicPr/>
          <p:nvPr/>
        </p:nvPicPr>
        <p:blipFill>
          <a:blip r:embed="rId2" cstate="print"/>
          <a:stretch>
            <a:fillRect/>
          </a:stretch>
        </p:blipFill>
        <p:spPr>
          <a:xfrm>
            <a:off x="2210464" y="2792730"/>
            <a:ext cx="5971428" cy="3329774"/>
          </a:xfrm>
          <a:prstGeom prst="rect">
            <a:avLst/>
          </a:prstGeom>
        </p:spPr>
      </p:pic>
      <p:sp>
        <p:nvSpPr>
          <p:cNvPr id="5" name="TextBox 4">
            <a:extLst>
              <a:ext uri="{FF2B5EF4-FFF2-40B4-BE49-F238E27FC236}">
                <a16:creationId xmlns:a16="http://schemas.microsoft.com/office/drawing/2014/main" id="{402C51BB-15C9-4B0A-A41A-BB53BBD89C28}"/>
              </a:ext>
            </a:extLst>
          </p:cNvPr>
          <p:cNvSpPr txBox="1"/>
          <p:nvPr/>
        </p:nvSpPr>
        <p:spPr>
          <a:xfrm>
            <a:off x="649357" y="6192988"/>
            <a:ext cx="930062" cy="374073"/>
          </a:xfrm>
          <a:prstGeom prst="rect">
            <a:avLst/>
          </a:prstGeom>
          <a:noFill/>
        </p:spPr>
        <p:txBody>
          <a:bodyPr wrap="square" rtlCol="0">
            <a:spAutoFit/>
          </a:bodyPr>
          <a:lstStyle/>
          <a:p>
            <a:r>
              <a:rPr lang="en-US" b="1" dirty="0">
                <a:solidFill>
                  <a:srgbClr val="0070C0"/>
                </a:solidFill>
                <a:hlinkClick r:id="rId3" action="ppaction://hlinksldjump">
                  <a:extLst>
                    <a:ext uri="{A12FA001-AC4F-418D-AE19-62706E023703}">
                      <ahyp:hlinkClr xmlns:ahyp="http://schemas.microsoft.com/office/drawing/2018/hyperlinkcolor" val="tx"/>
                    </a:ext>
                  </a:extLst>
                </a:hlinkClick>
              </a:rPr>
              <a:t>Return</a:t>
            </a:r>
            <a:endParaRPr lang="en-US" b="1" dirty="0">
              <a:solidFill>
                <a:srgbClr val="0070C0"/>
              </a:solidFill>
            </a:endParaRPr>
          </a:p>
        </p:txBody>
      </p:sp>
    </p:spTree>
    <p:extLst>
      <p:ext uri="{BB962C8B-B14F-4D97-AF65-F5344CB8AC3E}">
        <p14:creationId xmlns:p14="http://schemas.microsoft.com/office/powerpoint/2010/main" val="43985717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Tools and Libraries Used</a:t>
            </a:r>
          </a:p>
        </p:txBody>
      </p:sp>
      <p:sp>
        <p:nvSpPr>
          <p:cNvPr id="3" name="Content Placeholder 2"/>
          <p:cNvSpPr>
            <a:spLocks noGrp="1"/>
          </p:cNvSpPr>
          <p:nvPr>
            <p:ph idx="1"/>
          </p:nvPr>
        </p:nvSpPr>
        <p:spPr/>
        <p:txBody>
          <a:bodyPr>
            <a:normAutofit/>
          </a:bodyPr>
          <a:lstStyle/>
          <a:p>
            <a:endParaRPr lang="en-US" sz="2000" dirty="0"/>
          </a:p>
          <a:p>
            <a:r>
              <a:rPr lang="en-US" sz="2000" dirty="0"/>
              <a:t>Extensive Usage of Python programming language is employed for this experiment. Various deep learning libraries like </a:t>
            </a:r>
            <a:r>
              <a:rPr lang="en-US" sz="2000" dirty="0" err="1"/>
              <a:t>Keras</a:t>
            </a:r>
            <a:r>
              <a:rPr lang="en-US" sz="2000" dirty="0"/>
              <a:t> is used for the implementation and the </a:t>
            </a:r>
            <a:r>
              <a:rPr lang="en-US" sz="2000" dirty="0" err="1"/>
              <a:t>sklearn</a:t>
            </a:r>
            <a:r>
              <a:rPr lang="en-US" sz="2000" dirty="0"/>
              <a:t> and </a:t>
            </a:r>
            <a:r>
              <a:rPr lang="en-US" sz="2000" dirty="0" err="1"/>
              <a:t>scipy</a:t>
            </a:r>
            <a:r>
              <a:rPr lang="en-US" sz="2000" dirty="0"/>
              <a:t> libraries for the inclusion of classifiers like SVMs, Naïve Bayes’ , Decision Trees as well as the different process like getting FFT of the raw data is possible due to presence of these libraries.</a:t>
            </a:r>
          </a:p>
          <a:p>
            <a:r>
              <a:rPr lang="en-US" sz="2000" dirty="0"/>
              <a:t>Other than this some inherent tools employed for this experiment are as follows:  </a:t>
            </a:r>
          </a:p>
          <a:p>
            <a:pPr marL="0" indent="0">
              <a:buNone/>
            </a:pPr>
            <a:r>
              <a:rPr lang="en-US" sz="2000" dirty="0"/>
              <a:t>   1. Anaconda </a:t>
            </a:r>
            <a:r>
              <a:rPr lang="en-US" sz="2000" dirty="0" err="1"/>
              <a:t>Intgerated</a:t>
            </a:r>
            <a:r>
              <a:rPr lang="en-US" sz="2000" dirty="0"/>
              <a:t> Development Environment (Python 3.6 or above)</a:t>
            </a:r>
          </a:p>
          <a:p>
            <a:pPr marL="0" indent="0">
              <a:buNone/>
            </a:pPr>
            <a:r>
              <a:rPr lang="en-US" sz="2000" dirty="0"/>
              <a:t>   2. </a:t>
            </a:r>
            <a:r>
              <a:rPr lang="en-US" sz="2000" dirty="0" err="1"/>
              <a:t>Jupyter</a:t>
            </a:r>
            <a:r>
              <a:rPr lang="en-US" sz="2000" dirty="0"/>
              <a:t> Notebook (implementation and quick run)</a:t>
            </a:r>
          </a:p>
          <a:p>
            <a:pPr marL="0" indent="0">
              <a:buNone/>
            </a:pPr>
            <a:r>
              <a:rPr lang="en-US" sz="2000" dirty="0"/>
              <a:t>   3. Virtual Environment (Exclusive Python libraries kept under an environment)</a:t>
            </a:r>
          </a:p>
        </p:txBody>
      </p:sp>
      <p:sp>
        <p:nvSpPr>
          <p:cNvPr id="4" name="TextBox 3">
            <a:extLst>
              <a:ext uri="{FF2B5EF4-FFF2-40B4-BE49-F238E27FC236}">
                <a16:creationId xmlns:a16="http://schemas.microsoft.com/office/drawing/2014/main" id="{94B1F762-13BA-43D6-A240-E53281E3BE84}"/>
              </a:ext>
            </a:extLst>
          </p:cNvPr>
          <p:cNvSpPr txBox="1"/>
          <p:nvPr/>
        </p:nvSpPr>
        <p:spPr>
          <a:xfrm>
            <a:off x="649357" y="6192988"/>
            <a:ext cx="930062" cy="374073"/>
          </a:xfrm>
          <a:prstGeom prst="rect">
            <a:avLst/>
          </a:prstGeom>
          <a:noFill/>
        </p:spPr>
        <p:txBody>
          <a:bodyPr wrap="square" rtlCol="0">
            <a:spAutoFit/>
          </a:bodyPr>
          <a:lstStyle/>
          <a:p>
            <a:r>
              <a:rPr lang="en-US" b="1" dirty="0">
                <a:solidFill>
                  <a:srgbClr val="0070C0"/>
                </a:solidFill>
                <a:hlinkClick r:id="rId2" action="ppaction://hlinksldjump">
                  <a:extLst>
                    <a:ext uri="{A12FA001-AC4F-418D-AE19-62706E023703}">
                      <ahyp:hlinkClr xmlns:ahyp="http://schemas.microsoft.com/office/drawing/2018/hyperlinkcolor" val="tx"/>
                    </a:ext>
                  </a:extLst>
                </a:hlinkClick>
              </a:rPr>
              <a:t>Return</a:t>
            </a:r>
            <a:endParaRPr lang="en-US" b="1" dirty="0">
              <a:solidFill>
                <a:srgbClr val="0070C0"/>
              </a:solidFill>
            </a:endParaRPr>
          </a:p>
        </p:txBody>
      </p:sp>
    </p:spTree>
    <p:extLst>
      <p:ext uri="{BB962C8B-B14F-4D97-AF65-F5344CB8AC3E}">
        <p14:creationId xmlns:p14="http://schemas.microsoft.com/office/powerpoint/2010/main" val="307261305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Conclusions</a:t>
            </a:r>
          </a:p>
        </p:txBody>
      </p:sp>
      <p:sp>
        <p:nvSpPr>
          <p:cNvPr id="3" name="Content Placeholder 2">
            <a:extLst>
              <a:ext uri="{FF2B5EF4-FFF2-40B4-BE49-F238E27FC236}">
                <a16:creationId xmlns:a16="http://schemas.microsoft.com/office/drawing/2014/main" id="{B127D986-D0E5-46DA-8390-42CD1BAFE0EB}"/>
              </a:ext>
            </a:extLst>
          </p:cNvPr>
          <p:cNvSpPr>
            <a:spLocks noGrp="1"/>
          </p:cNvSpPr>
          <p:nvPr>
            <p:ph idx="1"/>
          </p:nvPr>
        </p:nvSpPr>
        <p:spPr/>
        <p:txBody>
          <a:bodyPr/>
          <a:lstStyle/>
          <a:p>
            <a:pPr marL="0" indent="0" algn="ctr">
              <a:buNone/>
            </a:pPr>
            <a:endParaRPr lang="en-US" sz="2000" dirty="0">
              <a:latin typeface="Times New Roman" panose="02020603050405020304" pitchFamily="18" charset="0"/>
              <a:cs typeface="Times New Roman" panose="02020603050405020304" pitchFamily="18" charset="0"/>
            </a:endParaRPr>
          </a:p>
          <a:p>
            <a:pPr>
              <a:buFont typeface="Wingdings" panose="05000000000000000000" pitchFamily="2" charset="2"/>
              <a:buChar char="v"/>
            </a:pPr>
            <a:r>
              <a:rPr lang="en-US" sz="2000" dirty="0">
                <a:latin typeface="Times New Roman" panose="02020603050405020304" pitchFamily="18" charset="0"/>
                <a:cs typeface="Times New Roman" panose="02020603050405020304" pitchFamily="18" charset="0"/>
              </a:rPr>
              <a:t>The classification approaches have been applied on the frequency domain features extracted using FFT.  The performance of different classifiers have been estimated over the five subjects motor imagery EEG data.</a:t>
            </a:r>
          </a:p>
          <a:p>
            <a:pPr>
              <a:buFont typeface="Wingdings" panose="05000000000000000000" pitchFamily="2" charset="2"/>
              <a:buChar char="v"/>
            </a:pPr>
            <a:r>
              <a:rPr lang="en-US" sz="2000" dirty="0">
                <a:latin typeface="Times New Roman" panose="02020603050405020304" pitchFamily="18" charset="0"/>
                <a:cs typeface="Times New Roman" panose="02020603050405020304" pitchFamily="18" charset="0"/>
              </a:rPr>
              <a:t>The average accuracy indicates that DNN architecture achieved highest classification performance over the extracted features. Thus the result shows that DNN and its further classification are one of the suitable approaches for the classification of the motor imagery based EEG data.</a:t>
            </a:r>
          </a:p>
          <a:p>
            <a:pPr>
              <a:buFont typeface="Wingdings" panose="05000000000000000000" pitchFamily="2" charset="2"/>
              <a:buChar char="v"/>
            </a:pPr>
            <a:r>
              <a:rPr lang="en-US" sz="2000" dirty="0">
                <a:latin typeface="Times New Roman" panose="02020603050405020304" pitchFamily="18" charset="0"/>
                <a:cs typeface="Times New Roman" panose="02020603050405020304" pitchFamily="18" charset="0"/>
              </a:rPr>
              <a:t>The consistency into the results is also an evidence from the different experiments performed upon the EEG signal classification, for the DNN being best model out of the considered models.</a:t>
            </a:r>
          </a:p>
        </p:txBody>
      </p:sp>
      <p:sp>
        <p:nvSpPr>
          <p:cNvPr id="4" name="TextBox 3">
            <a:extLst>
              <a:ext uri="{FF2B5EF4-FFF2-40B4-BE49-F238E27FC236}">
                <a16:creationId xmlns:a16="http://schemas.microsoft.com/office/drawing/2014/main" id="{C31C8FFF-F557-44B6-8ECF-57E22B625FB1}"/>
              </a:ext>
            </a:extLst>
          </p:cNvPr>
          <p:cNvSpPr txBox="1"/>
          <p:nvPr/>
        </p:nvSpPr>
        <p:spPr>
          <a:xfrm>
            <a:off x="649357" y="6192988"/>
            <a:ext cx="930062" cy="374073"/>
          </a:xfrm>
          <a:prstGeom prst="rect">
            <a:avLst/>
          </a:prstGeom>
          <a:noFill/>
        </p:spPr>
        <p:txBody>
          <a:bodyPr wrap="square" rtlCol="0">
            <a:spAutoFit/>
          </a:bodyPr>
          <a:lstStyle/>
          <a:p>
            <a:r>
              <a:rPr lang="en-US" b="1" dirty="0">
                <a:solidFill>
                  <a:srgbClr val="0070C0"/>
                </a:solidFill>
                <a:hlinkClick r:id="rId2" action="ppaction://hlinksldjump">
                  <a:extLst>
                    <a:ext uri="{A12FA001-AC4F-418D-AE19-62706E023703}">
                      <ahyp:hlinkClr xmlns:ahyp="http://schemas.microsoft.com/office/drawing/2018/hyperlinkcolor" val="tx"/>
                    </a:ext>
                  </a:extLst>
                </a:hlinkClick>
              </a:rPr>
              <a:t>Return</a:t>
            </a:r>
            <a:endParaRPr lang="en-US" b="1" dirty="0">
              <a:solidFill>
                <a:srgbClr val="0070C0"/>
              </a:solidFill>
            </a:endParaRPr>
          </a:p>
        </p:txBody>
      </p:sp>
    </p:spTree>
    <p:extLst>
      <p:ext uri="{BB962C8B-B14F-4D97-AF65-F5344CB8AC3E}">
        <p14:creationId xmlns:p14="http://schemas.microsoft.com/office/powerpoint/2010/main" val="320163735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Future Scope</a:t>
            </a:r>
          </a:p>
        </p:txBody>
      </p:sp>
      <p:sp>
        <p:nvSpPr>
          <p:cNvPr id="3" name="Content Placeholder 2"/>
          <p:cNvSpPr>
            <a:spLocks noGrp="1"/>
          </p:cNvSpPr>
          <p:nvPr>
            <p:ph idx="1"/>
          </p:nvPr>
        </p:nvSpPr>
        <p:spPr/>
        <p:txBody>
          <a:bodyPr/>
          <a:lstStyle/>
          <a:p>
            <a:endParaRPr lang="en-US" dirty="0"/>
          </a:p>
          <a:p>
            <a:r>
              <a:rPr lang="en-US" dirty="0"/>
              <a:t>Improvement in the selection of Feature Extraction strategies can be applied before the processing and classification stage.</a:t>
            </a:r>
          </a:p>
          <a:p>
            <a:r>
              <a:rPr lang="en-US" dirty="0"/>
              <a:t>Some other powerful class of models preferably CNN (Convolutional Neural Networks) may be a better choice for one of the classifiers.</a:t>
            </a:r>
          </a:p>
          <a:p>
            <a:r>
              <a:rPr lang="en-US" dirty="0"/>
              <a:t>Channel Selection strategies coupled with many other advanced feature selection strategies may provide a better class of accurate models.</a:t>
            </a:r>
          </a:p>
        </p:txBody>
      </p:sp>
      <p:sp>
        <p:nvSpPr>
          <p:cNvPr id="4" name="TextBox 3">
            <a:extLst>
              <a:ext uri="{FF2B5EF4-FFF2-40B4-BE49-F238E27FC236}">
                <a16:creationId xmlns:a16="http://schemas.microsoft.com/office/drawing/2014/main" id="{8E5EBE75-0578-462C-BCAE-38C818A3B933}"/>
              </a:ext>
            </a:extLst>
          </p:cNvPr>
          <p:cNvSpPr txBox="1"/>
          <p:nvPr/>
        </p:nvSpPr>
        <p:spPr>
          <a:xfrm>
            <a:off x="649357" y="6192988"/>
            <a:ext cx="930062" cy="374073"/>
          </a:xfrm>
          <a:prstGeom prst="rect">
            <a:avLst/>
          </a:prstGeom>
          <a:noFill/>
        </p:spPr>
        <p:txBody>
          <a:bodyPr wrap="square" rtlCol="0">
            <a:spAutoFit/>
          </a:bodyPr>
          <a:lstStyle/>
          <a:p>
            <a:r>
              <a:rPr lang="en-US" b="1" dirty="0">
                <a:solidFill>
                  <a:srgbClr val="0070C0"/>
                </a:solidFill>
                <a:hlinkClick r:id="rId2" action="ppaction://hlinksldjump">
                  <a:extLst>
                    <a:ext uri="{A12FA001-AC4F-418D-AE19-62706E023703}">
                      <ahyp:hlinkClr xmlns:ahyp="http://schemas.microsoft.com/office/drawing/2018/hyperlinkcolor" val="tx"/>
                    </a:ext>
                  </a:extLst>
                </a:hlinkClick>
              </a:rPr>
              <a:t>Return</a:t>
            </a:r>
            <a:endParaRPr lang="en-US" b="1" dirty="0">
              <a:solidFill>
                <a:srgbClr val="0070C0"/>
              </a:solidFill>
            </a:endParaRPr>
          </a:p>
        </p:txBody>
      </p:sp>
    </p:spTree>
    <p:extLst>
      <p:ext uri="{BB962C8B-B14F-4D97-AF65-F5344CB8AC3E}">
        <p14:creationId xmlns:p14="http://schemas.microsoft.com/office/powerpoint/2010/main" val="205924343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B7A5C-0DE7-1D43-3CDD-E023585D2405}"/>
              </a:ext>
            </a:extLst>
          </p:cNvPr>
          <p:cNvSpPr>
            <a:spLocks noGrp="1"/>
          </p:cNvSpPr>
          <p:nvPr>
            <p:ph type="title"/>
          </p:nvPr>
        </p:nvSpPr>
        <p:spPr/>
        <p:txBody>
          <a:bodyPr>
            <a:normAutofit fontScale="90000"/>
          </a:bodyPr>
          <a:lstStyle/>
          <a:p>
            <a:r>
              <a:rPr lang="en-US" dirty="0"/>
              <a:t>Capsule neural networks on </a:t>
            </a:r>
            <a:r>
              <a:rPr lang="en-US" dirty="0" err="1"/>
              <a:t>spatio</a:t>
            </a:r>
            <a:r>
              <a:rPr lang="en-US" dirty="0"/>
              <a:t>-temporal EEG frames for cross-subject </a:t>
            </a:r>
            <a:r>
              <a:rPr lang="en-US" b="1" dirty="0">
                <a:solidFill>
                  <a:srgbClr val="0070C0"/>
                </a:solidFill>
              </a:rPr>
              <a:t>emotion recognition</a:t>
            </a:r>
          </a:p>
        </p:txBody>
      </p:sp>
      <p:pic>
        <p:nvPicPr>
          <p:cNvPr id="7" name="Content Placeholder 6">
            <a:extLst>
              <a:ext uri="{FF2B5EF4-FFF2-40B4-BE49-F238E27FC236}">
                <a16:creationId xmlns:a16="http://schemas.microsoft.com/office/drawing/2014/main" id="{215A6252-766A-34F8-5CDC-FF0BE06DB44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40873" y="1690688"/>
            <a:ext cx="8343900" cy="4402859"/>
          </a:xfrm>
        </p:spPr>
      </p:pic>
      <p:sp>
        <p:nvSpPr>
          <p:cNvPr id="4" name="Footer Placeholder 3">
            <a:extLst>
              <a:ext uri="{FF2B5EF4-FFF2-40B4-BE49-F238E27FC236}">
                <a16:creationId xmlns:a16="http://schemas.microsoft.com/office/drawing/2014/main" id="{EDB358B3-5EF9-C034-2750-306AE2B07313}"/>
              </a:ext>
            </a:extLst>
          </p:cNvPr>
          <p:cNvSpPr>
            <a:spLocks noGrp="1"/>
          </p:cNvSpPr>
          <p:nvPr>
            <p:ph type="ftr" sz="quarter" idx="11"/>
          </p:nvPr>
        </p:nvSpPr>
        <p:spPr/>
        <p:txBody>
          <a:bodyPr/>
          <a:lstStyle/>
          <a:p>
            <a:r>
              <a:rPr lang="en-US"/>
              <a:t>IIIT-Allahabad </a:t>
            </a:r>
          </a:p>
        </p:txBody>
      </p:sp>
    </p:spTree>
    <p:extLst>
      <p:ext uri="{BB962C8B-B14F-4D97-AF65-F5344CB8AC3E}">
        <p14:creationId xmlns:p14="http://schemas.microsoft.com/office/powerpoint/2010/main" val="27823386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p:cNvGraphicFramePr/>
          <p:nvPr>
            <p:extLst>
              <p:ext uri="{D42A27DB-BD31-4B8C-83A1-F6EECF244321}">
                <p14:modId xmlns:p14="http://schemas.microsoft.com/office/powerpoint/2010/main" val="2319420106"/>
              </p:ext>
            </p:extLst>
          </p:nvPr>
        </p:nvGraphicFramePr>
        <p:xfrm>
          <a:off x="838200" y="73542"/>
          <a:ext cx="10515600" cy="11324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Footer Placeholder 3"/>
          <p:cNvSpPr>
            <a:spLocks noGrp="1"/>
          </p:cNvSpPr>
          <p:nvPr>
            <p:ph type="ftr" sz="quarter" idx="11"/>
          </p:nvPr>
        </p:nvSpPr>
        <p:spPr/>
        <p:txBody>
          <a:bodyPr/>
          <a:lstStyle/>
          <a:p>
            <a:r>
              <a:rPr lang="en-US"/>
              <a:t>IIIT-Allahabad </a:t>
            </a:r>
          </a:p>
        </p:txBody>
      </p:sp>
      <p:sp>
        <p:nvSpPr>
          <p:cNvPr id="9" name="TextBox 8">
            <a:extLst>
              <a:ext uri="{FF2B5EF4-FFF2-40B4-BE49-F238E27FC236}">
                <a16:creationId xmlns:a16="http://schemas.microsoft.com/office/drawing/2014/main" id="{43C842F8-9545-4EA7-AA21-CB72F51F4678}"/>
              </a:ext>
            </a:extLst>
          </p:cNvPr>
          <p:cNvSpPr txBox="1"/>
          <p:nvPr/>
        </p:nvSpPr>
        <p:spPr>
          <a:xfrm>
            <a:off x="8534399" y="1409694"/>
            <a:ext cx="3405809" cy="1323439"/>
          </a:xfrm>
          <a:prstGeom prst="rect">
            <a:avLst/>
          </a:prstGeom>
          <a:noFill/>
        </p:spPr>
        <p:txBody>
          <a:bodyPr wrap="square" rtlCol="0">
            <a:spAutoFit/>
          </a:bodyPr>
          <a:lstStyle/>
          <a:p>
            <a:pPr algn="just"/>
            <a:r>
              <a:rPr lang="en-US" sz="2000" b="1" dirty="0">
                <a:latin typeface="Times New Roman" panose="02020603050405020304" pitchFamily="18" charset="0"/>
                <a:cs typeface="Times New Roman" panose="02020603050405020304" pitchFamily="18" charset="0"/>
              </a:rPr>
              <a:t>Cerebellum:</a:t>
            </a:r>
          </a:p>
          <a:p>
            <a:pPr algn="just"/>
            <a:r>
              <a:rPr lang="en-US" sz="2000" dirty="0">
                <a:latin typeface="Times New Roman" panose="02020603050405020304" pitchFamily="18" charset="0"/>
                <a:cs typeface="Times New Roman" panose="02020603050405020304" pitchFamily="18" charset="0"/>
              </a:rPr>
              <a:t>The cerebellum helps coordinate and fine‑tune movement and balance [1].</a:t>
            </a:r>
          </a:p>
        </p:txBody>
      </p:sp>
      <p:pic>
        <p:nvPicPr>
          <p:cNvPr id="3" name="Picture 2">
            <a:extLst>
              <a:ext uri="{FF2B5EF4-FFF2-40B4-BE49-F238E27FC236}">
                <a16:creationId xmlns:a16="http://schemas.microsoft.com/office/drawing/2014/main" id="{97A34D91-B21E-45AF-B845-D45DB0B11AD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46276" y="1298507"/>
            <a:ext cx="7610475" cy="4791075"/>
          </a:xfrm>
          <a:prstGeom prst="rect">
            <a:avLst/>
          </a:prstGeom>
        </p:spPr>
      </p:pic>
      <p:sp>
        <p:nvSpPr>
          <p:cNvPr id="2" name="TextBox 1">
            <a:extLst>
              <a:ext uri="{FF2B5EF4-FFF2-40B4-BE49-F238E27FC236}">
                <a16:creationId xmlns:a16="http://schemas.microsoft.com/office/drawing/2014/main" id="{0EEA73B5-D745-4CBC-B61F-407A1F88D14A}"/>
              </a:ext>
            </a:extLst>
          </p:cNvPr>
          <p:cNvSpPr txBox="1"/>
          <p:nvPr/>
        </p:nvSpPr>
        <p:spPr>
          <a:xfrm>
            <a:off x="3670852" y="6155842"/>
            <a:ext cx="1192696" cy="369332"/>
          </a:xfrm>
          <a:prstGeom prst="rect">
            <a:avLst/>
          </a:prstGeom>
          <a:noFill/>
        </p:spPr>
        <p:txBody>
          <a:bodyPr wrap="square" rtlCol="0">
            <a:spAutoFit/>
          </a:bodyPr>
          <a:lstStyle/>
          <a:p>
            <a:r>
              <a:rPr lang="en-US" dirty="0"/>
              <a:t>Fig.9,[1]</a:t>
            </a:r>
          </a:p>
        </p:txBody>
      </p:sp>
    </p:spTree>
    <p:extLst>
      <p:ext uri="{BB962C8B-B14F-4D97-AF65-F5344CB8AC3E}">
        <p14:creationId xmlns:p14="http://schemas.microsoft.com/office/powerpoint/2010/main" val="245537260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F36EB52E-C15F-2EED-3441-3B4B472B31A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26472" y="762001"/>
            <a:ext cx="10861963" cy="5278582"/>
          </a:xfrm>
        </p:spPr>
      </p:pic>
      <p:sp>
        <p:nvSpPr>
          <p:cNvPr id="4" name="Footer Placeholder 3">
            <a:extLst>
              <a:ext uri="{FF2B5EF4-FFF2-40B4-BE49-F238E27FC236}">
                <a16:creationId xmlns:a16="http://schemas.microsoft.com/office/drawing/2014/main" id="{33D2E23B-9E39-36AF-C2BA-09828DD19720}"/>
              </a:ext>
            </a:extLst>
          </p:cNvPr>
          <p:cNvSpPr>
            <a:spLocks noGrp="1"/>
          </p:cNvSpPr>
          <p:nvPr>
            <p:ph type="ftr" sz="quarter" idx="11"/>
          </p:nvPr>
        </p:nvSpPr>
        <p:spPr/>
        <p:txBody>
          <a:bodyPr/>
          <a:lstStyle/>
          <a:p>
            <a:r>
              <a:rPr lang="en-US"/>
              <a:t>IIIT-Allahabad </a:t>
            </a:r>
          </a:p>
        </p:txBody>
      </p:sp>
      <p:sp>
        <p:nvSpPr>
          <p:cNvPr id="7" name="TextBox 6">
            <a:extLst>
              <a:ext uri="{FF2B5EF4-FFF2-40B4-BE49-F238E27FC236}">
                <a16:creationId xmlns:a16="http://schemas.microsoft.com/office/drawing/2014/main" id="{9B02927A-936E-60E3-C277-9B3ECA0FBABE}"/>
              </a:ext>
            </a:extLst>
          </p:cNvPr>
          <p:cNvSpPr txBox="1"/>
          <p:nvPr/>
        </p:nvSpPr>
        <p:spPr>
          <a:xfrm>
            <a:off x="360218" y="6040583"/>
            <a:ext cx="3823855" cy="369332"/>
          </a:xfrm>
          <a:prstGeom prst="rect">
            <a:avLst/>
          </a:prstGeom>
          <a:noFill/>
        </p:spPr>
        <p:txBody>
          <a:bodyPr wrap="square" rtlCol="0">
            <a:spAutoFit/>
          </a:bodyPr>
          <a:lstStyle/>
          <a:p>
            <a:r>
              <a:rPr lang="en-US" dirty="0"/>
              <a:t>Proposed approach based on </a:t>
            </a:r>
            <a:r>
              <a:rPr lang="en-US" dirty="0" err="1"/>
              <a:t>Capsnet</a:t>
            </a:r>
            <a:endParaRPr lang="en-US" dirty="0"/>
          </a:p>
        </p:txBody>
      </p:sp>
    </p:spTree>
    <p:extLst>
      <p:ext uri="{BB962C8B-B14F-4D97-AF65-F5344CB8AC3E}">
        <p14:creationId xmlns:p14="http://schemas.microsoft.com/office/powerpoint/2010/main" val="48556272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EC38995D-D9AE-EAC3-683E-DD5B5C2BAD1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56854" y="1433945"/>
            <a:ext cx="9878291" cy="3990109"/>
          </a:xfrm>
        </p:spPr>
      </p:pic>
      <p:sp>
        <p:nvSpPr>
          <p:cNvPr id="4" name="Footer Placeholder 3">
            <a:extLst>
              <a:ext uri="{FF2B5EF4-FFF2-40B4-BE49-F238E27FC236}">
                <a16:creationId xmlns:a16="http://schemas.microsoft.com/office/drawing/2014/main" id="{E1CBA940-0D20-8F72-CD89-F5A909529810}"/>
              </a:ext>
            </a:extLst>
          </p:cNvPr>
          <p:cNvSpPr>
            <a:spLocks noGrp="1"/>
          </p:cNvSpPr>
          <p:nvPr>
            <p:ph type="ftr" sz="quarter" idx="11"/>
          </p:nvPr>
        </p:nvSpPr>
        <p:spPr/>
        <p:txBody>
          <a:bodyPr/>
          <a:lstStyle/>
          <a:p>
            <a:r>
              <a:rPr lang="en-US"/>
              <a:t>IIIT-Allahabad </a:t>
            </a:r>
          </a:p>
        </p:txBody>
      </p:sp>
    </p:spTree>
    <p:extLst>
      <p:ext uri="{BB962C8B-B14F-4D97-AF65-F5344CB8AC3E}">
        <p14:creationId xmlns:p14="http://schemas.microsoft.com/office/powerpoint/2010/main" val="188105603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50DF31-277A-7B28-FD57-1434A3FBF825}"/>
              </a:ext>
            </a:extLst>
          </p:cNvPr>
          <p:cNvSpPr>
            <a:spLocks noGrp="1"/>
          </p:cNvSpPr>
          <p:nvPr>
            <p:ph type="title"/>
          </p:nvPr>
        </p:nvSpPr>
        <p:spPr>
          <a:xfrm>
            <a:off x="838200" y="2766218"/>
            <a:ext cx="10515600" cy="1325563"/>
          </a:xfrm>
        </p:spPr>
        <p:txBody>
          <a:bodyPr/>
          <a:lstStyle/>
          <a:p>
            <a:pPr algn="ctr"/>
            <a:r>
              <a:rPr lang="en-US" b="1" dirty="0">
                <a:solidFill>
                  <a:srgbClr val="0070C0"/>
                </a:solidFill>
              </a:rPr>
              <a:t>Development of Software Tool</a:t>
            </a:r>
          </a:p>
        </p:txBody>
      </p:sp>
      <p:sp>
        <p:nvSpPr>
          <p:cNvPr id="4" name="Footer Placeholder 3">
            <a:extLst>
              <a:ext uri="{FF2B5EF4-FFF2-40B4-BE49-F238E27FC236}">
                <a16:creationId xmlns:a16="http://schemas.microsoft.com/office/drawing/2014/main" id="{AC8B9FF8-2D21-22FC-9621-F6EA06D1B066}"/>
              </a:ext>
            </a:extLst>
          </p:cNvPr>
          <p:cNvSpPr>
            <a:spLocks noGrp="1"/>
          </p:cNvSpPr>
          <p:nvPr>
            <p:ph type="ftr" sz="quarter" idx="11"/>
          </p:nvPr>
        </p:nvSpPr>
        <p:spPr/>
        <p:txBody>
          <a:bodyPr/>
          <a:lstStyle/>
          <a:p>
            <a:r>
              <a:rPr lang="en-US"/>
              <a:t>IIIT-Allahabad </a:t>
            </a:r>
          </a:p>
        </p:txBody>
      </p:sp>
    </p:spTree>
    <p:extLst>
      <p:ext uri="{BB962C8B-B14F-4D97-AF65-F5344CB8AC3E}">
        <p14:creationId xmlns:p14="http://schemas.microsoft.com/office/powerpoint/2010/main" val="139162796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CD064B-A93F-FDE2-81BA-EEA2808F4FD9}"/>
              </a:ext>
            </a:extLst>
          </p:cNvPr>
          <p:cNvSpPr>
            <a:spLocks noGrp="1"/>
          </p:cNvSpPr>
          <p:nvPr>
            <p:ph type="title"/>
          </p:nvPr>
        </p:nvSpPr>
        <p:spPr/>
        <p:txBody>
          <a:bodyPr/>
          <a:lstStyle/>
          <a:p>
            <a:r>
              <a:rPr lang="en-US" b="1" dirty="0">
                <a:solidFill>
                  <a:srgbClr val="0070C0"/>
                </a:solidFill>
              </a:rPr>
              <a:t>Software Tool for EEG signals Analysis</a:t>
            </a:r>
          </a:p>
        </p:txBody>
      </p:sp>
      <p:sp>
        <p:nvSpPr>
          <p:cNvPr id="4" name="Footer Placeholder 3">
            <a:extLst>
              <a:ext uri="{FF2B5EF4-FFF2-40B4-BE49-F238E27FC236}">
                <a16:creationId xmlns:a16="http://schemas.microsoft.com/office/drawing/2014/main" id="{3ECCB00C-9CAC-595A-BD86-9AEDFA7F43B2}"/>
              </a:ext>
            </a:extLst>
          </p:cNvPr>
          <p:cNvSpPr>
            <a:spLocks noGrp="1"/>
          </p:cNvSpPr>
          <p:nvPr>
            <p:ph type="ftr" sz="quarter" idx="11"/>
          </p:nvPr>
        </p:nvSpPr>
        <p:spPr/>
        <p:txBody>
          <a:bodyPr/>
          <a:lstStyle/>
          <a:p>
            <a:r>
              <a:rPr lang="en-US"/>
              <a:t>IIIT-Allahabad </a:t>
            </a:r>
          </a:p>
        </p:txBody>
      </p:sp>
      <p:pic>
        <p:nvPicPr>
          <p:cNvPr id="5" name="Content Placeholder 4">
            <a:extLst>
              <a:ext uri="{FF2B5EF4-FFF2-40B4-BE49-F238E27FC236}">
                <a16:creationId xmlns:a16="http://schemas.microsoft.com/office/drawing/2014/main" id="{212C9253-E124-B359-7A6D-111F75E6A2E0}"/>
              </a:ext>
            </a:extLst>
          </p:cNvPr>
          <p:cNvPicPr>
            <a:picLocks noGrp="1" noChangeAspect="1"/>
          </p:cNvPicPr>
          <p:nvPr>
            <p:ph idx="1"/>
          </p:nvPr>
        </p:nvPicPr>
        <p:blipFill>
          <a:blip r:embed="rId2"/>
          <a:stretch>
            <a:fillRect/>
          </a:stretch>
        </p:blipFill>
        <p:spPr>
          <a:xfrm>
            <a:off x="838200" y="1933935"/>
            <a:ext cx="4238625" cy="3857625"/>
          </a:xfrm>
          <a:prstGeom prst="rect">
            <a:avLst/>
          </a:prstGeom>
        </p:spPr>
      </p:pic>
      <p:pic>
        <p:nvPicPr>
          <p:cNvPr id="6" name="Picture 5">
            <a:extLst>
              <a:ext uri="{FF2B5EF4-FFF2-40B4-BE49-F238E27FC236}">
                <a16:creationId xmlns:a16="http://schemas.microsoft.com/office/drawing/2014/main" id="{999CFF9B-A5AD-294F-94D1-76910B005BBF}"/>
              </a:ext>
            </a:extLst>
          </p:cNvPr>
          <p:cNvPicPr>
            <a:picLocks noChangeAspect="1"/>
          </p:cNvPicPr>
          <p:nvPr/>
        </p:nvPicPr>
        <p:blipFill>
          <a:blip r:embed="rId3"/>
          <a:stretch>
            <a:fillRect/>
          </a:stretch>
        </p:blipFill>
        <p:spPr>
          <a:xfrm>
            <a:off x="5777345" y="1933935"/>
            <a:ext cx="5209310" cy="4231338"/>
          </a:xfrm>
          <a:prstGeom prst="rect">
            <a:avLst/>
          </a:prstGeom>
        </p:spPr>
      </p:pic>
    </p:spTree>
    <p:extLst>
      <p:ext uri="{BB962C8B-B14F-4D97-AF65-F5344CB8AC3E}">
        <p14:creationId xmlns:p14="http://schemas.microsoft.com/office/powerpoint/2010/main" val="362120636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2A8EA6-67E7-4515-8331-F8D2E901CC1A}"/>
              </a:ext>
            </a:extLst>
          </p:cNvPr>
          <p:cNvSpPr>
            <a:spLocks noGrp="1"/>
          </p:cNvSpPr>
          <p:nvPr>
            <p:ph type="title"/>
          </p:nvPr>
        </p:nvSpPr>
        <p:spPr>
          <a:xfrm>
            <a:off x="0" y="0"/>
            <a:ext cx="12192000" cy="886692"/>
          </a:xfrm>
          <a:solidFill>
            <a:srgbClr val="00B0F0"/>
          </a:solidFill>
        </p:spPr>
        <p:txBody>
          <a:bodyPr/>
          <a:lstStyle/>
          <a:p>
            <a:pPr algn="ctr"/>
            <a:r>
              <a:rPr lang="en-US" b="1" dirty="0">
                <a:latin typeface="Times New Roman" panose="02020603050405020304" pitchFamily="18" charset="0"/>
                <a:cs typeface="Times New Roman" panose="02020603050405020304" pitchFamily="18" charset="0"/>
              </a:rPr>
              <a:t>Summary of Published Work</a:t>
            </a:r>
          </a:p>
        </p:txBody>
      </p:sp>
      <p:sp>
        <p:nvSpPr>
          <p:cNvPr id="3" name="Slide Number Placeholder 2">
            <a:extLst>
              <a:ext uri="{FF2B5EF4-FFF2-40B4-BE49-F238E27FC236}">
                <a16:creationId xmlns:a16="http://schemas.microsoft.com/office/drawing/2014/main" id="{982E5B27-84A2-4A73-A998-D968D8305A37}"/>
              </a:ext>
            </a:extLst>
          </p:cNvPr>
          <p:cNvSpPr>
            <a:spLocks noGrp="1"/>
          </p:cNvSpPr>
          <p:nvPr>
            <p:ph type="sldNum" sz="quarter" idx="12"/>
          </p:nvPr>
        </p:nvSpPr>
        <p:spPr/>
        <p:txBody>
          <a:bodyPr/>
          <a:lstStyle/>
          <a:p>
            <a:fld id="{94A32D1D-B160-41E7-86C9-429380FE402D}" type="slidenum">
              <a:rPr lang="en-US" smtClean="0"/>
              <a:pPr/>
              <a:t>114</a:t>
            </a:fld>
            <a:endParaRPr lang="en-US"/>
          </a:p>
        </p:txBody>
      </p:sp>
      <p:sp>
        <p:nvSpPr>
          <p:cNvPr id="4" name="TextBox 3">
            <a:extLst>
              <a:ext uri="{FF2B5EF4-FFF2-40B4-BE49-F238E27FC236}">
                <a16:creationId xmlns:a16="http://schemas.microsoft.com/office/drawing/2014/main" id="{7266D122-A559-4F62-922E-37A40D8EACE4}"/>
              </a:ext>
            </a:extLst>
          </p:cNvPr>
          <p:cNvSpPr txBox="1"/>
          <p:nvPr/>
        </p:nvSpPr>
        <p:spPr>
          <a:xfrm>
            <a:off x="0" y="886692"/>
            <a:ext cx="12191999" cy="369332"/>
          </a:xfrm>
          <a:prstGeom prst="rect">
            <a:avLst/>
          </a:prstGeom>
          <a:solidFill>
            <a:schemeClr val="accent4"/>
          </a:solidFill>
          <a:ln w="28575">
            <a:solidFill>
              <a:schemeClr val="tx1"/>
            </a:solidFill>
          </a:ln>
        </p:spPr>
        <p:txBody>
          <a:bodyPr wrap="square" rtlCol="0">
            <a:spAutoFit/>
          </a:bodyPr>
          <a:lstStyle/>
          <a:p>
            <a:r>
              <a:rPr lang="en-US" b="1" dirty="0"/>
              <a:t>Related to Objective</a:t>
            </a:r>
            <a:r>
              <a:rPr lang="en-US" dirty="0"/>
              <a:t>: “Open source software tool for EEG data visualization and analysis for Epileptic seizure detection”</a:t>
            </a:r>
          </a:p>
        </p:txBody>
      </p:sp>
      <p:sp>
        <p:nvSpPr>
          <p:cNvPr id="6" name="TextBox 5">
            <a:extLst>
              <a:ext uri="{FF2B5EF4-FFF2-40B4-BE49-F238E27FC236}">
                <a16:creationId xmlns:a16="http://schemas.microsoft.com/office/drawing/2014/main" id="{CA830C84-4508-443A-8484-71D1A7FF1084}"/>
              </a:ext>
            </a:extLst>
          </p:cNvPr>
          <p:cNvSpPr txBox="1"/>
          <p:nvPr/>
        </p:nvSpPr>
        <p:spPr>
          <a:xfrm>
            <a:off x="0" y="1288464"/>
            <a:ext cx="3906981" cy="4801314"/>
          </a:xfrm>
          <a:prstGeom prst="rect">
            <a:avLst/>
          </a:prstGeom>
          <a:solidFill>
            <a:schemeClr val="accent5">
              <a:lumMod val="20000"/>
              <a:lumOff val="80000"/>
            </a:schemeClr>
          </a:solidFill>
        </p:spPr>
        <p:txBody>
          <a:bodyPr wrap="square" rtlCol="0">
            <a:spAutoFit/>
          </a:bodyPr>
          <a:lstStyle/>
          <a:p>
            <a:r>
              <a:rPr lang="en-US" b="1" dirty="0">
                <a:latin typeface="Times New Roman" panose="02020603050405020304" pitchFamily="18" charset="0"/>
                <a:cs typeface="Times New Roman" panose="02020603050405020304" pitchFamily="18" charset="0"/>
              </a:rPr>
              <a:t>EEG VMAC Toolbox functionalities:</a:t>
            </a:r>
          </a:p>
          <a:p>
            <a:r>
              <a:rPr lang="en-US" b="1" dirty="0">
                <a:latin typeface="Times New Roman" panose="02020603050405020304" pitchFamily="18" charset="0"/>
                <a:cs typeface="Times New Roman" panose="02020603050405020304" pitchFamily="18" charset="0"/>
              </a:rPr>
              <a:t>A. File </a:t>
            </a:r>
          </a:p>
          <a:p>
            <a:r>
              <a:rPr lang="en-US" dirty="0" err="1">
                <a:latin typeface="Times New Roman" panose="02020603050405020304" pitchFamily="18" charset="0"/>
                <a:cs typeface="Times New Roman" panose="02020603050405020304" pitchFamily="18" charset="0"/>
              </a:rPr>
              <a:t>i</a:t>
            </a:r>
            <a:r>
              <a:rPr lang="en-US" dirty="0">
                <a:latin typeface="Times New Roman" panose="02020603050405020304" pitchFamily="18" charset="0"/>
                <a:cs typeface="Times New Roman" panose="02020603050405020304" pitchFamily="18" charset="0"/>
              </a:rPr>
              <a:t>) Clear:</a:t>
            </a:r>
          </a:p>
          <a:p>
            <a:r>
              <a:rPr lang="en-US" dirty="0">
                <a:latin typeface="Times New Roman" panose="02020603050405020304" pitchFamily="18" charset="0"/>
                <a:cs typeface="Times New Roman" panose="02020603050405020304" pitchFamily="18" charset="0"/>
              </a:rPr>
              <a:t>ii) Open EDF file: </a:t>
            </a:r>
          </a:p>
          <a:p>
            <a:r>
              <a:rPr lang="en-US" dirty="0">
                <a:latin typeface="Times New Roman" panose="02020603050405020304" pitchFamily="18" charset="0"/>
                <a:cs typeface="Times New Roman" panose="02020603050405020304" pitchFamily="18" charset="0"/>
              </a:rPr>
              <a:t>iii) Open CSV file: </a:t>
            </a:r>
          </a:p>
          <a:p>
            <a:r>
              <a:rPr lang="en-US" dirty="0">
                <a:latin typeface="Times New Roman" panose="02020603050405020304" pitchFamily="18" charset="0"/>
                <a:cs typeface="Times New Roman" panose="02020603050405020304" pitchFamily="18" charset="0"/>
              </a:rPr>
              <a:t>iv) Exit:.</a:t>
            </a:r>
          </a:p>
          <a:p>
            <a:r>
              <a:rPr lang="en-US" b="1" dirty="0">
                <a:latin typeface="Times New Roman" panose="02020603050405020304" pitchFamily="18" charset="0"/>
                <a:cs typeface="Times New Roman" panose="02020603050405020304" pitchFamily="18" charset="0"/>
              </a:rPr>
              <a:t>B. Signal Visualization</a:t>
            </a:r>
          </a:p>
          <a:p>
            <a:r>
              <a:rPr lang="en-US" dirty="0" err="1">
                <a:latin typeface="Times New Roman" panose="02020603050405020304" pitchFamily="18" charset="0"/>
                <a:cs typeface="Times New Roman" panose="02020603050405020304" pitchFamily="18" charset="0"/>
              </a:rPr>
              <a:t>i</a:t>
            </a:r>
            <a:r>
              <a:rPr lang="en-US" dirty="0">
                <a:latin typeface="Times New Roman" panose="02020603050405020304" pitchFamily="18" charset="0"/>
                <a:cs typeface="Times New Roman" panose="02020603050405020304" pitchFamily="18" charset="0"/>
              </a:rPr>
              <a:t>) Visualize all EEG Channels: </a:t>
            </a:r>
          </a:p>
          <a:p>
            <a:r>
              <a:rPr lang="en-US" dirty="0">
                <a:latin typeface="Times New Roman" panose="02020603050405020304" pitchFamily="18" charset="0"/>
                <a:cs typeface="Times New Roman" panose="02020603050405020304" pitchFamily="18" charset="0"/>
              </a:rPr>
              <a:t>ii) Visualize individual EEG Channel: </a:t>
            </a:r>
          </a:p>
          <a:p>
            <a:r>
              <a:rPr lang="en-US" dirty="0">
                <a:latin typeface="Times New Roman" panose="02020603050405020304" pitchFamily="18" charset="0"/>
                <a:cs typeface="Times New Roman" panose="02020603050405020304" pitchFamily="18" charset="0"/>
              </a:rPr>
              <a:t>iii) Visualize local Peaks:</a:t>
            </a:r>
          </a:p>
          <a:p>
            <a:r>
              <a:rPr lang="en-US" dirty="0">
                <a:latin typeface="Times New Roman" panose="02020603050405020304" pitchFamily="18" charset="0"/>
                <a:cs typeface="Times New Roman" panose="02020603050405020304" pitchFamily="18" charset="0"/>
              </a:rPr>
              <a:t>iv) Visualize with MNE:</a:t>
            </a:r>
          </a:p>
          <a:p>
            <a:r>
              <a:rPr lang="en-US" dirty="0">
                <a:latin typeface="Times New Roman" panose="02020603050405020304" pitchFamily="18" charset="0"/>
                <a:cs typeface="Times New Roman" panose="02020603050405020304" pitchFamily="18" charset="0"/>
              </a:rPr>
              <a:t>v) Visualize Power Spectral Density</a:t>
            </a:r>
          </a:p>
          <a:p>
            <a:r>
              <a:rPr lang="en-US" dirty="0">
                <a:latin typeface="Times New Roman" panose="02020603050405020304" pitchFamily="18" charset="0"/>
                <a:cs typeface="Times New Roman" panose="02020603050405020304" pitchFamily="18" charset="0"/>
              </a:rPr>
              <a:t>vi) Visualize Magnitude Spectrum:</a:t>
            </a:r>
          </a:p>
          <a:p>
            <a:r>
              <a:rPr lang="en-US" dirty="0">
                <a:latin typeface="Times New Roman" panose="02020603050405020304" pitchFamily="18" charset="0"/>
                <a:cs typeface="Times New Roman" panose="02020603050405020304" pitchFamily="18" charset="0"/>
              </a:rPr>
              <a:t>vii) Visualize Phase Spectrum:</a:t>
            </a:r>
          </a:p>
          <a:p>
            <a:r>
              <a:rPr lang="en-US" dirty="0">
                <a:latin typeface="Times New Roman" panose="02020603050405020304" pitchFamily="18" charset="0"/>
                <a:cs typeface="Times New Roman" panose="02020603050405020304" pitchFamily="18" charset="0"/>
              </a:rPr>
              <a:t>viii) Visualize Angle Spectrum:</a:t>
            </a:r>
          </a:p>
          <a:p>
            <a:r>
              <a:rPr lang="en-US" dirty="0">
                <a:latin typeface="Times New Roman" panose="02020603050405020304" pitchFamily="18" charset="0"/>
                <a:cs typeface="Times New Roman" panose="02020603050405020304" pitchFamily="18" charset="0"/>
              </a:rPr>
              <a:t>ix) Visualize Spectrogram:</a:t>
            </a:r>
          </a:p>
          <a:p>
            <a:r>
              <a:rPr lang="en-US" dirty="0">
                <a:latin typeface="Times New Roman" panose="02020603050405020304" pitchFamily="18" charset="0"/>
                <a:cs typeface="Times New Roman" panose="02020603050405020304" pitchFamily="18" charset="0"/>
              </a:rPr>
              <a:t>x) Crop file:</a:t>
            </a:r>
          </a:p>
        </p:txBody>
      </p:sp>
      <p:sp>
        <p:nvSpPr>
          <p:cNvPr id="7" name="TextBox 6">
            <a:extLst>
              <a:ext uri="{FF2B5EF4-FFF2-40B4-BE49-F238E27FC236}">
                <a16:creationId xmlns:a16="http://schemas.microsoft.com/office/drawing/2014/main" id="{890F5C02-0B30-4537-8581-8F05D1C16076}"/>
              </a:ext>
            </a:extLst>
          </p:cNvPr>
          <p:cNvSpPr txBox="1"/>
          <p:nvPr/>
        </p:nvSpPr>
        <p:spPr>
          <a:xfrm>
            <a:off x="3768431" y="1288459"/>
            <a:ext cx="6400801" cy="5355312"/>
          </a:xfrm>
          <a:prstGeom prst="rect">
            <a:avLst/>
          </a:prstGeom>
          <a:solidFill>
            <a:schemeClr val="accent5">
              <a:lumMod val="20000"/>
              <a:lumOff val="80000"/>
            </a:schemeClr>
          </a:solidFill>
        </p:spPr>
        <p:txBody>
          <a:bodyPr wrap="square" rtlCol="0">
            <a:spAutoFit/>
          </a:bodyPr>
          <a:lstStyle/>
          <a:p>
            <a:r>
              <a:rPr lang="en-US" b="1" dirty="0">
                <a:latin typeface="Times New Roman" panose="02020603050405020304" pitchFamily="18" charset="0"/>
                <a:cs typeface="Times New Roman" panose="02020603050405020304" pitchFamily="18" charset="0"/>
              </a:rPr>
              <a:t>C. Filtering </a:t>
            </a:r>
          </a:p>
          <a:p>
            <a:r>
              <a:rPr lang="en-US" dirty="0" err="1">
                <a:latin typeface="Times New Roman" panose="02020603050405020304" pitchFamily="18" charset="0"/>
                <a:cs typeface="Times New Roman" panose="02020603050405020304" pitchFamily="18" charset="0"/>
              </a:rPr>
              <a:t>i</a:t>
            </a:r>
            <a:r>
              <a:rPr lang="en-US" dirty="0">
                <a:latin typeface="Times New Roman" panose="02020603050405020304" pitchFamily="18" charset="0"/>
                <a:cs typeface="Times New Roman" panose="02020603050405020304" pitchFamily="18" charset="0"/>
              </a:rPr>
              <a:t>) Band Pass Filtering:</a:t>
            </a:r>
          </a:p>
          <a:p>
            <a:r>
              <a:rPr lang="en-US" dirty="0">
                <a:latin typeface="Times New Roman" panose="02020603050405020304" pitchFamily="18" charset="0"/>
                <a:cs typeface="Times New Roman" panose="02020603050405020304" pitchFamily="18" charset="0"/>
              </a:rPr>
              <a:t>ii) Butterworth Filtering:</a:t>
            </a:r>
          </a:p>
          <a:p>
            <a:r>
              <a:rPr lang="en-US" dirty="0">
                <a:latin typeface="Times New Roman" panose="02020603050405020304" pitchFamily="18" charset="0"/>
                <a:cs typeface="Times New Roman" panose="02020603050405020304" pitchFamily="18" charset="0"/>
              </a:rPr>
              <a:t>D. Signal Decomposition</a:t>
            </a:r>
          </a:p>
          <a:p>
            <a:r>
              <a:rPr lang="en-US" dirty="0" err="1">
                <a:latin typeface="Times New Roman" panose="02020603050405020304" pitchFamily="18" charset="0"/>
                <a:cs typeface="Times New Roman" panose="02020603050405020304" pitchFamily="18" charset="0"/>
              </a:rPr>
              <a:t>i</a:t>
            </a:r>
            <a:r>
              <a:rPr lang="en-US" dirty="0">
                <a:latin typeface="Times New Roman" panose="02020603050405020304" pitchFamily="18" charset="0"/>
                <a:cs typeface="Times New Roman" panose="02020603050405020304" pitchFamily="18" charset="0"/>
              </a:rPr>
              <a:t>) Discrete Wavelet Transform (DWT): </a:t>
            </a:r>
          </a:p>
          <a:p>
            <a:r>
              <a:rPr lang="en-US" dirty="0">
                <a:latin typeface="Times New Roman" panose="02020603050405020304" pitchFamily="18" charset="0"/>
                <a:cs typeface="Times New Roman" panose="02020603050405020304" pitchFamily="18" charset="0"/>
              </a:rPr>
              <a:t>ii) Empirical Mode Decomposition (EMD): </a:t>
            </a:r>
          </a:p>
          <a:p>
            <a:r>
              <a:rPr lang="en-US" dirty="0">
                <a:latin typeface="Times New Roman" panose="02020603050405020304" pitchFamily="18" charset="0"/>
                <a:cs typeface="Times New Roman" panose="02020603050405020304" pitchFamily="18" charset="0"/>
              </a:rPr>
              <a:t>iii) Fourier Transform: </a:t>
            </a:r>
          </a:p>
          <a:p>
            <a:r>
              <a:rPr lang="en-US" dirty="0">
                <a:latin typeface="Times New Roman" panose="02020603050405020304" pitchFamily="18" charset="0"/>
                <a:cs typeface="Times New Roman" panose="02020603050405020304" pitchFamily="18" charset="0"/>
              </a:rPr>
              <a:t>iv) Hilbert-Huang Transform:</a:t>
            </a:r>
          </a:p>
          <a:p>
            <a:r>
              <a:rPr lang="en-US" b="1" dirty="0">
                <a:latin typeface="Times New Roman" panose="02020603050405020304" pitchFamily="18" charset="0"/>
                <a:cs typeface="Times New Roman" panose="02020603050405020304" pitchFamily="18" charset="0"/>
              </a:rPr>
              <a:t>E. Feature Reduction: </a:t>
            </a:r>
          </a:p>
          <a:p>
            <a:r>
              <a:rPr lang="en-US" dirty="0" err="1">
                <a:latin typeface="Times New Roman" panose="02020603050405020304" pitchFamily="18" charset="0"/>
                <a:cs typeface="Times New Roman" panose="02020603050405020304" pitchFamily="18" charset="0"/>
              </a:rPr>
              <a:t>i</a:t>
            </a:r>
            <a:r>
              <a:rPr lang="en-US" dirty="0">
                <a:latin typeface="Times New Roman" panose="02020603050405020304" pitchFamily="18" charset="0"/>
                <a:cs typeface="Times New Roman" panose="02020603050405020304" pitchFamily="18" charset="0"/>
              </a:rPr>
              <a:t>) Principal Component Analysis </a:t>
            </a:r>
          </a:p>
          <a:p>
            <a:r>
              <a:rPr lang="en-US" dirty="0">
                <a:latin typeface="Times New Roman" panose="02020603050405020304" pitchFamily="18" charset="0"/>
                <a:cs typeface="Times New Roman" panose="02020603050405020304" pitchFamily="18" charset="0"/>
              </a:rPr>
              <a:t>ii) Independent Component Analysis </a:t>
            </a:r>
          </a:p>
          <a:p>
            <a:r>
              <a:rPr lang="en-US" b="1" dirty="0">
                <a:latin typeface="Times New Roman" panose="02020603050405020304" pitchFamily="18" charset="0"/>
                <a:cs typeface="Times New Roman" panose="02020603050405020304" pitchFamily="18" charset="0"/>
              </a:rPr>
              <a:t>F. Feature Extraction: </a:t>
            </a:r>
          </a:p>
          <a:p>
            <a:pPr algn="just"/>
            <a:r>
              <a:rPr lang="en-US" dirty="0">
                <a:latin typeface="Times New Roman" panose="02020603050405020304" pitchFamily="18" charset="0"/>
                <a:cs typeface="Times New Roman" panose="02020603050405020304" pitchFamily="18" charset="0"/>
              </a:rPr>
              <a:t>Max Peak Values, Min Peak Values, Maximum, Minimum, Mean, Range, Root Mean Square, Variance, Standard Deviation, Kurtosis, Skewness, DFA (Detrended Fluctuation Analysis), Hurst (Hurst Exponent), PFD (Petrosian Fractal Dimension), HFD (Higuchi Fractal Dimension), Hjorth (Hjorth mobility and complexity), SVD Entropy, BIN array (Power Spectral Intensity (PSI) and Relative Intensity Ratio (RIR)).</a:t>
            </a:r>
          </a:p>
        </p:txBody>
      </p:sp>
      <p:sp>
        <p:nvSpPr>
          <p:cNvPr id="8" name="TextBox 7">
            <a:extLst>
              <a:ext uri="{FF2B5EF4-FFF2-40B4-BE49-F238E27FC236}">
                <a16:creationId xmlns:a16="http://schemas.microsoft.com/office/drawing/2014/main" id="{10BE4E99-A13B-4B90-AC15-1D03B1F5F40B}"/>
              </a:ext>
            </a:extLst>
          </p:cNvPr>
          <p:cNvSpPr txBox="1"/>
          <p:nvPr/>
        </p:nvSpPr>
        <p:spPr>
          <a:xfrm>
            <a:off x="7897092" y="1288469"/>
            <a:ext cx="4294908" cy="3416320"/>
          </a:xfrm>
          <a:prstGeom prst="rect">
            <a:avLst/>
          </a:prstGeom>
          <a:solidFill>
            <a:schemeClr val="accent5">
              <a:lumMod val="20000"/>
              <a:lumOff val="80000"/>
            </a:schemeClr>
          </a:solidFill>
        </p:spPr>
        <p:txBody>
          <a:bodyPr wrap="square" rtlCol="0">
            <a:spAutoFit/>
          </a:bodyPr>
          <a:lstStyle/>
          <a:p>
            <a:r>
              <a:rPr lang="en-US" b="1" dirty="0">
                <a:latin typeface="Times New Roman" panose="02020603050405020304" pitchFamily="18" charset="0"/>
                <a:cs typeface="Times New Roman" panose="02020603050405020304" pitchFamily="18" charset="0"/>
              </a:rPr>
              <a:t>G. Label</a:t>
            </a:r>
          </a:p>
          <a:p>
            <a:r>
              <a:rPr lang="en-US" dirty="0" err="1">
                <a:latin typeface="Times New Roman" panose="02020603050405020304" pitchFamily="18" charset="0"/>
                <a:cs typeface="Times New Roman" panose="02020603050405020304" pitchFamily="18" charset="0"/>
              </a:rPr>
              <a:t>i</a:t>
            </a:r>
            <a:r>
              <a:rPr lang="en-US" dirty="0">
                <a:latin typeface="Times New Roman" panose="02020603050405020304" pitchFamily="18" charset="0"/>
                <a:cs typeface="Times New Roman" panose="02020603050405020304" pitchFamily="18" charset="0"/>
              </a:rPr>
              <a:t>) Add Labels in Data:</a:t>
            </a:r>
          </a:p>
          <a:p>
            <a:r>
              <a:rPr lang="en-US" dirty="0">
                <a:latin typeface="Times New Roman" panose="02020603050405020304" pitchFamily="18" charset="0"/>
                <a:cs typeface="Times New Roman" panose="02020603050405020304" pitchFamily="18" charset="0"/>
              </a:rPr>
              <a:t>ii) </a:t>
            </a:r>
            <a:r>
              <a:rPr lang="en-US" dirty="0" err="1">
                <a:latin typeface="Times New Roman" panose="02020603050405020304" pitchFamily="18" charset="0"/>
                <a:cs typeface="Times New Roman" panose="02020603050405020304" pitchFamily="18" charset="0"/>
              </a:rPr>
              <a:t>Concat</a:t>
            </a:r>
            <a:r>
              <a:rPr lang="en-US" dirty="0">
                <a:latin typeface="Times New Roman" panose="02020603050405020304" pitchFamily="18" charset="0"/>
                <a:cs typeface="Times New Roman" panose="02020603050405020304" pitchFamily="18" charset="0"/>
              </a:rPr>
              <a:t> Labeled Data</a:t>
            </a:r>
          </a:p>
          <a:p>
            <a:r>
              <a:rPr lang="en-US" b="1" dirty="0">
                <a:latin typeface="Times New Roman" panose="02020603050405020304" pitchFamily="18" charset="0"/>
                <a:cs typeface="Times New Roman" panose="02020603050405020304" pitchFamily="18" charset="0"/>
              </a:rPr>
              <a:t>H. Classification Models</a:t>
            </a:r>
          </a:p>
          <a:p>
            <a:r>
              <a:rPr lang="en-US" dirty="0" err="1">
                <a:latin typeface="Times New Roman" panose="02020603050405020304" pitchFamily="18" charset="0"/>
                <a:cs typeface="Times New Roman" panose="02020603050405020304" pitchFamily="18" charset="0"/>
              </a:rPr>
              <a:t>i</a:t>
            </a:r>
            <a:r>
              <a:rPr lang="en-US" dirty="0">
                <a:latin typeface="Times New Roman" panose="02020603050405020304" pitchFamily="18" charset="0"/>
                <a:cs typeface="Times New Roman" panose="02020603050405020304" pitchFamily="18" charset="0"/>
              </a:rPr>
              <a:t>) Training and saving models, ii) Checking predictions on saved models.</a:t>
            </a:r>
          </a:p>
          <a:p>
            <a:r>
              <a:rPr lang="en-US" dirty="0">
                <a:latin typeface="Times New Roman" panose="02020603050405020304" pitchFamily="18" charset="0"/>
                <a:cs typeface="Times New Roman" panose="02020603050405020304" pitchFamily="18" charset="0"/>
              </a:rPr>
              <a:t>Logistic Regression, Stochastic Gradient Descent Classifier, Support Vector Machine, Decision Tree Classifier, Random Forest, Gradient Boosting, K-Nearest Neighbors and Artificial Neural Network. </a:t>
            </a:r>
          </a:p>
          <a:p>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I. Help:</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8849871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2A8EA6-67E7-4515-8331-F8D2E901CC1A}"/>
              </a:ext>
            </a:extLst>
          </p:cNvPr>
          <p:cNvSpPr>
            <a:spLocks noGrp="1"/>
          </p:cNvSpPr>
          <p:nvPr>
            <p:ph type="title"/>
          </p:nvPr>
        </p:nvSpPr>
        <p:spPr>
          <a:xfrm>
            <a:off x="0" y="0"/>
            <a:ext cx="12192000" cy="886692"/>
          </a:xfrm>
          <a:solidFill>
            <a:srgbClr val="00B0F0"/>
          </a:solidFill>
        </p:spPr>
        <p:txBody>
          <a:bodyPr/>
          <a:lstStyle/>
          <a:p>
            <a:pPr algn="ctr"/>
            <a:r>
              <a:rPr lang="en-US" b="1" dirty="0">
                <a:latin typeface="Times New Roman" panose="02020603050405020304" pitchFamily="18" charset="0"/>
                <a:cs typeface="Times New Roman" panose="02020603050405020304" pitchFamily="18" charset="0"/>
              </a:rPr>
              <a:t>Summary of Published Work</a:t>
            </a:r>
          </a:p>
        </p:txBody>
      </p:sp>
      <p:sp>
        <p:nvSpPr>
          <p:cNvPr id="3" name="Slide Number Placeholder 2">
            <a:extLst>
              <a:ext uri="{FF2B5EF4-FFF2-40B4-BE49-F238E27FC236}">
                <a16:creationId xmlns:a16="http://schemas.microsoft.com/office/drawing/2014/main" id="{982E5B27-84A2-4A73-A998-D968D8305A37}"/>
              </a:ext>
            </a:extLst>
          </p:cNvPr>
          <p:cNvSpPr>
            <a:spLocks noGrp="1"/>
          </p:cNvSpPr>
          <p:nvPr>
            <p:ph type="sldNum" sz="quarter" idx="12"/>
          </p:nvPr>
        </p:nvSpPr>
        <p:spPr/>
        <p:txBody>
          <a:bodyPr/>
          <a:lstStyle/>
          <a:p>
            <a:fld id="{94A32D1D-B160-41E7-86C9-429380FE402D}" type="slidenum">
              <a:rPr lang="en-US" smtClean="0"/>
              <a:pPr/>
              <a:t>115</a:t>
            </a:fld>
            <a:endParaRPr lang="en-US"/>
          </a:p>
        </p:txBody>
      </p:sp>
      <p:sp>
        <p:nvSpPr>
          <p:cNvPr id="4" name="TextBox 3">
            <a:extLst>
              <a:ext uri="{FF2B5EF4-FFF2-40B4-BE49-F238E27FC236}">
                <a16:creationId xmlns:a16="http://schemas.microsoft.com/office/drawing/2014/main" id="{7266D122-A559-4F62-922E-37A40D8EACE4}"/>
              </a:ext>
            </a:extLst>
          </p:cNvPr>
          <p:cNvSpPr txBox="1"/>
          <p:nvPr/>
        </p:nvSpPr>
        <p:spPr>
          <a:xfrm>
            <a:off x="0" y="886692"/>
            <a:ext cx="12191999" cy="369332"/>
          </a:xfrm>
          <a:prstGeom prst="rect">
            <a:avLst/>
          </a:prstGeom>
          <a:solidFill>
            <a:schemeClr val="accent4"/>
          </a:solidFill>
          <a:ln w="28575">
            <a:solidFill>
              <a:schemeClr val="tx1"/>
            </a:solidFill>
          </a:ln>
        </p:spPr>
        <p:txBody>
          <a:bodyPr wrap="square" rtlCol="0">
            <a:spAutoFit/>
          </a:bodyPr>
          <a:lstStyle/>
          <a:p>
            <a:r>
              <a:rPr lang="en-US" b="1" dirty="0"/>
              <a:t>Related to Objective</a:t>
            </a:r>
            <a:r>
              <a:rPr lang="en-US" dirty="0"/>
              <a:t>: “Open source software tool for EEG data visualization and analysis for Epileptic seizure detection”</a:t>
            </a:r>
          </a:p>
        </p:txBody>
      </p:sp>
      <p:graphicFrame>
        <p:nvGraphicFramePr>
          <p:cNvPr id="5" name="Table 4">
            <a:extLst>
              <a:ext uri="{FF2B5EF4-FFF2-40B4-BE49-F238E27FC236}">
                <a16:creationId xmlns:a16="http://schemas.microsoft.com/office/drawing/2014/main" id="{A636DDE8-A23D-470D-BC70-A43B0224D355}"/>
              </a:ext>
            </a:extLst>
          </p:cNvPr>
          <p:cNvGraphicFramePr>
            <a:graphicFrameLocks noGrp="1"/>
          </p:cNvGraphicFramePr>
          <p:nvPr/>
        </p:nvGraphicFramePr>
        <p:xfrm>
          <a:off x="124691" y="1670654"/>
          <a:ext cx="12067310" cy="4937085"/>
        </p:xfrm>
        <a:graphic>
          <a:graphicData uri="http://schemas.openxmlformats.org/drawingml/2006/table">
            <a:tbl>
              <a:tblPr firstRow="1" firstCol="1" bandRow="1"/>
              <a:tblGrid>
                <a:gridCol w="1137119">
                  <a:extLst>
                    <a:ext uri="{9D8B030D-6E8A-4147-A177-3AD203B41FA5}">
                      <a16:colId xmlns:a16="http://schemas.microsoft.com/office/drawing/2014/main" val="2939637473"/>
                    </a:ext>
                  </a:extLst>
                </a:gridCol>
                <a:gridCol w="1410814">
                  <a:extLst>
                    <a:ext uri="{9D8B030D-6E8A-4147-A177-3AD203B41FA5}">
                      <a16:colId xmlns:a16="http://schemas.microsoft.com/office/drawing/2014/main" val="1935826253"/>
                    </a:ext>
                  </a:extLst>
                </a:gridCol>
                <a:gridCol w="1370535">
                  <a:extLst>
                    <a:ext uri="{9D8B030D-6E8A-4147-A177-3AD203B41FA5}">
                      <a16:colId xmlns:a16="http://schemas.microsoft.com/office/drawing/2014/main" val="2440584859"/>
                    </a:ext>
                  </a:extLst>
                </a:gridCol>
                <a:gridCol w="1317860">
                  <a:extLst>
                    <a:ext uri="{9D8B030D-6E8A-4147-A177-3AD203B41FA5}">
                      <a16:colId xmlns:a16="http://schemas.microsoft.com/office/drawing/2014/main" val="1990923877"/>
                    </a:ext>
                  </a:extLst>
                </a:gridCol>
                <a:gridCol w="1634933">
                  <a:extLst>
                    <a:ext uri="{9D8B030D-6E8A-4147-A177-3AD203B41FA5}">
                      <a16:colId xmlns:a16="http://schemas.microsoft.com/office/drawing/2014/main" val="265462575"/>
                    </a:ext>
                  </a:extLst>
                </a:gridCol>
                <a:gridCol w="1129891">
                  <a:extLst>
                    <a:ext uri="{9D8B030D-6E8A-4147-A177-3AD203B41FA5}">
                      <a16:colId xmlns:a16="http://schemas.microsoft.com/office/drawing/2014/main" val="2149479366"/>
                    </a:ext>
                  </a:extLst>
                </a:gridCol>
                <a:gridCol w="1163973">
                  <a:extLst>
                    <a:ext uri="{9D8B030D-6E8A-4147-A177-3AD203B41FA5}">
                      <a16:colId xmlns:a16="http://schemas.microsoft.com/office/drawing/2014/main" val="2227262791"/>
                    </a:ext>
                  </a:extLst>
                </a:gridCol>
                <a:gridCol w="1585358">
                  <a:extLst>
                    <a:ext uri="{9D8B030D-6E8A-4147-A177-3AD203B41FA5}">
                      <a16:colId xmlns:a16="http://schemas.microsoft.com/office/drawing/2014/main" val="1725002083"/>
                    </a:ext>
                  </a:extLst>
                </a:gridCol>
                <a:gridCol w="1316827">
                  <a:extLst>
                    <a:ext uri="{9D8B030D-6E8A-4147-A177-3AD203B41FA5}">
                      <a16:colId xmlns:a16="http://schemas.microsoft.com/office/drawing/2014/main" val="742743116"/>
                    </a:ext>
                  </a:extLst>
                </a:gridCol>
              </a:tblGrid>
              <a:tr h="284449">
                <a:tc>
                  <a:txBody>
                    <a:bodyPr/>
                    <a:lstStyle/>
                    <a:p>
                      <a:pPr marL="0" marR="0" algn="ctr">
                        <a:lnSpc>
                          <a:spcPct val="106000"/>
                        </a:lnSpc>
                        <a:spcBef>
                          <a:spcPts val="0"/>
                        </a:spcBef>
                        <a:spcAft>
                          <a:spcPts val="800"/>
                        </a:spcAft>
                      </a:pPr>
                      <a:r>
                        <a:rPr lang="en-US" sz="1100" b="1" dirty="0">
                          <a:effectLst/>
                          <a:latin typeface="Times New Roman" panose="02020603050405020304" pitchFamily="18" charset="0"/>
                          <a:ea typeface="Calibri" panose="020F0502020204030204" pitchFamily="34" charset="0"/>
                          <a:cs typeface="Times New Roman" panose="02020603050405020304" pitchFamily="18" charset="0"/>
                        </a:rPr>
                        <a:t>Tool Name</a:t>
                      </a:r>
                      <a:endParaRPr lang="en-US" sz="1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40901" marR="409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20000"/>
                        <a:lumOff val="80000"/>
                      </a:schemeClr>
                    </a:solidFill>
                  </a:tcPr>
                </a:tc>
                <a:tc>
                  <a:txBody>
                    <a:bodyPr/>
                    <a:lstStyle/>
                    <a:p>
                      <a:pPr marL="0" marR="0" algn="ctr">
                        <a:lnSpc>
                          <a:spcPct val="106000"/>
                        </a:lnSpc>
                        <a:spcBef>
                          <a:spcPts val="0"/>
                        </a:spcBef>
                        <a:spcAft>
                          <a:spcPts val="800"/>
                        </a:spcAft>
                      </a:pPr>
                      <a:r>
                        <a:rPr lang="en-US" sz="1100" b="1">
                          <a:effectLst/>
                          <a:latin typeface="Times New Roman" panose="02020603050405020304" pitchFamily="18" charset="0"/>
                          <a:ea typeface="Calibri" panose="020F0502020204030204" pitchFamily="34" charset="0"/>
                          <a:cs typeface="Times New Roman" panose="02020603050405020304" pitchFamily="18" charset="0"/>
                        </a:rPr>
                        <a:t>Supported File Formats</a:t>
                      </a:r>
                      <a:endParaRPr lang="en-US" sz="1100">
                        <a:effectLst/>
                        <a:latin typeface="Times New Roman" panose="02020603050405020304" pitchFamily="18" charset="0"/>
                        <a:ea typeface="Calibri" panose="020F0502020204030204" pitchFamily="34" charset="0"/>
                        <a:cs typeface="Times New Roman" panose="02020603050405020304" pitchFamily="18" charset="0"/>
                      </a:endParaRPr>
                    </a:p>
                  </a:txBody>
                  <a:tcPr marL="40901" marR="409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20000"/>
                        <a:lumOff val="80000"/>
                      </a:schemeClr>
                    </a:solidFill>
                  </a:tcPr>
                </a:tc>
                <a:tc>
                  <a:txBody>
                    <a:bodyPr/>
                    <a:lstStyle/>
                    <a:p>
                      <a:pPr marL="0" marR="0" algn="ctr">
                        <a:lnSpc>
                          <a:spcPct val="106000"/>
                        </a:lnSpc>
                        <a:spcBef>
                          <a:spcPts val="0"/>
                        </a:spcBef>
                        <a:spcAft>
                          <a:spcPts val="800"/>
                        </a:spcAft>
                      </a:pPr>
                      <a:r>
                        <a:rPr lang="en-US" sz="1100" b="1">
                          <a:effectLst/>
                          <a:latin typeface="Times New Roman" panose="02020603050405020304" pitchFamily="18" charset="0"/>
                          <a:ea typeface="Calibri" panose="020F0502020204030204" pitchFamily="34" charset="0"/>
                          <a:cs typeface="Times New Roman" panose="02020603050405020304" pitchFamily="18" charset="0"/>
                        </a:rPr>
                        <a:t>Dependency Needed</a:t>
                      </a:r>
                      <a:endParaRPr lang="en-US" sz="1100">
                        <a:effectLst/>
                        <a:latin typeface="Times New Roman" panose="02020603050405020304" pitchFamily="18" charset="0"/>
                        <a:ea typeface="Calibri" panose="020F0502020204030204" pitchFamily="34" charset="0"/>
                        <a:cs typeface="Times New Roman" panose="02020603050405020304" pitchFamily="18" charset="0"/>
                      </a:endParaRPr>
                    </a:p>
                  </a:txBody>
                  <a:tcPr marL="40901" marR="409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20000"/>
                        <a:lumOff val="80000"/>
                      </a:schemeClr>
                    </a:solidFill>
                  </a:tcPr>
                </a:tc>
                <a:tc>
                  <a:txBody>
                    <a:bodyPr/>
                    <a:lstStyle/>
                    <a:p>
                      <a:pPr marL="0" marR="0" algn="ctr">
                        <a:lnSpc>
                          <a:spcPct val="106000"/>
                        </a:lnSpc>
                        <a:spcBef>
                          <a:spcPts val="0"/>
                        </a:spcBef>
                        <a:spcAft>
                          <a:spcPts val="800"/>
                        </a:spcAft>
                      </a:pPr>
                      <a:r>
                        <a:rPr lang="en-US" sz="1100" b="1">
                          <a:effectLst/>
                          <a:latin typeface="Times New Roman" panose="02020603050405020304" pitchFamily="18" charset="0"/>
                          <a:ea typeface="Calibri" panose="020F0502020204030204" pitchFamily="34" charset="0"/>
                          <a:cs typeface="Times New Roman" panose="02020603050405020304" pitchFamily="18" charset="0"/>
                        </a:rPr>
                        <a:t>Filtering</a:t>
                      </a:r>
                      <a:endParaRPr lang="en-US" sz="1100">
                        <a:effectLst/>
                        <a:latin typeface="Times New Roman" panose="02020603050405020304" pitchFamily="18" charset="0"/>
                        <a:ea typeface="Calibri" panose="020F0502020204030204" pitchFamily="34" charset="0"/>
                        <a:cs typeface="Times New Roman" panose="02020603050405020304" pitchFamily="18" charset="0"/>
                      </a:endParaRPr>
                    </a:p>
                  </a:txBody>
                  <a:tcPr marL="40901" marR="409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20000"/>
                        <a:lumOff val="80000"/>
                      </a:schemeClr>
                    </a:solidFill>
                  </a:tcPr>
                </a:tc>
                <a:tc>
                  <a:txBody>
                    <a:bodyPr/>
                    <a:lstStyle/>
                    <a:p>
                      <a:pPr marL="0" marR="0" algn="ctr">
                        <a:lnSpc>
                          <a:spcPct val="106000"/>
                        </a:lnSpc>
                        <a:spcBef>
                          <a:spcPts val="0"/>
                        </a:spcBef>
                        <a:spcAft>
                          <a:spcPts val="800"/>
                        </a:spcAft>
                      </a:pPr>
                      <a:r>
                        <a:rPr lang="en-US" sz="1100" b="1">
                          <a:effectLst/>
                          <a:latin typeface="Times New Roman" panose="02020603050405020304" pitchFamily="18" charset="0"/>
                          <a:ea typeface="Calibri" panose="020F0502020204030204" pitchFamily="34" charset="0"/>
                          <a:cs typeface="Times New Roman" panose="02020603050405020304" pitchFamily="18" charset="0"/>
                        </a:rPr>
                        <a:t>Signal Decomposition</a:t>
                      </a:r>
                      <a:endParaRPr lang="en-US" sz="1100">
                        <a:effectLst/>
                        <a:latin typeface="Times New Roman" panose="02020603050405020304" pitchFamily="18" charset="0"/>
                        <a:ea typeface="Calibri" panose="020F0502020204030204" pitchFamily="34" charset="0"/>
                        <a:cs typeface="Times New Roman" panose="02020603050405020304" pitchFamily="18" charset="0"/>
                      </a:endParaRPr>
                    </a:p>
                  </a:txBody>
                  <a:tcPr marL="40901" marR="409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20000"/>
                        <a:lumOff val="80000"/>
                      </a:schemeClr>
                    </a:solidFill>
                  </a:tcPr>
                </a:tc>
                <a:tc>
                  <a:txBody>
                    <a:bodyPr/>
                    <a:lstStyle/>
                    <a:p>
                      <a:pPr marL="0" marR="0" algn="ctr">
                        <a:lnSpc>
                          <a:spcPct val="106000"/>
                        </a:lnSpc>
                        <a:spcBef>
                          <a:spcPts val="0"/>
                        </a:spcBef>
                        <a:spcAft>
                          <a:spcPts val="800"/>
                        </a:spcAft>
                      </a:pPr>
                      <a:r>
                        <a:rPr lang="en-US" sz="1100" b="1">
                          <a:effectLst/>
                          <a:latin typeface="Times New Roman" panose="02020603050405020304" pitchFamily="18" charset="0"/>
                          <a:ea typeface="Calibri" panose="020F0502020204030204" pitchFamily="34" charset="0"/>
                          <a:cs typeface="Times New Roman" panose="02020603050405020304" pitchFamily="18" charset="0"/>
                        </a:rPr>
                        <a:t>Feature Reduction</a:t>
                      </a:r>
                      <a:endParaRPr lang="en-US" sz="1100">
                        <a:effectLst/>
                        <a:latin typeface="Times New Roman" panose="02020603050405020304" pitchFamily="18" charset="0"/>
                        <a:ea typeface="Calibri" panose="020F0502020204030204" pitchFamily="34" charset="0"/>
                        <a:cs typeface="Times New Roman" panose="02020603050405020304" pitchFamily="18" charset="0"/>
                      </a:endParaRPr>
                    </a:p>
                  </a:txBody>
                  <a:tcPr marL="40901" marR="409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20000"/>
                        <a:lumOff val="80000"/>
                      </a:schemeClr>
                    </a:solidFill>
                  </a:tcPr>
                </a:tc>
                <a:tc>
                  <a:txBody>
                    <a:bodyPr/>
                    <a:lstStyle/>
                    <a:p>
                      <a:pPr marL="0" marR="0" algn="ctr">
                        <a:lnSpc>
                          <a:spcPct val="106000"/>
                        </a:lnSpc>
                        <a:spcBef>
                          <a:spcPts val="0"/>
                        </a:spcBef>
                        <a:spcAft>
                          <a:spcPts val="800"/>
                        </a:spcAft>
                      </a:pPr>
                      <a:r>
                        <a:rPr lang="en-US" sz="1100" b="1">
                          <a:effectLst/>
                          <a:latin typeface="Times New Roman" panose="02020603050405020304" pitchFamily="18" charset="0"/>
                          <a:ea typeface="Calibri" panose="020F0502020204030204" pitchFamily="34" charset="0"/>
                          <a:cs typeface="Times New Roman" panose="02020603050405020304" pitchFamily="18" charset="0"/>
                        </a:rPr>
                        <a:t>Feature Extraction</a:t>
                      </a:r>
                      <a:endParaRPr lang="en-US" sz="1100">
                        <a:effectLst/>
                        <a:latin typeface="Times New Roman" panose="02020603050405020304" pitchFamily="18" charset="0"/>
                        <a:ea typeface="Calibri" panose="020F0502020204030204" pitchFamily="34" charset="0"/>
                        <a:cs typeface="Times New Roman" panose="02020603050405020304" pitchFamily="18" charset="0"/>
                      </a:endParaRPr>
                    </a:p>
                  </a:txBody>
                  <a:tcPr marL="40901" marR="409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20000"/>
                        <a:lumOff val="80000"/>
                      </a:schemeClr>
                    </a:solidFill>
                  </a:tcPr>
                </a:tc>
                <a:tc>
                  <a:txBody>
                    <a:bodyPr/>
                    <a:lstStyle/>
                    <a:p>
                      <a:pPr marL="0" marR="0" algn="ctr">
                        <a:lnSpc>
                          <a:spcPct val="106000"/>
                        </a:lnSpc>
                        <a:spcBef>
                          <a:spcPts val="0"/>
                        </a:spcBef>
                        <a:spcAft>
                          <a:spcPts val="800"/>
                        </a:spcAft>
                      </a:pPr>
                      <a:r>
                        <a:rPr lang="en-US" sz="1100" b="1">
                          <a:effectLst/>
                          <a:latin typeface="Times New Roman" panose="02020603050405020304" pitchFamily="18" charset="0"/>
                          <a:ea typeface="Calibri" panose="020F0502020204030204" pitchFamily="34" charset="0"/>
                          <a:cs typeface="Times New Roman" panose="02020603050405020304" pitchFamily="18" charset="0"/>
                        </a:rPr>
                        <a:t>Machine Learning Classification</a:t>
                      </a:r>
                      <a:endParaRPr lang="en-US" sz="1100">
                        <a:effectLst/>
                        <a:latin typeface="Times New Roman" panose="02020603050405020304" pitchFamily="18" charset="0"/>
                        <a:ea typeface="Calibri" panose="020F0502020204030204" pitchFamily="34" charset="0"/>
                        <a:cs typeface="Times New Roman" panose="02020603050405020304" pitchFamily="18" charset="0"/>
                      </a:endParaRPr>
                    </a:p>
                  </a:txBody>
                  <a:tcPr marL="40901" marR="409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20000"/>
                        <a:lumOff val="80000"/>
                      </a:schemeClr>
                    </a:solidFill>
                  </a:tcPr>
                </a:tc>
                <a:tc>
                  <a:txBody>
                    <a:bodyPr/>
                    <a:lstStyle/>
                    <a:p>
                      <a:pPr marL="0" marR="0" algn="ctr">
                        <a:lnSpc>
                          <a:spcPct val="106000"/>
                        </a:lnSpc>
                        <a:spcBef>
                          <a:spcPts val="0"/>
                        </a:spcBef>
                        <a:spcAft>
                          <a:spcPts val="800"/>
                        </a:spcAft>
                      </a:pPr>
                      <a:r>
                        <a:rPr lang="en-US" sz="1100" b="1" dirty="0">
                          <a:effectLst/>
                          <a:latin typeface="Times New Roman" panose="02020603050405020304" pitchFamily="18" charset="0"/>
                          <a:ea typeface="Calibri" panose="020F0502020204030204" pitchFamily="34" charset="0"/>
                          <a:cs typeface="Times New Roman" panose="02020603050405020304" pitchFamily="18" charset="0"/>
                        </a:rPr>
                        <a:t>Model Predictions</a:t>
                      </a:r>
                      <a:endParaRPr lang="en-US" sz="1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40901" marR="409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2216352898"/>
                  </a:ext>
                </a:extLst>
              </a:tr>
              <a:tr h="634074">
                <a:tc>
                  <a:txBody>
                    <a:bodyPr/>
                    <a:lstStyle/>
                    <a:p>
                      <a:pPr marL="0" marR="0" algn="ctr">
                        <a:lnSpc>
                          <a:spcPct val="106000"/>
                        </a:lnSpc>
                        <a:spcBef>
                          <a:spcPts val="0"/>
                        </a:spcBef>
                        <a:spcAft>
                          <a:spcPts val="800"/>
                        </a:spcAft>
                      </a:pPr>
                      <a:r>
                        <a:rPr lang="en-US" sz="1100" dirty="0">
                          <a:effectLst/>
                          <a:latin typeface="Times New Roman" panose="02020603050405020304" pitchFamily="18" charset="0"/>
                          <a:ea typeface="Calibri" panose="020F0502020204030204" pitchFamily="34" charset="0"/>
                          <a:cs typeface="Times New Roman" panose="02020603050405020304" pitchFamily="18" charset="0"/>
                        </a:rPr>
                        <a:t>EDF Browser </a:t>
                      </a:r>
                    </a:p>
                    <a:p>
                      <a:pPr marL="0" marR="0" algn="ctr">
                        <a:lnSpc>
                          <a:spcPct val="106000"/>
                        </a:lnSpc>
                        <a:spcBef>
                          <a:spcPts val="0"/>
                        </a:spcBef>
                        <a:spcAft>
                          <a:spcPts val="800"/>
                        </a:spcAft>
                      </a:pPr>
                      <a:r>
                        <a:rPr lang="en-US" sz="1100" dirty="0">
                          <a:effectLst/>
                          <a:latin typeface="Times New Roman" panose="02020603050405020304" pitchFamily="18" charset="0"/>
                          <a:ea typeface="Calibri" panose="020F0502020204030204" pitchFamily="34" charset="0"/>
                          <a:cs typeface="Times New Roman" panose="02020603050405020304" pitchFamily="18" charset="0"/>
                        </a:rPr>
                        <a:t>(Open Source)</a:t>
                      </a:r>
                    </a:p>
                  </a:txBody>
                  <a:tcPr marL="40901" marR="409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6000"/>
                        </a:lnSpc>
                        <a:spcBef>
                          <a:spcPts val="0"/>
                        </a:spcBef>
                        <a:spcAft>
                          <a:spcPts val="800"/>
                        </a:spcAft>
                      </a:pPr>
                      <a:r>
                        <a:rPr lang="en-US" sz="1100">
                          <a:effectLst/>
                          <a:latin typeface="Times New Roman" panose="02020603050405020304" pitchFamily="18" charset="0"/>
                          <a:ea typeface="Calibri" panose="020F0502020204030204" pitchFamily="34" charset="0"/>
                          <a:cs typeface="Times New Roman" panose="02020603050405020304" pitchFamily="18" charset="0"/>
                        </a:rPr>
                        <a:t>edf, edf+, bdf and bdf+ files</a:t>
                      </a:r>
                    </a:p>
                  </a:txBody>
                  <a:tcPr marL="40901" marR="409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6000"/>
                        </a:lnSpc>
                        <a:spcBef>
                          <a:spcPts val="0"/>
                        </a:spcBef>
                        <a:spcAft>
                          <a:spcPts val="800"/>
                        </a:spcAft>
                      </a:pPr>
                      <a:r>
                        <a:rPr lang="en-US" sz="1100">
                          <a:effectLst/>
                          <a:latin typeface="Times New Roman" panose="02020603050405020304" pitchFamily="18" charset="0"/>
                          <a:ea typeface="Calibri" panose="020F0502020204030204" pitchFamily="34" charset="0"/>
                          <a:cs typeface="Times New Roman" panose="02020603050405020304" pitchFamily="18" charset="0"/>
                        </a:rPr>
                        <a:t>Works in any operating system. </a:t>
                      </a:r>
                    </a:p>
                    <a:p>
                      <a:pPr marL="0" marR="0" algn="ctr">
                        <a:lnSpc>
                          <a:spcPct val="106000"/>
                        </a:lnSpc>
                        <a:spcBef>
                          <a:spcPts val="0"/>
                        </a:spcBef>
                        <a:spcAft>
                          <a:spcPts val="800"/>
                        </a:spcAft>
                      </a:pPr>
                      <a:r>
                        <a:rPr lang="en-US" sz="1100">
                          <a:effectLst/>
                          <a:latin typeface="Times New Roman" panose="02020603050405020304" pitchFamily="18" charset="0"/>
                          <a:ea typeface="Calibri" panose="020F0502020204030204" pitchFamily="34" charset="0"/>
                          <a:cs typeface="Times New Roman" panose="02020603050405020304" pitchFamily="18" charset="0"/>
                        </a:rPr>
                        <a:t>No dependencies required.</a:t>
                      </a:r>
                    </a:p>
                  </a:txBody>
                  <a:tcPr marL="40901" marR="409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6000"/>
                        </a:lnSpc>
                        <a:spcBef>
                          <a:spcPts val="0"/>
                        </a:spcBef>
                        <a:spcAft>
                          <a:spcPts val="800"/>
                        </a:spcAft>
                      </a:pPr>
                      <a:r>
                        <a:rPr lang="en-US" sz="1100">
                          <a:effectLst/>
                          <a:latin typeface="Times New Roman" panose="02020603050405020304" pitchFamily="18" charset="0"/>
                          <a:ea typeface="Calibri" panose="020F0502020204030204" pitchFamily="34" charset="0"/>
                          <a:cs typeface="Times New Roman" panose="02020603050405020304" pitchFamily="18" charset="0"/>
                        </a:rPr>
                        <a:t>Butterworth, Chebyshev, Bessel or Moving Average</a:t>
                      </a:r>
                    </a:p>
                  </a:txBody>
                  <a:tcPr marL="40901" marR="409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6000"/>
                        </a:lnSpc>
                        <a:spcBef>
                          <a:spcPts val="0"/>
                        </a:spcBef>
                        <a:spcAft>
                          <a:spcPts val="800"/>
                        </a:spcAft>
                      </a:pPr>
                      <a:r>
                        <a:rPr lang="en-US" sz="1100">
                          <a:effectLst/>
                          <a:latin typeface="Times New Roman" panose="02020603050405020304" pitchFamily="18" charset="0"/>
                          <a:ea typeface="Calibri" panose="020F0502020204030204" pitchFamily="34" charset="0"/>
                          <a:cs typeface="Times New Roman" panose="02020603050405020304" pitchFamily="18" charset="0"/>
                        </a:rPr>
                        <a:t>None</a:t>
                      </a:r>
                    </a:p>
                  </a:txBody>
                  <a:tcPr marL="40901" marR="409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6000"/>
                        </a:lnSpc>
                        <a:spcBef>
                          <a:spcPts val="0"/>
                        </a:spcBef>
                        <a:spcAft>
                          <a:spcPts val="800"/>
                        </a:spcAft>
                      </a:pPr>
                      <a:r>
                        <a:rPr lang="en-US" sz="1100" dirty="0">
                          <a:effectLst/>
                          <a:latin typeface="Times New Roman" panose="02020603050405020304" pitchFamily="18" charset="0"/>
                          <a:ea typeface="Calibri" panose="020F0502020204030204" pitchFamily="34" charset="0"/>
                          <a:cs typeface="Times New Roman" panose="02020603050405020304" pitchFamily="18" charset="0"/>
                        </a:rPr>
                        <a:t>None</a:t>
                      </a:r>
                    </a:p>
                  </a:txBody>
                  <a:tcPr marL="40901" marR="409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6000"/>
                        </a:lnSpc>
                        <a:spcBef>
                          <a:spcPts val="0"/>
                        </a:spcBef>
                        <a:spcAft>
                          <a:spcPts val="800"/>
                        </a:spcAft>
                      </a:pPr>
                      <a:r>
                        <a:rPr lang="en-US" sz="1100">
                          <a:effectLst/>
                          <a:latin typeface="Times New Roman" panose="02020603050405020304" pitchFamily="18" charset="0"/>
                          <a:ea typeface="Calibri" panose="020F0502020204030204" pitchFamily="34" charset="0"/>
                          <a:cs typeface="Times New Roman" panose="02020603050405020304" pitchFamily="18" charset="0"/>
                        </a:rPr>
                        <a:t>None</a:t>
                      </a:r>
                    </a:p>
                  </a:txBody>
                  <a:tcPr marL="40901" marR="409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6000"/>
                        </a:lnSpc>
                        <a:spcBef>
                          <a:spcPts val="0"/>
                        </a:spcBef>
                        <a:spcAft>
                          <a:spcPts val="800"/>
                        </a:spcAft>
                      </a:pPr>
                      <a:r>
                        <a:rPr lang="en-US" sz="1100">
                          <a:effectLst/>
                          <a:latin typeface="Times New Roman" panose="02020603050405020304" pitchFamily="18" charset="0"/>
                          <a:ea typeface="Calibri" panose="020F0502020204030204" pitchFamily="34" charset="0"/>
                          <a:cs typeface="Times New Roman" panose="02020603050405020304" pitchFamily="18" charset="0"/>
                        </a:rPr>
                        <a:t>None</a:t>
                      </a:r>
                    </a:p>
                  </a:txBody>
                  <a:tcPr marL="40901" marR="409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6000"/>
                        </a:lnSpc>
                        <a:spcBef>
                          <a:spcPts val="0"/>
                        </a:spcBef>
                        <a:spcAft>
                          <a:spcPts val="800"/>
                        </a:spcAft>
                      </a:pPr>
                      <a:r>
                        <a:rPr lang="en-US" sz="1100">
                          <a:effectLst/>
                          <a:latin typeface="Times New Roman" panose="02020603050405020304" pitchFamily="18" charset="0"/>
                          <a:ea typeface="Calibri" panose="020F0502020204030204" pitchFamily="34" charset="0"/>
                          <a:cs typeface="Times New Roman" panose="02020603050405020304" pitchFamily="18" charset="0"/>
                        </a:rPr>
                        <a:t>None</a:t>
                      </a:r>
                    </a:p>
                  </a:txBody>
                  <a:tcPr marL="40901" marR="409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16871433"/>
                  </a:ext>
                </a:extLst>
              </a:tr>
              <a:tr h="441386">
                <a:tc>
                  <a:txBody>
                    <a:bodyPr/>
                    <a:lstStyle/>
                    <a:p>
                      <a:pPr marL="0" marR="0" algn="ctr">
                        <a:lnSpc>
                          <a:spcPct val="106000"/>
                        </a:lnSpc>
                        <a:spcBef>
                          <a:spcPts val="0"/>
                        </a:spcBef>
                        <a:spcAft>
                          <a:spcPts val="800"/>
                        </a:spcAft>
                      </a:pPr>
                      <a:r>
                        <a:rPr lang="en-US" sz="1100" dirty="0" err="1">
                          <a:effectLst/>
                          <a:latin typeface="Times New Roman" panose="02020603050405020304" pitchFamily="18" charset="0"/>
                          <a:ea typeface="Calibri" panose="020F0502020204030204" pitchFamily="34" charset="0"/>
                          <a:cs typeface="Times New Roman" panose="02020603050405020304" pitchFamily="18" charset="0"/>
                        </a:rPr>
                        <a:t>EEGLab</a:t>
                      </a:r>
                      <a:endParaRPr lang="en-US" sz="11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lgn="ctr">
                        <a:lnSpc>
                          <a:spcPct val="106000"/>
                        </a:lnSpc>
                        <a:spcBef>
                          <a:spcPts val="0"/>
                        </a:spcBef>
                        <a:spcAft>
                          <a:spcPts val="800"/>
                        </a:spcAft>
                      </a:pPr>
                      <a:r>
                        <a:rPr lang="en-US" sz="1100" dirty="0">
                          <a:effectLst/>
                          <a:latin typeface="Times New Roman" panose="02020603050405020304" pitchFamily="18" charset="0"/>
                          <a:ea typeface="Calibri" panose="020F0502020204030204" pitchFamily="34" charset="0"/>
                          <a:cs typeface="Times New Roman" panose="02020603050405020304" pitchFamily="18" charset="0"/>
                        </a:rPr>
                        <a:t>(Open Source)</a:t>
                      </a:r>
                    </a:p>
                  </a:txBody>
                  <a:tcPr marL="40901" marR="409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6000"/>
                        </a:lnSpc>
                        <a:spcBef>
                          <a:spcPts val="0"/>
                        </a:spcBef>
                        <a:spcAft>
                          <a:spcPts val="800"/>
                        </a:spcAft>
                      </a:pPr>
                      <a:r>
                        <a:rPr lang="en-US" sz="1100">
                          <a:effectLst/>
                          <a:latin typeface="Times New Roman" panose="02020603050405020304" pitchFamily="18" charset="0"/>
                          <a:ea typeface="Calibri" panose="020F0502020204030204" pitchFamily="34" charset="0"/>
                          <a:cs typeface="Times New Roman" panose="02020603050405020304" pitchFamily="18" charset="0"/>
                        </a:rPr>
                        <a:t>edf and set files</a:t>
                      </a:r>
                    </a:p>
                  </a:txBody>
                  <a:tcPr marL="40901" marR="409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6000"/>
                        </a:lnSpc>
                        <a:spcBef>
                          <a:spcPts val="0"/>
                        </a:spcBef>
                        <a:spcAft>
                          <a:spcPts val="800"/>
                        </a:spcAft>
                      </a:pPr>
                      <a:r>
                        <a:rPr lang="en-US" sz="1100">
                          <a:effectLst/>
                          <a:latin typeface="Times New Roman" panose="02020603050405020304" pitchFamily="18" charset="0"/>
                          <a:ea typeface="Calibri" panose="020F0502020204030204" pitchFamily="34" charset="0"/>
                          <a:cs typeface="Times New Roman" panose="02020603050405020304" pitchFamily="18" charset="0"/>
                        </a:rPr>
                        <a:t>MATLAB</a:t>
                      </a:r>
                    </a:p>
                  </a:txBody>
                  <a:tcPr marL="40901" marR="409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6000"/>
                        </a:lnSpc>
                        <a:spcBef>
                          <a:spcPts val="0"/>
                        </a:spcBef>
                        <a:spcAft>
                          <a:spcPts val="800"/>
                        </a:spcAft>
                      </a:pPr>
                      <a:r>
                        <a:rPr lang="en-US" sz="1100">
                          <a:effectLst/>
                          <a:latin typeface="Times New Roman" panose="02020603050405020304" pitchFamily="18" charset="0"/>
                          <a:ea typeface="Calibri" panose="020F0502020204030204" pitchFamily="34" charset="0"/>
                          <a:cs typeface="Times New Roman" panose="02020603050405020304" pitchFamily="18" charset="0"/>
                        </a:rPr>
                        <a:t>Linear Finite Impulse Response (FIR)</a:t>
                      </a:r>
                    </a:p>
                  </a:txBody>
                  <a:tcPr marL="40901" marR="409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6000"/>
                        </a:lnSpc>
                        <a:spcBef>
                          <a:spcPts val="0"/>
                        </a:spcBef>
                        <a:spcAft>
                          <a:spcPts val="800"/>
                        </a:spcAft>
                      </a:pPr>
                      <a:r>
                        <a:rPr lang="en-US" sz="1100">
                          <a:effectLst/>
                          <a:latin typeface="Times New Roman" panose="02020603050405020304" pitchFamily="18" charset="0"/>
                          <a:ea typeface="Calibri" panose="020F0502020204030204" pitchFamily="34" charset="0"/>
                          <a:cs typeface="Times New Roman" panose="02020603050405020304" pitchFamily="18" charset="0"/>
                        </a:rPr>
                        <a:t>None</a:t>
                      </a:r>
                    </a:p>
                  </a:txBody>
                  <a:tcPr marL="40901" marR="409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6000"/>
                        </a:lnSpc>
                        <a:spcBef>
                          <a:spcPts val="0"/>
                        </a:spcBef>
                        <a:spcAft>
                          <a:spcPts val="800"/>
                        </a:spcAft>
                      </a:pPr>
                      <a:r>
                        <a:rPr lang="en-US" sz="1100">
                          <a:effectLst/>
                          <a:latin typeface="Times New Roman" panose="02020603050405020304" pitchFamily="18" charset="0"/>
                          <a:ea typeface="Calibri" panose="020F0502020204030204" pitchFamily="34" charset="0"/>
                          <a:cs typeface="Times New Roman" panose="02020603050405020304" pitchFamily="18" charset="0"/>
                        </a:rPr>
                        <a:t>ICA</a:t>
                      </a:r>
                    </a:p>
                  </a:txBody>
                  <a:tcPr marL="40901" marR="409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6000"/>
                        </a:lnSpc>
                        <a:spcBef>
                          <a:spcPts val="0"/>
                        </a:spcBef>
                        <a:spcAft>
                          <a:spcPts val="800"/>
                        </a:spcAft>
                      </a:pPr>
                      <a:r>
                        <a:rPr lang="en-US" sz="1100">
                          <a:effectLst/>
                          <a:latin typeface="Times New Roman" panose="02020603050405020304" pitchFamily="18" charset="0"/>
                          <a:ea typeface="Calibri" panose="020F0502020204030204" pitchFamily="34" charset="0"/>
                          <a:cs typeface="Times New Roman" panose="02020603050405020304" pitchFamily="18" charset="0"/>
                        </a:rPr>
                        <a:t>None</a:t>
                      </a:r>
                    </a:p>
                  </a:txBody>
                  <a:tcPr marL="40901" marR="409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6000"/>
                        </a:lnSpc>
                        <a:spcBef>
                          <a:spcPts val="0"/>
                        </a:spcBef>
                        <a:spcAft>
                          <a:spcPts val="800"/>
                        </a:spcAft>
                      </a:pPr>
                      <a:r>
                        <a:rPr lang="en-US" sz="1100">
                          <a:effectLst/>
                          <a:latin typeface="Times New Roman" panose="02020603050405020304" pitchFamily="18" charset="0"/>
                          <a:ea typeface="Calibri" panose="020F0502020204030204" pitchFamily="34" charset="0"/>
                          <a:cs typeface="Times New Roman" panose="02020603050405020304" pitchFamily="18" charset="0"/>
                        </a:rPr>
                        <a:t>None</a:t>
                      </a:r>
                    </a:p>
                  </a:txBody>
                  <a:tcPr marL="40901" marR="409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6000"/>
                        </a:lnSpc>
                        <a:spcBef>
                          <a:spcPts val="0"/>
                        </a:spcBef>
                        <a:spcAft>
                          <a:spcPts val="800"/>
                        </a:spcAft>
                      </a:pPr>
                      <a:r>
                        <a:rPr lang="en-US" sz="1100">
                          <a:effectLst/>
                          <a:latin typeface="Times New Roman" panose="02020603050405020304" pitchFamily="18" charset="0"/>
                          <a:ea typeface="Calibri" panose="020F0502020204030204" pitchFamily="34" charset="0"/>
                          <a:cs typeface="Times New Roman" panose="02020603050405020304" pitchFamily="18" charset="0"/>
                        </a:rPr>
                        <a:t>None</a:t>
                      </a:r>
                    </a:p>
                  </a:txBody>
                  <a:tcPr marL="40901" marR="409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60338625"/>
                  </a:ext>
                </a:extLst>
              </a:tr>
              <a:tr h="1104886">
                <a:tc>
                  <a:txBody>
                    <a:bodyPr/>
                    <a:lstStyle/>
                    <a:p>
                      <a:pPr marL="0" marR="0" algn="ctr">
                        <a:lnSpc>
                          <a:spcPct val="106000"/>
                        </a:lnSpc>
                        <a:spcBef>
                          <a:spcPts val="0"/>
                        </a:spcBef>
                        <a:spcAft>
                          <a:spcPts val="800"/>
                        </a:spcAft>
                      </a:pPr>
                      <a:r>
                        <a:rPr lang="en-US" sz="1100" dirty="0" err="1">
                          <a:effectLst/>
                          <a:latin typeface="Times New Roman" panose="02020603050405020304" pitchFamily="18" charset="0"/>
                          <a:ea typeface="Calibri" panose="020F0502020204030204" pitchFamily="34" charset="0"/>
                          <a:cs typeface="Times New Roman" panose="02020603050405020304" pitchFamily="18" charset="0"/>
                        </a:rPr>
                        <a:t>PyEEG</a:t>
                      </a:r>
                      <a:r>
                        <a:rPr lang="en-US" sz="1100" dirty="0">
                          <a:effectLst/>
                          <a:latin typeface="Times New Roman" panose="02020603050405020304" pitchFamily="18" charset="0"/>
                          <a:ea typeface="Calibri" panose="020F0502020204030204" pitchFamily="34" charset="0"/>
                          <a:cs typeface="Times New Roman" panose="02020603050405020304" pitchFamily="18" charset="0"/>
                        </a:rPr>
                        <a:t> </a:t>
                      </a:r>
                    </a:p>
                    <a:p>
                      <a:pPr marL="0" marR="0" algn="ctr">
                        <a:lnSpc>
                          <a:spcPct val="106000"/>
                        </a:lnSpc>
                        <a:spcBef>
                          <a:spcPts val="0"/>
                        </a:spcBef>
                        <a:spcAft>
                          <a:spcPts val="800"/>
                        </a:spcAft>
                      </a:pPr>
                      <a:r>
                        <a:rPr lang="en-US" sz="1100" dirty="0">
                          <a:effectLst/>
                          <a:latin typeface="Times New Roman" panose="02020603050405020304" pitchFamily="18" charset="0"/>
                          <a:ea typeface="Calibri" panose="020F0502020204030204" pitchFamily="34" charset="0"/>
                          <a:cs typeface="Times New Roman" panose="02020603050405020304" pitchFamily="18" charset="0"/>
                        </a:rPr>
                        <a:t>(Open Source)</a:t>
                      </a:r>
                    </a:p>
                  </a:txBody>
                  <a:tcPr marL="40901" marR="409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6000"/>
                        </a:lnSpc>
                        <a:spcBef>
                          <a:spcPts val="0"/>
                        </a:spcBef>
                        <a:spcAft>
                          <a:spcPts val="800"/>
                        </a:spcAft>
                      </a:pPr>
                      <a:r>
                        <a:rPr lang="en-US" sz="1100">
                          <a:effectLst/>
                          <a:latin typeface="Times New Roman" panose="02020603050405020304" pitchFamily="18" charset="0"/>
                          <a:ea typeface="Calibri" panose="020F0502020204030204" pitchFamily="34" charset="0"/>
                          <a:cs typeface="Times New Roman" panose="02020603050405020304" pitchFamily="18" charset="0"/>
                        </a:rPr>
                        <a:t>Python list or numpy array data structure</a:t>
                      </a:r>
                    </a:p>
                  </a:txBody>
                  <a:tcPr marL="40901" marR="409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6000"/>
                        </a:lnSpc>
                        <a:spcBef>
                          <a:spcPts val="0"/>
                        </a:spcBef>
                        <a:spcAft>
                          <a:spcPts val="800"/>
                        </a:spcAft>
                      </a:pPr>
                      <a:r>
                        <a:rPr lang="en-US" sz="1100">
                          <a:effectLst/>
                          <a:latin typeface="Times New Roman" panose="02020603050405020304" pitchFamily="18" charset="0"/>
                          <a:ea typeface="Calibri" panose="020F0502020204030204" pitchFamily="34" charset="0"/>
                          <a:cs typeface="Times New Roman" panose="02020603050405020304" pitchFamily="18" charset="0"/>
                        </a:rPr>
                        <a:t>PYTHON</a:t>
                      </a:r>
                    </a:p>
                  </a:txBody>
                  <a:tcPr marL="40901" marR="409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6000"/>
                        </a:lnSpc>
                        <a:spcBef>
                          <a:spcPts val="0"/>
                        </a:spcBef>
                        <a:spcAft>
                          <a:spcPts val="800"/>
                        </a:spcAft>
                      </a:pPr>
                      <a:r>
                        <a:rPr lang="en-US" sz="1100" dirty="0">
                          <a:effectLst/>
                          <a:latin typeface="Times New Roman" panose="02020603050405020304" pitchFamily="18" charset="0"/>
                          <a:ea typeface="Calibri" panose="020F0502020204030204" pitchFamily="34" charset="0"/>
                          <a:cs typeface="Times New Roman" panose="02020603050405020304" pitchFamily="18" charset="0"/>
                        </a:rPr>
                        <a:t>No filtering</a:t>
                      </a:r>
                    </a:p>
                  </a:txBody>
                  <a:tcPr marL="40901" marR="409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6000"/>
                        </a:lnSpc>
                        <a:spcBef>
                          <a:spcPts val="0"/>
                        </a:spcBef>
                        <a:spcAft>
                          <a:spcPts val="800"/>
                        </a:spcAft>
                      </a:pPr>
                      <a:r>
                        <a:rPr lang="en-US" sz="1100">
                          <a:effectLst/>
                          <a:latin typeface="Times New Roman" panose="02020603050405020304" pitchFamily="18" charset="0"/>
                          <a:ea typeface="Calibri" panose="020F0502020204030204" pitchFamily="34" charset="0"/>
                          <a:cs typeface="Times New Roman" panose="02020603050405020304" pitchFamily="18" charset="0"/>
                        </a:rPr>
                        <a:t>None</a:t>
                      </a:r>
                    </a:p>
                  </a:txBody>
                  <a:tcPr marL="40901" marR="409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6000"/>
                        </a:lnSpc>
                        <a:spcBef>
                          <a:spcPts val="0"/>
                        </a:spcBef>
                        <a:spcAft>
                          <a:spcPts val="800"/>
                        </a:spcAft>
                      </a:pPr>
                      <a:r>
                        <a:rPr lang="en-US" sz="1100">
                          <a:effectLst/>
                          <a:latin typeface="Times New Roman" panose="02020603050405020304" pitchFamily="18" charset="0"/>
                          <a:ea typeface="Calibri" panose="020F0502020204030204" pitchFamily="34" charset="0"/>
                          <a:cs typeface="Times New Roman" panose="02020603050405020304" pitchFamily="18" charset="0"/>
                        </a:rPr>
                        <a:t>None</a:t>
                      </a:r>
                    </a:p>
                  </a:txBody>
                  <a:tcPr marL="40901" marR="409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6000"/>
                        </a:lnSpc>
                        <a:spcBef>
                          <a:spcPts val="0"/>
                        </a:spcBef>
                        <a:spcAft>
                          <a:spcPts val="800"/>
                        </a:spcAft>
                      </a:pPr>
                      <a:r>
                        <a:rPr lang="en-US" sz="1100">
                          <a:effectLst/>
                          <a:latin typeface="Times New Roman" panose="02020603050405020304" pitchFamily="18" charset="0"/>
                          <a:ea typeface="Calibri" panose="020F0502020204030204" pitchFamily="34" charset="0"/>
                          <a:cs typeface="Times New Roman" panose="02020603050405020304" pitchFamily="18" charset="0"/>
                        </a:rPr>
                        <a:t>DFA,</a:t>
                      </a:r>
                    </a:p>
                    <a:p>
                      <a:pPr marL="0" marR="0" algn="ctr">
                        <a:lnSpc>
                          <a:spcPct val="106000"/>
                        </a:lnSpc>
                        <a:spcBef>
                          <a:spcPts val="0"/>
                        </a:spcBef>
                        <a:spcAft>
                          <a:spcPts val="800"/>
                        </a:spcAft>
                      </a:pPr>
                      <a:r>
                        <a:rPr lang="en-US" sz="1100">
                          <a:effectLst/>
                          <a:latin typeface="Times New Roman" panose="02020603050405020304" pitchFamily="18" charset="0"/>
                          <a:ea typeface="Calibri" panose="020F0502020204030204" pitchFamily="34" charset="0"/>
                          <a:cs typeface="Times New Roman" panose="02020603050405020304" pitchFamily="18" charset="0"/>
                        </a:rPr>
                        <a:t>Hurst-Exponent,</a:t>
                      </a:r>
                    </a:p>
                    <a:p>
                      <a:pPr marL="0" marR="0" algn="ctr">
                        <a:lnSpc>
                          <a:spcPct val="106000"/>
                        </a:lnSpc>
                        <a:spcBef>
                          <a:spcPts val="0"/>
                        </a:spcBef>
                        <a:spcAft>
                          <a:spcPts val="800"/>
                        </a:spcAft>
                      </a:pPr>
                      <a:r>
                        <a:rPr lang="en-US" sz="1100">
                          <a:effectLst/>
                          <a:latin typeface="Times New Roman" panose="02020603050405020304" pitchFamily="18" charset="0"/>
                          <a:ea typeface="Calibri" panose="020F0502020204030204" pitchFamily="34" charset="0"/>
                          <a:cs typeface="Times New Roman" panose="02020603050405020304" pitchFamily="18" charset="0"/>
                        </a:rPr>
                        <a:t>PFD, HFD,</a:t>
                      </a:r>
                    </a:p>
                    <a:p>
                      <a:pPr marL="0" marR="0" algn="ctr">
                        <a:lnSpc>
                          <a:spcPct val="106000"/>
                        </a:lnSpc>
                        <a:spcBef>
                          <a:spcPts val="0"/>
                        </a:spcBef>
                        <a:spcAft>
                          <a:spcPts val="800"/>
                        </a:spcAft>
                      </a:pPr>
                      <a:r>
                        <a:rPr lang="en-US" sz="1100">
                          <a:effectLst/>
                          <a:latin typeface="Times New Roman" panose="02020603050405020304" pitchFamily="18" charset="0"/>
                          <a:ea typeface="Calibri" panose="020F0502020204030204" pitchFamily="34" charset="0"/>
                          <a:cs typeface="Times New Roman" panose="02020603050405020304" pitchFamily="18" charset="0"/>
                        </a:rPr>
                        <a:t>Hjorth, SVD-Entropy,</a:t>
                      </a:r>
                    </a:p>
                    <a:p>
                      <a:pPr marL="0" marR="0" algn="ctr">
                        <a:lnSpc>
                          <a:spcPct val="106000"/>
                        </a:lnSpc>
                        <a:spcBef>
                          <a:spcPts val="0"/>
                        </a:spcBef>
                        <a:spcAft>
                          <a:spcPts val="800"/>
                        </a:spcAft>
                      </a:pPr>
                      <a:r>
                        <a:rPr lang="en-US" sz="1100">
                          <a:effectLst/>
                          <a:latin typeface="Times New Roman" panose="02020603050405020304" pitchFamily="18" charset="0"/>
                          <a:ea typeface="Calibri" panose="020F0502020204030204" pitchFamily="34" charset="0"/>
                          <a:cs typeface="Times New Roman" panose="02020603050405020304" pitchFamily="18" charset="0"/>
                        </a:rPr>
                        <a:t>BIN array</a:t>
                      </a:r>
                    </a:p>
                  </a:txBody>
                  <a:tcPr marL="40901" marR="409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6000"/>
                        </a:lnSpc>
                        <a:spcBef>
                          <a:spcPts val="0"/>
                        </a:spcBef>
                        <a:spcAft>
                          <a:spcPts val="800"/>
                        </a:spcAft>
                      </a:pPr>
                      <a:r>
                        <a:rPr lang="en-US" sz="1100">
                          <a:effectLst/>
                          <a:latin typeface="Times New Roman" panose="02020603050405020304" pitchFamily="18" charset="0"/>
                          <a:ea typeface="Calibri" panose="020F0502020204030204" pitchFamily="34" charset="0"/>
                          <a:cs typeface="Times New Roman" panose="02020603050405020304" pitchFamily="18" charset="0"/>
                        </a:rPr>
                        <a:t>None</a:t>
                      </a:r>
                    </a:p>
                  </a:txBody>
                  <a:tcPr marL="40901" marR="409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6000"/>
                        </a:lnSpc>
                        <a:spcBef>
                          <a:spcPts val="0"/>
                        </a:spcBef>
                        <a:spcAft>
                          <a:spcPts val="800"/>
                        </a:spcAft>
                      </a:pPr>
                      <a:r>
                        <a:rPr lang="en-US" sz="1100">
                          <a:effectLst/>
                          <a:latin typeface="Times New Roman" panose="02020603050405020304" pitchFamily="18" charset="0"/>
                          <a:ea typeface="Calibri" panose="020F0502020204030204" pitchFamily="34" charset="0"/>
                          <a:cs typeface="Times New Roman" panose="02020603050405020304" pitchFamily="18" charset="0"/>
                        </a:rPr>
                        <a:t>None</a:t>
                      </a:r>
                    </a:p>
                  </a:txBody>
                  <a:tcPr marL="40901" marR="409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44275129"/>
                  </a:ext>
                </a:extLst>
              </a:tr>
              <a:tr h="1886543">
                <a:tc>
                  <a:txBody>
                    <a:bodyPr/>
                    <a:lstStyle/>
                    <a:p>
                      <a:pPr marL="0" marR="0" algn="ctr">
                        <a:lnSpc>
                          <a:spcPct val="106000"/>
                        </a:lnSpc>
                        <a:spcBef>
                          <a:spcPts val="0"/>
                        </a:spcBef>
                        <a:spcAft>
                          <a:spcPts val="800"/>
                        </a:spcAft>
                      </a:pPr>
                      <a:r>
                        <a:rPr lang="en-US" sz="1100" dirty="0">
                          <a:effectLst/>
                          <a:latin typeface="Times New Roman" panose="02020603050405020304" pitchFamily="18" charset="0"/>
                          <a:ea typeface="Calibri" panose="020F0502020204030204" pitchFamily="34" charset="0"/>
                          <a:cs typeface="Times New Roman" panose="02020603050405020304" pitchFamily="18" charset="0"/>
                        </a:rPr>
                        <a:t>EEG VMAC Toolbox</a:t>
                      </a:r>
                    </a:p>
                    <a:p>
                      <a:pPr marL="0" marR="0" algn="ctr">
                        <a:lnSpc>
                          <a:spcPct val="106000"/>
                        </a:lnSpc>
                        <a:spcBef>
                          <a:spcPts val="0"/>
                        </a:spcBef>
                        <a:spcAft>
                          <a:spcPts val="800"/>
                        </a:spcAft>
                      </a:pPr>
                      <a:r>
                        <a:rPr lang="en-US" sz="1100" dirty="0">
                          <a:effectLst/>
                          <a:latin typeface="Times New Roman" panose="02020603050405020304" pitchFamily="18" charset="0"/>
                          <a:ea typeface="Calibri" panose="020F0502020204030204" pitchFamily="34" charset="0"/>
                          <a:cs typeface="Times New Roman" panose="02020603050405020304" pitchFamily="18" charset="0"/>
                        </a:rPr>
                        <a:t>(Open Source)</a:t>
                      </a:r>
                    </a:p>
                  </a:txBody>
                  <a:tcPr marL="40901" marR="409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6000"/>
                        </a:lnSpc>
                        <a:spcBef>
                          <a:spcPts val="0"/>
                        </a:spcBef>
                        <a:spcAft>
                          <a:spcPts val="800"/>
                        </a:spcAft>
                      </a:pPr>
                      <a:r>
                        <a:rPr lang="en-US" sz="1100">
                          <a:effectLst/>
                          <a:latin typeface="Times New Roman" panose="02020603050405020304" pitchFamily="18" charset="0"/>
                          <a:ea typeface="Calibri" panose="020F0502020204030204" pitchFamily="34" charset="0"/>
                          <a:cs typeface="Times New Roman" panose="02020603050405020304" pitchFamily="18" charset="0"/>
                        </a:rPr>
                        <a:t>edf and csv</a:t>
                      </a:r>
                    </a:p>
                  </a:txBody>
                  <a:tcPr marL="40901" marR="409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6000"/>
                        </a:lnSpc>
                        <a:spcBef>
                          <a:spcPts val="0"/>
                        </a:spcBef>
                        <a:spcAft>
                          <a:spcPts val="800"/>
                        </a:spcAft>
                      </a:pPr>
                      <a:r>
                        <a:rPr lang="en-US" sz="1100">
                          <a:effectLst/>
                          <a:latin typeface="Times New Roman" panose="02020603050405020304" pitchFamily="18" charset="0"/>
                          <a:ea typeface="Calibri" panose="020F0502020204030204" pitchFamily="34" charset="0"/>
                          <a:cs typeface="Times New Roman" panose="02020603050405020304" pitchFamily="18" charset="0"/>
                        </a:rPr>
                        <a:t>PYTHON</a:t>
                      </a:r>
                    </a:p>
                  </a:txBody>
                  <a:tcPr marL="40901" marR="409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6000"/>
                        </a:lnSpc>
                        <a:spcBef>
                          <a:spcPts val="0"/>
                        </a:spcBef>
                        <a:spcAft>
                          <a:spcPts val="800"/>
                        </a:spcAft>
                      </a:pPr>
                      <a:r>
                        <a:rPr lang="en-US" sz="1100">
                          <a:effectLst/>
                          <a:latin typeface="Times New Roman" panose="02020603050405020304" pitchFamily="18" charset="0"/>
                          <a:ea typeface="Calibri" panose="020F0502020204030204" pitchFamily="34" charset="0"/>
                          <a:cs typeface="Times New Roman" panose="02020603050405020304" pitchFamily="18" charset="0"/>
                        </a:rPr>
                        <a:t>Butterwoth, Bandpass</a:t>
                      </a:r>
                    </a:p>
                  </a:txBody>
                  <a:tcPr marL="40901" marR="409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6000"/>
                        </a:lnSpc>
                        <a:spcBef>
                          <a:spcPts val="0"/>
                        </a:spcBef>
                        <a:spcAft>
                          <a:spcPts val="800"/>
                        </a:spcAft>
                      </a:pPr>
                      <a:r>
                        <a:rPr lang="en-US" sz="1100">
                          <a:effectLst/>
                          <a:latin typeface="Times New Roman" panose="02020603050405020304" pitchFamily="18" charset="0"/>
                          <a:ea typeface="Calibri" panose="020F0502020204030204" pitchFamily="34" charset="0"/>
                          <a:cs typeface="Times New Roman" panose="02020603050405020304" pitchFamily="18" charset="0"/>
                        </a:rPr>
                        <a:t>Discrete Wavelength Transform (DWT), Empirical Mode Decomposition (EMD), Fourier Transform (FFT), Haung-Hilbert Transform (HHT).</a:t>
                      </a:r>
                    </a:p>
                  </a:txBody>
                  <a:tcPr marL="40901" marR="409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6000"/>
                        </a:lnSpc>
                        <a:spcBef>
                          <a:spcPts val="0"/>
                        </a:spcBef>
                        <a:spcAft>
                          <a:spcPts val="800"/>
                        </a:spcAft>
                      </a:pPr>
                      <a:r>
                        <a:rPr lang="en-US" sz="1100">
                          <a:effectLst/>
                          <a:latin typeface="Times New Roman" panose="02020603050405020304" pitchFamily="18" charset="0"/>
                          <a:ea typeface="Calibri" panose="020F0502020204030204" pitchFamily="34" charset="0"/>
                          <a:cs typeface="Times New Roman" panose="02020603050405020304" pitchFamily="18" charset="0"/>
                        </a:rPr>
                        <a:t>ICA, PCA</a:t>
                      </a:r>
                    </a:p>
                  </a:txBody>
                  <a:tcPr marL="40901" marR="409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6000"/>
                        </a:lnSpc>
                        <a:spcBef>
                          <a:spcPts val="0"/>
                        </a:spcBef>
                        <a:spcAft>
                          <a:spcPts val="800"/>
                        </a:spcAft>
                      </a:pPr>
                      <a:r>
                        <a:rPr lang="en-US" sz="1100">
                          <a:effectLst/>
                          <a:latin typeface="Times New Roman" panose="02020603050405020304" pitchFamily="18" charset="0"/>
                          <a:ea typeface="Calibri" panose="020F0502020204030204" pitchFamily="34" charset="0"/>
                          <a:cs typeface="Times New Roman" panose="02020603050405020304" pitchFamily="18" charset="0"/>
                        </a:rPr>
                        <a:t>Max peaks, min peaks, maximum, minimum, mean, variance, standard deviation, range, kurtosis, skewness, root mean square and all the PyEEG mentioned above.</a:t>
                      </a:r>
                    </a:p>
                    <a:p>
                      <a:pPr marL="0" marR="0" algn="ctr">
                        <a:lnSpc>
                          <a:spcPct val="106000"/>
                        </a:lnSpc>
                        <a:spcBef>
                          <a:spcPts val="0"/>
                        </a:spcBef>
                        <a:spcAft>
                          <a:spcPts val="800"/>
                        </a:spcAft>
                      </a:pPr>
                      <a:r>
                        <a:rPr lang="en-US" sz="1100">
                          <a:effectLst/>
                          <a:latin typeface="Times New Roman" panose="02020603050405020304" pitchFamily="18" charset="0"/>
                          <a:ea typeface="Calibri" panose="020F0502020204030204" pitchFamily="34" charset="0"/>
                          <a:cs typeface="Times New Roman" panose="02020603050405020304" pitchFamily="18" charset="0"/>
                        </a:rPr>
                        <a:t> </a:t>
                      </a:r>
                    </a:p>
                  </a:txBody>
                  <a:tcPr marL="40901" marR="409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6000"/>
                        </a:lnSpc>
                        <a:spcBef>
                          <a:spcPts val="0"/>
                        </a:spcBef>
                        <a:spcAft>
                          <a:spcPts val="800"/>
                        </a:spcAft>
                      </a:pPr>
                      <a:r>
                        <a:rPr lang="en-US" sz="1100">
                          <a:effectLst/>
                          <a:latin typeface="Times New Roman" panose="02020603050405020304" pitchFamily="18" charset="0"/>
                          <a:ea typeface="Calibri" panose="020F0502020204030204" pitchFamily="34" charset="0"/>
                          <a:cs typeface="Times New Roman" panose="02020603050405020304" pitchFamily="18" charset="0"/>
                        </a:rPr>
                        <a:t>Logistic Regression, SGD Classifier, SVC, Random Forest, Gradient Boosting, KNN and ANN.</a:t>
                      </a:r>
                    </a:p>
                  </a:txBody>
                  <a:tcPr marL="40901" marR="409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6000"/>
                        </a:lnSpc>
                        <a:spcBef>
                          <a:spcPts val="0"/>
                        </a:spcBef>
                        <a:spcAft>
                          <a:spcPts val="800"/>
                        </a:spcAft>
                      </a:pPr>
                      <a:r>
                        <a:rPr lang="en-US" sz="1100" dirty="0">
                          <a:effectLst/>
                          <a:latin typeface="Times New Roman" panose="02020603050405020304" pitchFamily="18" charset="0"/>
                          <a:ea typeface="Calibri" panose="020F0502020204030204" pitchFamily="34" charset="0"/>
                          <a:cs typeface="Times New Roman" panose="02020603050405020304" pitchFamily="18" charset="0"/>
                        </a:rPr>
                        <a:t>Predict as per the classes defined.</a:t>
                      </a:r>
                    </a:p>
                  </a:txBody>
                  <a:tcPr marL="40901" marR="409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94644337"/>
                  </a:ext>
                </a:extLst>
              </a:tr>
            </a:tbl>
          </a:graphicData>
        </a:graphic>
      </p:graphicFrame>
      <p:sp>
        <p:nvSpPr>
          <p:cNvPr id="9" name="TextBox 8">
            <a:extLst>
              <a:ext uri="{FF2B5EF4-FFF2-40B4-BE49-F238E27FC236}">
                <a16:creationId xmlns:a16="http://schemas.microsoft.com/office/drawing/2014/main" id="{7A97F8CA-1580-43B3-A71E-50D1542E4A5A}"/>
              </a:ext>
            </a:extLst>
          </p:cNvPr>
          <p:cNvSpPr txBox="1"/>
          <p:nvPr/>
        </p:nvSpPr>
        <p:spPr>
          <a:xfrm>
            <a:off x="2563091" y="1256024"/>
            <a:ext cx="6719454" cy="369332"/>
          </a:xfrm>
          <a:prstGeom prst="rect">
            <a:avLst/>
          </a:prstGeom>
          <a:noFill/>
        </p:spPr>
        <p:txBody>
          <a:bodyPr wrap="square" rtlCol="0">
            <a:spAutoFit/>
          </a:bodyPr>
          <a:lstStyle/>
          <a:p>
            <a:pPr algn="ctr"/>
            <a:r>
              <a:rPr lang="en-US" dirty="0"/>
              <a:t>Table 5: Comparison with other existing Tools</a:t>
            </a:r>
          </a:p>
        </p:txBody>
      </p:sp>
    </p:spTree>
    <p:extLst>
      <p:ext uri="{BB962C8B-B14F-4D97-AF65-F5344CB8AC3E}">
        <p14:creationId xmlns:p14="http://schemas.microsoft.com/office/powerpoint/2010/main" val="26812758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2A8EA6-67E7-4515-8331-F8D2E901CC1A}"/>
              </a:ext>
            </a:extLst>
          </p:cNvPr>
          <p:cNvSpPr>
            <a:spLocks noGrp="1"/>
          </p:cNvSpPr>
          <p:nvPr>
            <p:ph type="title"/>
          </p:nvPr>
        </p:nvSpPr>
        <p:spPr>
          <a:xfrm>
            <a:off x="0" y="0"/>
            <a:ext cx="12192000" cy="886692"/>
          </a:xfrm>
          <a:solidFill>
            <a:srgbClr val="00B0F0"/>
          </a:solidFill>
        </p:spPr>
        <p:txBody>
          <a:bodyPr/>
          <a:lstStyle/>
          <a:p>
            <a:pPr algn="ctr"/>
            <a:r>
              <a:rPr lang="en-US" b="1" dirty="0">
                <a:latin typeface="Times New Roman" panose="02020603050405020304" pitchFamily="18" charset="0"/>
                <a:cs typeface="Times New Roman" panose="02020603050405020304" pitchFamily="18" charset="0"/>
              </a:rPr>
              <a:t>Summary of Published Work</a:t>
            </a:r>
          </a:p>
        </p:txBody>
      </p:sp>
      <p:sp>
        <p:nvSpPr>
          <p:cNvPr id="3" name="Slide Number Placeholder 2">
            <a:extLst>
              <a:ext uri="{FF2B5EF4-FFF2-40B4-BE49-F238E27FC236}">
                <a16:creationId xmlns:a16="http://schemas.microsoft.com/office/drawing/2014/main" id="{982E5B27-84A2-4A73-A998-D968D8305A37}"/>
              </a:ext>
            </a:extLst>
          </p:cNvPr>
          <p:cNvSpPr>
            <a:spLocks noGrp="1"/>
          </p:cNvSpPr>
          <p:nvPr>
            <p:ph type="sldNum" sz="quarter" idx="12"/>
          </p:nvPr>
        </p:nvSpPr>
        <p:spPr/>
        <p:txBody>
          <a:bodyPr/>
          <a:lstStyle/>
          <a:p>
            <a:fld id="{94A32D1D-B160-41E7-86C9-429380FE402D}" type="slidenum">
              <a:rPr lang="en-US" smtClean="0"/>
              <a:pPr/>
              <a:t>116</a:t>
            </a:fld>
            <a:endParaRPr lang="en-US"/>
          </a:p>
        </p:txBody>
      </p:sp>
      <p:sp>
        <p:nvSpPr>
          <p:cNvPr id="4" name="TextBox 3">
            <a:extLst>
              <a:ext uri="{FF2B5EF4-FFF2-40B4-BE49-F238E27FC236}">
                <a16:creationId xmlns:a16="http://schemas.microsoft.com/office/drawing/2014/main" id="{7266D122-A559-4F62-922E-37A40D8EACE4}"/>
              </a:ext>
            </a:extLst>
          </p:cNvPr>
          <p:cNvSpPr txBox="1"/>
          <p:nvPr/>
        </p:nvSpPr>
        <p:spPr>
          <a:xfrm>
            <a:off x="0" y="886692"/>
            <a:ext cx="12191999" cy="369332"/>
          </a:xfrm>
          <a:prstGeom prst="rect">
            <a:avLst/>
          </a:prstGeom>
          <a:solidFill>
            <a:schemeClr val="accent4"/>
          </a:solidFill>
          <a:ln w="28575">
            <a:solidFill>
              <a:schemeClr val="tx1"/>
            </a:solidFill>
          </a:ln>
        </p:spPr>
        <p:txBody>
          <a:bodyPr wrap="square" rtlCol="0">
            <a:spAutoFit/>
          </a:bodyPr>
          <a:lstStyle/>
          <a:p>
            <a:r>
              <a:rPr lang="en-US" b="1" dirty="0"/>
              <a:t>Related to Objective</a:t>
            </a:r>
            <a:r>
              <a:rPr lang="en-US" dirty="0"/>
              <a:t>: “Open source software tool for EEG data visualization and analysis for Epileptic seizure detection”</a:t>
            </a:r>
          </a:p>
        </p:txBody>
      </p:sp>
      <p:pic>
        <p:nvPicPr>
          <p:cNvPr id="10" name="Picture 9">
            <a:extLst>
              <a:ext uri="{FF2B5EF4-FFF2-40B4-BE49-F238E27FC236}">
                <a16:creationId xmlns:a16="http://schemas.microsoft.com/office/drawing/2014/main" id="{C37B3F7A-18BD-4492-A93A-49EBD9D40A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4998" y="1339053"/>
            <a:ext cx="8174183" cy="5382422"/>
          </a:xfrm>
          <a:prstGeom prst="rect">
            <a:avLst/>
          </a:prstGeom>
        </p:spPr>
      </p:pic>
      <p:sp>
        <p:nvSpPr>
          <p:cNvPr id="5" name="TextBox 4">
            <a:extLst>
              <a:ext uri="{FF2B5EF4-FFF2-40B4-BE49-F238E27FC236}">
                <a16:creationId xmlns:a16="http://schemas.microsoft.com/office/drawing/2014/main" id="{0EE3FE1C-0116-4E4D-B9CF-E93C951951D1}"/>
              </a:ext>
            </a:extLst>
          </p:cNvPr>
          <p:cNvSpPr txBox="1"/>
          <p:nvPr/>
        </p:nvSpPr>
        <p:spPr>
          <a:xfrm>
            <a:off x="10079181" y="4096938"/>
            <a:ext cx="1773382" cy="1200329"/>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Figure 13: Screenshot of EEG VMAC Toolbox [7]</a:t>
            </a:r>
          </a:p>
        </p:txBody>
      </p:sp>
    </p:spTree>
    <p:extLst>
      <p:ext uri="{BB962C8B-B14F-4D97-AF65-F5344CB8AC3E}">
        <p14:creationId xmlns:p14="http://schemas.microsoft.com/office/powerpoint/2010/main" val="81813900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2A8EA6-67E7-4515-8331-F8D2E901CC1A}"/>
              </a:ext>
            </a:extLst>
          </p:cNvPr>
          <p:cNvSpPr>
            <a:spLocks noGrp="1"/>
          </p:cNvSpPr>
          <p:nvPr>
            <p:ph type="title"/>
          </p:nvPr>
        </p:nvSpPr>
        <p:spPr>
          <a:xfrm>
            <a:off x="0" y="0"/>
            <a:ext cx="12192000" cy="886692"/>
          </a:xfrm>
          <a:solidFill>
            <a:srgbClr val="00B0F0"/>
          </a:solidFill>
        </p:spPr>
        <p:txBody>
          <a:bodyPr/>
          <a:lstStyle/>
          <a:p>
            <a:pPr algn="ctr"/>
            <a:r>
              <a:rPr lang="en-US" b="1" dirty="0">
                <a:latin typeface="Times New Roman" panose="02020603050405020304" pitchFamily="18" charset="0"/>
                <a:cs typeface="Times New Roman" panose="02020603050405020304" pitchFamily="18" charset="0"/>
              </a:rPr>
              <a:t>Summary of Published Work</a:t>
            </a:r>
          </a:p>
        </p:txBody>
      </p:sp>
      <p:sp>
        <p:nvSpPr>
          <p:cNvPr id="3" name="Slide Number Placeholder 2">
            <a:extLst>
              <a:ext uri="{FF2B5EF4-FFF2-40B4-BE49-F238E27FC236}">
                <a16:creationId xmlns:a16="http://schemas.microsoft.com/office/drawing/2014/main" id="{982E5B27-84A2-4A73-A998-D968D8305A37}"/>
              </a:ext>
            </a:extLst>
          </p:cNvPr>
          <p:cNvSpPr>
            <a:spLocks noGrp="1"/>
          </p:cNvSpPr>
          <p:nvPr>
            <p:ph type="sldNum" sz="quarter" idx="12"/>
          </p:nvPr>
        </p:nvSpPr>
        <p:spPr/>
        <p:txBody>
          <a:bodyPr/>
          <a:lstStyle/>
          <a:p>
            <a:fld id="{94A32D1D-B160-41E7-86C9-429380FE402D}" type="slidenum">
              <a:rPr lang="en-US" smtClean="0"/>
              <a:pPr/>
              <a:t>117</a:t>
            </a:fld>
            <a:endParaRPr lang="en-US"/>
          </a:p>
        </p:txBody>
      </p:sp>
      <p:sp>
        <p:nvSpPr>
          <p:cNvPr id="4" name="TextBox 3">
            <a:extLst>
              <a:ext uri="{FF2B5EF4-FFF2-40B4-BE49-F238E27FC236}">
                <a16:creationId xmlns:a16="http://schemas.microsoft.com/office/drawing/2014/main" id="{7266D122-A559-4F62-922E-37A40D8EACE4}"/>
              </a:ext>
            </a:extLst>
          </p:cNvPr>
          <p:cNvSpPr txBox="1"/>
          <p:nvPr/>
        </p:nvSpPr>
        <p:spPr>
          <a:xfrm>
            <a:off x="0" y="886692"/>
            <a:ext cx="12191999" cy="369332"/>
          </a:xfrm>
          <a:prstGeom prst="rect">
            <a:avLst/>
          </a:prstGeom>
          <a:solidFill>
            <a:schemeClr val="accent4"/>
          </a:solidFill>
          <a:ln w="28575">
            <a:solidFill>
              <a:schemeClr val="tx1"/>
            </a:solidFill>
          </a:ln>
        </p:spPr>
        <p:txBody>
          <a:bodyPr wrap="square" rtlCol="0">
            <a:spAutoFit/>
          </a:bodyPr>
          <a:lstStyle/>
          <a:p>
            <a:r>
              <a:rPr lang="en-US" b="1" dirty="0"/>
              <a:t>Related to Objective</a:t>
            </a:r>
            <a:r>
              <a:rPr lang="en-US" dirty="0"/>
              <a:t>: “Open source software tool for EEG data visualization and analysis for Epileptic seizure detection”</a:t>
            </a:r>
          </a:p>
        </p:txBody>
      </p:sp>
      <p:pic>
        <p:nvPicPr>
          <p:cNvPr id="8" name="Picture 7">
            <a:extLst>
              <a:ext uri="{FF2B5EF4-FFF2-40B4-BE49-F238E27FC236}">
                <a16:creationId xmlns:a16="http://schemas.microsoft.com/office/drawing/2014/main" id="{7A76F0D1-50A6-4F24-AA81-635A64BD4DF6}"/>
              </a:ext>
            </a:extLst>
          </p:cNvPr>
          <p:cNvPicPr>
            <a:picLocks noChangeAspect="1"/>
          </p:cNvPicPr>
          <p:nvPr/>
        </p:nvPicPr>
        <p:blipFill>
          <a:blip r:embed="rId2"/>
          <a:stretch>
            <a:fillRect/>
          </a:stretch>
        </p:blipFill>
        <p:spPr>
          <a:xfrm>
            <a:off x="2015836" y="1634836"/>
            <a:ext cx="8160326" cy="5223164"/>
          </a:xfrm>
          <a:prstGeom prst="rect">
            <a:avLst/>
          </a:prstGeom>
        </p:spPr>
      </p:pic>
      <p:sp>
        <p:nvSpPr>
          <p:cNvPr id="6" name="TextBox 5">
            <a:extLst>
              <a:ext uri="{FF2B5EF4-FFF2-40B4-BE49-F238E27FC236}">
                <a16:creationId xmlns:a16="http://schemas.microsoft.com/office/drawing/2014/main" id="{49B842A5-BB3D-4941-B184-C1B9FD88D935}"/>
              </a:ext>
            </a:extLst>
          </p:cNvPr>
          <p:cNvSpPr txBox="1"/>
          <p:nvPr/>
        </p:nvSpPr>
        <p:spPr>
          <a:xfrm>
            <a:off x="10176162" y="4022835"/>
            <a:ext cx="1773382" cy="1200329"/>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Figure 14: Screenshot of EEG VMAC Toolbox [7]</a:t>
            </a:r>
          </a:p>
        </p:txBody>
      </p:sp>
    </p:spTree>
    <p:extLst>
      <p:ext uri="{BB962C8B-B14F-4D97-AF65-F5344CB8AC3E}">
        <p14:creationId xmlns:p14="http://schemas.microsoft.com/office/powerpoint/2010/main" val="395147051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2A8EA6-67E7-4515-8331-F8D2E901CC1A}"/>
              </a:ext>
            </a:extLst>
          </p:cNvPr>
          <p:cNvSpPr>
            <a:spLocks noGrp="1"/>
          </p:cNvSpPr>
          <p:nvPr>
            <p:ph type="title"/>
          </p:nvPr>
        </p:nvSpPr>
        <p:spPr>
          <a:xfrm>
            <a:off x="0" y="0"/>
            <a:ext cx="12192000" cy="886692"/>
          </a:xfrm>
          <a:solidFill>
            <a:srgbClr val="00B0F0"/>
          </a:solidFill>
        </p:spPr>
        <p:txBody>
          <a:bodyPr/>
          <a:lstStyle/>
          <a:p>
            <a:pPr algn="ctr"/>
            <a:r>
              <a:rPr lang="en-US" b="1" dirty="0">
                <a:latin typeface="Times New Roman" panose="02020603050405020304" pitchFamily="18" charset="0"/>
                <a:cs typeface="Times New Roman" panose="02020603050405020304" pitchFamily="18" charset="0"/>
              </a:rPr>
              <a:t>Summary of Published Work</a:t>
            </a:r>
          </a:p>
        </p:txBody>
      </p:sp>
      <p:sp>
        <p:nvSpPr>
          <p:cNvPr id="3" name="Slide Number Placeholder 2">
            <a:extLst>
              <a:ext uri="{FF2B5EF4-FFF2-40B4-BE49-F238E27FC236}">
                <a16:creationId xmlns:a16="http://schemas.microsoft.com/office/drawing/2014/main" id="{982E5B27-84A2-4A73-A998-D968D8305A37}"/>
              </a:ext>
            </a:extLst>
          </p:cNvPr>
          <p:cNvSpPr>
            <a:spLocks noGrp="1"/>
          </p:cNvSpPr>
          <p:nvPr>
            <p:ph type="sldNum" sz="quarter" idx="12"/>
          </p:nvPr>
        </p:nvSpPr>
        <p:spPr/>
        <p:txBody>
          <a:bodyPr/>
          <a:lstStyle/>
          <a:p>
            <a:fld id="{94A32D1D-B160-41E7-86C9-429380FE402D}" type="slidenum">
              <a:rPr lang="en-US" smtClean="0"/>
              <a:pPr/>
              <a:t>118</a:t>
            </a:fld>
            <a:endParaRPr lang="en-US"/>
          </a:p>
        </p:txBody>
      </p:sp>
      <p:sp>
        <p:nvSpPr>
          <p:cNvPr id="4" name="TextBox 3">
            <a:extLst>
              <a:ext uri="{FF2B5EF4-FFF2-40B4-BE49-F238E27FC236}">
                <a16:creationId xmlns:a16="http://schemas.microsoft.com/office/drawing/2014/main" id="{7266D122-A559-4F62-922E-37A40D8EACE4}"/>
              </a:ext>
            </a:extLst>
          </p:cNvPr>
          <p:cNvSpPr txBox="1"/>
          <p:nvPr/>
        </p:nvSpPr>
        <p:spPr>
          <a:xfrm>
            <a:off x="0" y="886692"/>
            <a:ext cx="12191999" cy="369332"/>
          </a:xfrm>
          <a:prstGeom prst="rect">
            <a:avLst/>
          </a:prstGeom>
          <a:solidFill>
            <a:schemeClr val="accent4"/>
          </a:solidFill>
          <a:ln w="28575">
            <a:solidFill>
              <a:schemeClr val="tx1"/>
            </a:solidFill>
          </a:ln>
        </p:spPr>
        <p:txBody>
          <a:bodyPr wrap="square" rtlCol="0">
            <a:spAutoFit/>
          </a:bodyPr>
          <a:lstStyle/>
          <a:p>
            <a:r>
              <a:rPr lang="en-US" b="1" dirty="0"/>
              <a:t>Related to Objective</a:t>
            </a:r>
            <a:r>
              <a:rPr lang="en-US" dirty="0"/>
              <a:t>: “Open source software tool for EEG data visualization and analysis for Epileptic seizure detection”</a:t>
            </a:r>
          </a:p>
        </p:txBody>
      </p:sp>
      <p:pic>
        <p:nvPicPr>
          <p:cNvPr id="6" name="Picture 5">
            <a:extLst>
              <a:ext uri="{FF2B5EF4-FFF2-40B4-BE49-F238E27FC236}">
                <a16:creationId xmlns:a16="http://schemas.microsoft.com/office/drawing/2014/main" id="{9888752B-6BA1-4951-9321-2C1C1BF511A8}"/>
              </a:ext>
            </a:extLst>
          </p:cNvPr>
          <p:cNvPicPr>
            <a:picLocks noChangeAspect="1"/>
          </p:cNvPicPr>
          <p:nvPr/>
        </p:nvPicPr>
        <p:blipFill>
          <a:blip r:embed="rId2"/>
          <a:stretch>
            <a:fillRect/>
          </a:stretch>
        </p:blipFill>
        <p:spPr>
          <a:xfrm>
            <a:off x="1648691" y="1385446"/>
            <a:ext cx="8686799" cy="5086638"/>
          </a:xfrm>
          <a:prstGeom prst="rect">
            <a:avLst/>
          </a:prstGeom>
        </p:spPr>
      </p:pic>
      <p:sp>
        <p:nvSpPr>
          <p:cNvPr id="7" name="TextBox 6">
            <a:extLst>
              <a:ext uri="{FF2B5EF4-FFF2-40B4-BE49-F238E27FC236}">
                <a16:creationId xmlns:a16="http://schemas.microsoft.com/office/drawing/2014/main" id="{59BAAF13-A0D8-4548-A0B2-CC325024ED38}"/>
              </a:ext>
            </a:extLst>
          </p:cNvPr>
          <p:cNvSpPr txBox="1"/>
          <p:nvPr/>
        </p:nvSpPr>
        <p:spPr>
          <a:xfrm>
            <a:off x="10335490" y="3709011"/>
            <a:ext cx="1773382" cy="1200329"/>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Figure 15: Screenshot of EEG VMAC Toolbox [7]</a:t>
            </a:r>
          </a:p>
        </p:txBody>
      </p:sp>
    </p:spTree>
    <p:extLst>
      <p:ext uri="{BB962C8B-B14F-4D97-AF65-F5344CB8AC3E}">
        <p14:creationId xmlns:p14="http://schemas.microsoft.com/office/powerpoint/2010/main" val="121633279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2A8EA6-67E7-4515-8331-F8D2E901CC1A}"/>
              </a:ext>
            </a:extLst>
          </p:cNvPr>
          <p:cNvSpPr>
            <a:spLocks noGrp="1"/>
          </p:cNvSpPr>
          <p:nvPr>
            <p:ph type="title"/>
          </p:nvPr>
        </p:nvSpPr>
        <p:spPr>
          <a:xfrm>
            <a:off x="0" y="0"/>
            <a:ext cx="12192000" cy="886692"/>
          </a:xfrm>
          <a:solidFill>
            <a:srgbClr val="00B0F0"/>
          </a:solidFill>
        </p:spPr>
        <p:txBody>
          <a:bodyPr/>
          <a:lstStyle/>
          <a:p>
            <a:pPr algn="ctr"/>
            <a:r>
              <a:rPr lang="en-US" b="1" dirty="0">
                <a:latin typeface="Times New Roman" panose="02020603050405020304" pitchFamily="18" charset="0"/>
                <a:cs typeface="Times New Roman" panose="02020603050405020304" pitchFamily="18" charset="0"/>
              </a:rPr>
              <a:t>Summary of Published Work</a:t>
            </a:r>
          </a:p>
        </p:txBody>
      </p:sp>
      <p:sp>
        <p:nvSpPr>
          <p:cNvPr id="3" name="Slide Number Placeholder 2">
            <a:extLst>
              <a:ext uri="{FF2B5EF4-FFF2-40B4-BE49-F238E27FC236}">
                <a16:creationId xmlns:a16="http://schemas.microsoft.com/office/drawing/2014/main" id="{982E5B27-84A2-4A73-A998-D968D8305A37}"/>
              </a:ext>
            </a:extLst>
          </p:cNvPr>
          <p:cNvSpPr>
            <a:spLocks noGrp="1"/>
          </p:cNvSpPr>
          <p:nvPr>
            <p:ph type="sldNum" sz="quarter" idx="12"/>
          </p:nvPr>
        </p:nvSpPr>
        <p:spPr/>
        <p:txBody>
          <a:bodyPr/>
          <a:lstStyle/>
          <a:p>
            <a:fld id="{94A32D1D-B160-41E7-86C9-429380FE402D}" type="slidenum">
              <a:rPr lang="en-US" smtClean="0"/>
              <a:pPr/>
              <a:t>119</a:t>
            </a:fld>
            <a:endParaRPr lang="en-US"/>
          </a:p>
        </p:txBody>
      </p:sp>
      <p:sp>
        <p:nvSpPr>
          <p:cNvPr id="4" name="TextBox 3">
            <a:extLst>
              <a:ext uri="{FF2B5EF4-FFF2-40B4-BE49-F238E27FC236}">
                <a16:creationId xmlns:a16="http://schemas.microsoft.com/office/drawing/2014/main" id="{7266D122-A559-4F62-922E-37A40D8EACE4}"/>
              </a:ext>
            </a:extLst>
          </p:cNvPr>
          <p:cNvSpPr txBox="1"/>
          <p:nvPr/>
        </p:nvSpPr>
        <p:spPr>
          <a:xfrm>
            <a:off x="0" y="886692"/>
            <a:ext cx="12191999" cy="369332"/>
          </a:xfrm>
          <a:prstGeom prst="rect">
            <a:avLst/>
          </a:prstGeom>
          <a:solidFill>
            <a:schemeClr val="accent4"/>
          </a:solidFill>
          <a:ln w="28575">
            <a:solidFill>
              <a:schemeClr val="tx1"/>
            </a:solidFill>
          </a:ln>
        </p:spPr>
        <p:txBody>
          <a:bodyPr wrap="square" rtlCol="0">
            <a:spAutoFit/>
          </a:bodyPr>
          <a:lstStyle/>
          <a:p>
            <a:r>
              <a:rPr lang="en-US" b="1" dirty="0"/>
              <a:t>Related to Objective</a:t>
            </a:r>
            <a:r>
              <a:rPr lang="en-US" dirty="0"/>
              <a:t>: “Open source software tool for EEG data visualization and analysis for Epileptic seizure detection”</a:t>
            </a:r>
          </a:p>
        </p:txBody>
      </p:sp>
      <p:pic>
        <p:nvPicPr>
          <p:cNvPr id="7" name="Picture 6">
            <a:extLst>
              <a:ext uri="{FF2B5EF4-FFF2-40B4-BE49-F238E27FC236}">
                <a16:creationId xmlns:a16="http://schemas.microsoft.com/office/drawing/2014/main" id="{16384A0A-8D53-46A3-A7D4-9971CDB21E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56508" y="1751589"/>
            <a:ext cx="8478982" cy="4969886"/>
          </a:xfrm>
          <a:prstGeom prst="rect">
            <a:avLst/>
          </a:prstGeom>
        </p:spPr>
      </p:pic>
      <p:sp>
        <p:nvSpPr>
          <p:cNvPr id="8" name="TextBox 7">
            <a:extLst>
              <a:ext uri="{FF2B5EF4-FFF2-40B4-BE49-F238E27FC236}">
                <a16:creationId xmlns:a16="http://schemas.microsoft.com/office/drawing/2014/main" id="{5ED77F02-C8F8-4333-8711-283775D56CA9}"/>
              </a:ext>
            </a:extLst>
          </p:cNvPr>
          <p:cNvSpPr txBox="1"/>
          <p:nvPr/>
        </p:nvSpPr>
        <p:spPr>
          <a:xfrm>
            <a:off x="10335490" y="3709011"/>
            <a:ext cx="1773382" cy="1200329"/>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Figure 16: Screenshot of EEG VMAC Toolbox [7]</a:t>
            </a:r>
          </a:p>
        </p:txBody>
      </p:sp>
    </p:spTree>
    <p:extLst>
      <p:ext uri="{BB962C8B-B14F-4D97-AF65-F5344CB8AC3E}">
        <p14:creationId xmlns:p14="http://schemas.microsoft.com/office/powerpoint/2010/main" val="11592186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p:cNvGraphicFramePr/>
          <p:nvPr>
            <p:extLst>
              <p:ext uri="{D42A27DB-BD31-4B8C-83A1-F6EECF244321}">
                <p14:modId xmlns:p14="http://schemas.microsoft.com/office/powerpoint/2010/main" val="3548978555"/>
              </p:ext>
            </p:extLst>
          </p:nvPr>
        </p:nvGraphicFramePr>
        <p:xfrm>
          <a:off x="838200" y="73542"/>
          <a:ext cx="10515600" cy="11324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Footer Placeholder 3"/>
          <p:cNvSpPr>
            <a:spLocks noGrp="1"/>
          </p:cNvSpPr>
          <p:nvPr>
            <p:ph type="ftr" sz="quarter" idx="11"/>
          </p:nvPr>
        </p:nvSpPr>
        <p:spPr/>
        <p:txBody>
          <a:bodyPr/>
          <a:lstStyle/>
          <a:p>
            <a:r>
              <a:rPr lang="en-US"/>
              <a:t>IIIT-Allahabad </a:t>
            </a:r>
          </a:p>
        </p:txBody>
      </p:sp>
      <p:sp>
        <p:nvSpPr>
          <p:cNvPr id="9" name="TextBox 8">
            <a:extLst>
              <a:ext uri="{FF2B5EF4-FFF2-40B4-BE49-F238E27FC236}">
                <a16:creationId xmlns:a16="http://schemas.microsoft.com/office/drawing/2014/main" id="{43C842F8-9545-4EA7-AA21-CB72F51F4678}"/>
              </a:ext>
            </a:extLst>
          </p:cNvPr>
          <p:cNvSpPr txBox="1"/>
          <p:nvPr/>
        </p:nvSpPr>
        <p:spPr>
          <a:xfrm>
            <a:off x="8534399" y="1409694"/>
            <a:ext cx="3405809" cy="2246769"/>
          </a:xfrm>
          <a:prstGeom prst="rect">
            <a:avLst/>
          </a:prstGeom>
          <a:noFill/>
        </p:spPr>
        <p:txBody>
          <a:bodyPr wrap="square" rtlCol="0">
            <a:spAutoFit/>
          </a:bodyPr>
          <a:lstStyle/>
          <a:p>
            <a:pPr algn="just"/>
            <a:r>
              <a:rPr lang="en-US" sz="2000" b="1" dirty="0">
                <a:latin typeface="Times New Roman" panose="02020603050405020304" pitchFamily="18" charset="0"/>
                <a:cs typeface="Times New Roman" panose="02020603050405020304" pitchFamily="18" charset="0"/>
              </a:rPr>
              <a:t>Spinal Cord:</a:t>
            </a:r>
          </a:p>
          <a:p>
            <a:pPr algn="just"/>
            <a:r>
              <a:rPr lang="en-US" sz="2000" dirty="0">
                <a:latin typeface="Times New Roman" panose="02020603050405020304" pitchFamily="18" charset="0"/>
                <a:cs typeface="Times New Roman" panose="02020603050405020304" pitchFamily="18" charset="0"/>
              </a:rPr>
              <a:t>This portion of the central nervous system runs down the inside of the spinal</a:t>
            </a:r>
          </a:p>
          <a:p>
            <a:pPr algn="just"/>
            <a:r>
              <a:rPr lang="en-US" sz="2000" dirty="0">
                <a:latin typeface="Times New Roman" panose="02020603050405020304" pitchFamily="18" charset="0"/>
                <a:cs typeface="Times New Roman" panose="02020603050405020304" pitchFamily="18" charset="0"/>
              </a:rPr>
              <a:t>column, connecting the brain with nerves going to the rest of the body [1].</a:t>
            </a:r>
          </a:p>
        </p:txBody>
      </p:sp>
      <p:pic>
        <p:nvPicPr>
          <p:cNvPr id="6" name="Picture 5">
            <a:extLst>
              <a:ext uri="{FF2B5EF4-FFF2-40B4-BE49-F238E27FC236}">
                <a16:creationId xmlns:a16="http://schemas.microsoft.com/office/drawing/2014/main" id="{B90359EA-5AE5-4853-A793-0C6A855357C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46276" y="1277384"/>
            <a:ext cx="7610475" cy="4886325"/>
          </a:xfrm>
          <a:prstGeom prst="rect">
            <a:avLst/>
          </a:prstGeom>
        </p:spPr>
      </p:pic>
      <p:sp>
        <p:nvSpPr>
          <p:cNvPr id="2" name="TextBox 1">
            <a:extLst>
              <a:ext uri="{FF2B5EF4-FFF2-40B4-BE49-F238E27FC236}">
                <a16:creationId xmlns:a16="http://schemas.microsoft.com/office/drawing/2014/main" id="{F16D14BE-D479-431D-93BA-C7A5AC009957}"/>
              </a:ext>
            </a:extLst>
          </p:cNvPr>
          <p:cNvSpPr txBox="1"/>
          <p:nvPr/>
        </p:nvSpPr>
        <p:spPr>
          <a:xfrm>
            <a:off x="3631097" y="6163709"/>
            <a:ext cx="1099930" cy="646331"/>
          </a:xfrm>
          <a:prstGeom prst="rect">
            <a:avLst/>
          </a:prstGeom>
          <a:noFill/>
        </p:spPr>
        <p:txBody>
          <a:bodyPr wrap="square" rtlCol="0">
            <a:spAutoFit/>
          </a:bodyPr>
          <a:lstStyle/>
          <a:p>
            <a:r>
              <a:rPr lang="en-US" dirty="0"/>
              <a:t>Fig.10,[1]</a:t>
            </a:r>
          </a:p>
          <a:p>
            <a:endParaRPr lang="en-US" dirty="0"/>
          </a:p>
        </p:txBody>
      </p:sp>
    </p:spTree>
    <p:extLst>
      <p:ext uri="{BB962C8B-B14F-4D97-AF65-F5344CB8AC3E}">
        <p14:creationId xmlns:p14="http://schemas.microsoft.com/office/powerpoint/2010/main" val="74364163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2A8EA6-67E7-4515-8331-F8D2E901CC1A}"/>
              </a:ext>
            </a:extLst>
          </p:cNvPr>
          <p:cNvSpPr>
            <a:spLocks noGrp="1"/>
          </p:cNvSpPr>
          <p:nvPr>
            <p:ph type="title"/>
          </p:nvPr>
        </p:nvSpPr>
        <p:spPr>
          <a:xfrm>
            <a:off x="0" y="0"/>
            <a:ext cx="12192000" cy="886692"/>
          </a:xfrm>
          <a:solidFill>
            <a:srgbClr val="00B0F0"/>
          </a:solidFill>
        </p:spPr>
        <p:txBody>
          <a:bodyPr/>
          <a:lstStyle/>
          <a:p>
            <a:pPr algn="ctr"/>
            <a:r>
              <a:rPr lang="en-US" b="1" dirty="0">
                <a:latin typeface="Times New Roman" panose="02020603050405020304" pitchFamily="18" charset="0"/>
                <a:cs typeface="Times New Roman" panose="02020603050405020304" pitchFamily="18" charset="0"/>
              </a:rPr>
              <a:t>Summary of Published Work</a:t>
            </a:r>
          </a:p>
        </p:txBody>
      </p:sp>
      <p:sp>
        <p:nvSpPr>
          <p:cNvPr id="3" name="Slide Number Placeholder 2">
            <a:extLst>
              <a:ext uri="{FF2B5EF4-FFF2-40B4-BE49-F238E27FC236}">
                <a16:creationId xmlns:a16="http://schemas.microsoft.com/office/drawing/2014/main" id="{982E5B27-84A2-4A73-A998-D968D8305A37}"/>
              </a:ext>
            </a:extLst>
          </p:cNvPr>
          <p:cNvSpPr>
            <a:spLocks noGrp="1"/>
          </p:cNvSpPr>
          <p:nvPr>
            <p:ph type="sldNum" sz="quarter" idx="12"/>
          </p:nvPr>
        </p:nvSpPr>
        <p:spPr/>
        <p:txBody>
          <a:bodyPr/>
          <a:lstStyle/>
          <a:p>
            <a:fld id="{94A32D1D-B160-41E7-86C9-429380FE402D}" type="slidenum">
              <a:rPr lang="en-US" smtClean="0"/>
              <a:pPr/>
              <a:t>120</a:t>
            </a:fld>
            <a:endParaRPr lang="en-US"/>
          </a:p>
        </p:txBody>
      </p:sp>
      <p:sp>
        <p:nvSpPr>
          <p:cNvPr id="4" name="TextBox 3">
            <a:extLst>
              <a:ext uri="{FF2B5EF4-FFF2-40B4-BE49-F238E27FC236}">
                <a16:creationId xmlns:a16="http://schemas.microsoft.com/office/drawing/2014/main" id="{7266D122-A559-4F62-922E-37A40D8EACE4}"/>
              </a:ext>
            </a:extLst>
          </p:cNvPr>
          <p:cNvSpPr txBox="1"/>
          <p:nvPr/>
        </p:nvSpPr>
        <p:spPr>
          <a:xfrm>
            <a:off x="0" y="886692"/>
            <a:ext cx="12191999" cy="369332"/>
          </a:xfrm>
          <a:prstGeom prst="rect">
            <a:avLst/>
          </a:prstGeom>
          <a:solidFill>
            <a:schemeClr val="accent4"/>
          </a:solidFill>
          <a:ln w="28575">
            <a:solidFill>
              <a:schemeClr val="tx1"/>
            </a:solidFill>
          </a:ln>
        </p:spPr>
        <p:txBody>
          <a:bodyPr wrap="square" rtlCol="0">
            <a:spAutoFit/>
          </a:bodyPr>
          <a:lstStyle/>
          <a:p>
            <a:r>
              <a:rPr lang="en-US" b="1" dirty="0"/>
              <a:t>Related to Objective</a:t>
            </a:r>
            <a:r>
              <a:rPr lang="en-US" dirty="0"/>
              <a:t>: “Open source software tool for EEG data visualization and analysis for Epileptic seizure detection”</a:t>
            </a:r>
          </a:p>
        </p:txBody>
      </p:sp>
      <p:pic>
        <p:nvPicPr>
          <p:cNvPr id="7" name="Picture 6">
            <a:extLst>
              <a:ext uri="{FF2B5EF4-FFF2-40B4-BE49-F238E27FC236}">
                <a16:creationId xmlns:a16="http://schemas.microsoft.com/office/drawing/2014/main" id="{771ACDF3-CBA8-4B71-A9C1-F56FA8DD085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199" y="1592405"/>
            <a:ext cx="9691255" cy="5073650"/>
          </a:xfrm>
          <a:prstGeom prst="rect">
            <a:avLst/>
          </a:prstGeom>
        </p:spPr>
      </p:pic>
      <p:sp>
        <p:nvSpPr>
          <p:cNvPr id="8" name="TextBox 7">
            <a:extLst>
              <a:ext uri="{FF2B5EF4-FFF2-40B4-BE49-F238E27FC236}">
                <a16:creationId xmlns:a16="http://schemas.microsoft.com/office/drawing/2014/main" id="{4A492344-8FE1-4755-847F-F1BD2A605C76}"/>
              </a:ext>
            </a:extLst>
          </p:cNvPr>
          <p:cNvSpPr txBox="1"/>
          <p:nvPr/>
        </p:nvSpPr>
        <p:spPr>
          <a:xfrm>
            <a:off x="10335490" y="3709011"/>
            <a:ext cx="1773382" cy="1200329"/>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Figure 17: Screenshot of EEG VMAC Toolbox [7]</a:t>
            </a:r>
          </a:p>
        </p:txBody>
      </p:sp>
    </p:spTree>
    <p:extLst>
      <p:ext uri="{BB962C8B-B14F-4D97-AF65-F5344CB8AC3E}">
        <p14:creationId xmlns:p14="http://schemas.microsoft.com/office/powerpoint/2010/main" val="24904975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2A8EA6-67E7-4515-8331-F8D2E901CC1A}"/>
              </a:ext>
            </a:extLst>
          </p:cNvPr>
          <p:cNvSpPr>
            <a:spLocks noGrp="1"/>
          </p:cNvSpPr>
          <p:nvPr>
            <p:ph type="title"/>
          </p:nvPr>
        </p:nvSpPr>
        <p:spPr>
          <a:xfrm>
            <a:off x="0" y="0"/>
            <a:ext cx="12192000" cy="886692"/>
          </a:xfrm>
          <a:solidFill>
            <a:srgbClr val="00B0F0"/>
          </a:solidFill>
        </p:spPr>
        <p:txBody>
          <a:bodyPr/>
          <a:lstStyle/>
          <a:p>
            <a:pPr algn="ctr"/>
            <a:r>
              <a:rPr lang="en-US" b="1" dirty="0">
                <a:latin typeface="Times New Roman" panose="02020603050405020304" pitchFamily="18" charset="0"/>
                <a:cs typeface="Times New Roman" panose="02020603050405020304" pitchFamily="18" charset="0"/>
              </a:rPr>
              <a:t>Summary of Published Work</a:t>
            </a:r>
          </a:p>
        </p:txBody>
      </p:sp>
      <p:sp>
        <p:nvSpPr>
          <p:cNvPr id="3" name="Slide Number Placeholder 2">
            <a:extLst>
              <a:ext uri="{FF2B5EF4-FFF2-40B4-BE49-F238E27FC236}">
                <a16:creationId xmlns:a16="http://schemas.microsoft.com/office/drawing/2014/main" id="{982E5B27-84A2-4A73-A998-D968D8305A37}"/>
              </a:ext>
            </a:extLst>
          </p:cNvPr>
          <p:cNvSpPr>
            <a:spLocks noGrp="1"/>
          </p:cNvSpPr>
          <p:nvPr>
            <p:ph type="sldNum" sz="quarter" idx="12"/>
          </p:nvPr>
        </p:nvSpPr>
        <p:spPr/>
        <p:txBody>
          <a:bodyPr/>
          <a:lstStyle/>
          <a:p>
            <a:fld id="{94A32D1D-B160-41E7-86C9-429380FE402D}" type="slidenum">
              <a:rPr lang="en-US" smtClean="0"/>
              <a:pPr/>
              <a:t>121</a:t>
            </a:fld>
            <a:endParaRPr lang="en-US"/>
          </a:p>
        </p:txBody>
      </p:sp>
      <p:sp>
        <p:nvSpPr>
          <p:cNvPr id="4" name="TextBox 3">
            <a:extLst>
              <a:ext uri="{FF2B5EF4-FFF2-40B4-BE49-F238E27FC236}">
                <a16:creationId xmlns:a16="http://schemas.microsoft.com/office/drawing/2014/main" id="{7266D122-A559-4F62-922E-37A40D8EACE4}"/>
              </a:ext>
            </a:extLst>
          </p:cNvPr>
          <p:cNvSpPr txBox="1"/>
          <p:nvPr/>
        </p:nvSpPr>
        <p:spPr>
          <a:xfrm>
            <a:off x="0" y="886692"/>
            <a:ext cx="12191999" cy="369332"/>
          </a:xfrm>
          <a:prstGeom prst="rect">
            <a:avLst/>
          </a:prstGeom>
          <a:solidFill>
            <a:schemeClr val="accent4"/>
          </a:solidFill>
          <a:ln w="28575">
            <a:solidFill>
              <a:schemeClr val="tx1"/>
            </a:solidFill>
          </a:ln>
        </p:spPr>
        <p:txBody>
          <a:bodyPr wrap="square" rtlCol="0">
            <a:spAutoFit/>
          </a:bodyPr>
          <a:lstStyle/>
          <a:p>
            <a:r>
              <a:rPr lang="en-US" b="1" dirty="0"/>
              <a:t>Related to Objective</a:t>
            </a:r>
            <a:r>
              <a:rPr lang="en-US" dirty="0"/>
              <a:t>: “Open source software tool for EEG data visualization and analysis for Epileptic seizure detection”</a:t>
            </a:r>
          </a:p>
        </p:txBody>
      </p:sp>
      <p:pic>
        <p:nvPicPr>
          <p:cNvPr id="7" name="Picture 6">
            <a:extLst>
              <a:ext uri="{FF2B5EF4-FFF2-40B4-BE49-F238E27FC236}">
                <a16:creationId xmlns:a16="http://schemas.microsoft.com/office/drawing/2014/main" id="{C58B5987-109C-4E10-984F-E19C6DA88B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05345" y="1663382"/>
            <a:ext cx="9060873" cy="5058093"/>
          </a:xfrm>
          <a:prstGeom prst="rect">
            <a:avLst/>
          </a:prstGeom>
        </p:spPr>
      </p:pic>
      <p:sp>
        <p:nvSpPr>
          <p:cNvPr id="8" name="TextBox 7">
            <a:extLst>
              <a:ext uri="{FF2B5EF4-FFF2-40B4-BE49-F238E27FC236}">
                <a16:creationId xmlns:a16="http://schemas.microsoft.com/office/drawing/2014/main" id="{6D34ED14-8313-4C56-9381-34B6050DABCE}"/>
              </a:ext>
            </a:extLst>
          </p:cNvPr>
          <p:cNvSpPr txBox="1"/>
          <p:nvPr/>
        </p:nvSpPr>
        <p:spPr>
          <a:xfrm>
            <a:off x="10335490" y="3709011"/>
            <a:ext cx="1773382" cy="1200329"/>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Figure 18: Screenshot of EEG VMAC Toolbox [7]</a:t>
            </a:r>
          </a:p>
        </p:txBody>
      </p:sp>
    </p:spTree>
    <p:extLst>
      <p:ext uri="{BB962C8B-B14F-4D97-AF65-F5344CB8AC3E}">
        <p14:creationId xmlns:p14="http://schemas.microsoft.com/office/powerpoint/2010/main" val="406640715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2A8EA6-67E7-4515-8331-F8D2E901CC1A}"/>
              </a:ext>
            </a:extLst>
          </p:cNvPr>
          <p:cNvSpPr>
            <a:spLocks noGrp="1"/>
          </p:cNvSpPr>
          <p:nvPr>
            <p:ph type="title"/>
          </p:nvPr>
        </p:nvSpPr>
        <p:spPr>
          <a:xfrm>
            <a:off x="0" y="0"/>
            <a:ext cx="12192000" cy="886692"/>
          </a:xfrm>
          <a:solidFill>
            <a:srgbClr val="00B0F0"/>
          </a:solidFill>
        </p:spPr>
        <p:txBody>
          <a:bodyPr/>
          <a:lstStyle/>
          <a:p>
            <a:pPr algn="ctr"/>
            <a:r>
              <a:rPr lang="en-US" b="1" dirty="0">
                <a:latin typeface="Times New Roman" panose="02020603050405020304" pitchFamily="18" charset="0"/>
                <a:cs typeface="Times New Roman" panose="02020603050405020304" pitchFamily="18" charset="0"/>
              </a:rPr>
              <a:t>Summary of Published Work</a:t>
            </a:r>
          </a:p>
        </p:txBody>
      </p:sp>
      <p:sp>
        <p:nvSpPr>
          <p:cNvPr id="3" name="Slide Number Placeholder 2">
            <a:extLst>
              <a:ext uri="{FF2B5EF4-FFF2-40B4-BE49-F238E27FC236}">
                <a16:creationId xmlns:a16="http://schemas.microsoft.com/office/drawing/2014/main" id="{982E5B27-84A2-4A73-A998-D968D8305A37}"/>
              </a:ext>
            </a:extLst>
          </p:cNvPr>
          <p:cNvSpPr>
            <a:spLocks noGrp="1"/>
          </p:cNvSpPr>
          <p:nvPr>
            <p:ph type="sldNum" sz="quarter" idx="12"/>
          </p:nvPr>
        </p:nvSpPr>
        <p:spPr/>
        <p:txBody>
          <a:bodyPr/>
          <a:lstStyle/>
          <a:p>
            <a:fld id="{94A32D1D-B160-41E7-86C9-429380FE402D}" type="slidenum">
              <a:rPr lang="en-US" smtClean="0"/>
              <a:pPr/>
              <a:t>122</a:t>
            </a:fld>
            <a:endParaRPr lang="en-US"/>
          </a:p>
        </p:txBody>
      </p:sp>
      <p:sp>
        <p:nvSpPr>
          <p:cNvPr id="4" name="TextBox 3">
            <a:extLst>
              <a:ext uri="{FF2B5EF4-FFF2-40B4-BE49-F238E27FC236}">
                <a16:creationId xmlns:a16="http://schemas.microsoft.com/office/drawing/2014/main" id="{7266D122-A559-4F62-922E-37A40D8EACE4}"/>
              </a:ext>
            </a:extLst>
          </p:cNvPr>
          <p:cNvSpPr txBox="1"/>
          <p:nvPr/>
        </p:nvSpPr>
        <p:spPr>
          <a:xfrm>
            <a:off x="0" y="886692"/>
            <a:ext cx="12191999" cy="369332"/>
          </a:xfrm>
          <a:prstGeom prst="rect">
            <a:avLst/>
          </a:prstGeom>
          <a:solidFill>
            <a:schemeClr val="accent4"/>
          </a:solidFill>
          <a:ln w="28575">
            <a:solidFill>
              <a:schemeClr val="tx1"/>
            </a:solidFill>
          </a:ln>
        </p:spPr>
        <p:txBody>
          <a:bodyPr wrap="square" rtlCol="0">
            <a:spAutoFit/>
          </a:bodyPr>
          <a:lstStyle/>
          <a:p>
            <a:r>
              <a:rPr lang="en-US" b="1" dirty="0"/>
              <a:t>Related to Objective</a:t>
            </a:r>
            <a:r>
              <a:rPr lang="en-US" dirty="0"/>
              <a:t>: “Open source software tool for EEG data visualization and analysis for Epileptic seizure detection”</a:t>
            </a:r>
          </a:p>
        </p:txBody>
      </p:sp>
      <p:sp>
        <p:nvSpPr>
          <p:cNvPr id="8" name="TextBox 7">
            <a:extLst>
              <a:ext uri="{FF2B5EF4-FFF2-40B4-BE49-F238E27FC236}">
                <a16:creationId xmlns:a16="http://schemas.microsoft.com/office/drawing/2014/main" id="{6D34ED14-8313-4C56-9381-34B6050DABCE}"/>
              </a:ext>
            </a:extLst>
          </p:cNvPr>
          <p:cNvSpPr txBox="1"/>
          <p:nvPr/>
        </p:nvSpPr>
        <p:spPr>
          <a:xfrm>
            <a:off x="10335490" y="3709011"/>
            <a:ext cx="1773382" cy="1200329"/>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Figure 19: Screenshot of EEG VMAC Toolbox [7]</a:t>
            </a:r>
          </a:p>
        </p:txBody>
      </p:sp>
      <p:pic>
        <p:nvPicPr>
          <p:cNvPr id="9" name="Picture 8">
            <a:extLst>
              <a:ext uri="{FF2B5EF4-FFF2-40B4-BE49-F238E27FC236}">
                <a16:creationId xmlns:a16="http://schemas.microsoft.com/office/drawing/2014/main" id="{D4F2CFF7-679F-4E73-86A2-3CF00ACA2AB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31818" y="1533023"/>
            <a:ext cx="8492837" cy="5188452"/>
          </a:xfrm>
          <a:prstGeom prst="rect">
            <a:avLst/>
          </a:prstGeom>
        </p:spPr>
      </p:pic>
    </p:spTree>
    <p:extLst>
      <p:ext uri="{BB962C8B-B14F-4D97-AF65-F5344CB8AC3E}">
        <p14:creationId xmlns:p14="http://schemas.microsoft.com/office/powerpoint/2010/main" val="173740414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2A8EA6-67E7-4515-8331-F8D2E901CC1A}"/>
              </a:ext>
            </a:extLst>
          </p:cNvPr>
          <p:cNvSpPr>
            <a:spLocks noGrp="1"/>
          </p:cNvSpPr>
          <p:nvPr>
            <p:ph type="title"/>
          </p:nvPr>
        </p:nvSpPr>
        <p:spPr>
          <a:xfrm>
            <a:off x="0" y="0"/>
            <a:ext cx="12192000" cy="886692"/>
          </a:xfrm>
          <a:solidFill>
            <a:srgbClr val="00B0F0"/>
          </a:solidFill>
        </p:spPr>
        <p:txBody>
          <a:bodyPr/>
          <a:lstStyle/>
          <a:p>
            <a:pPr algn="ctr"/>
            <a:r>
              <a:rPr lang="en-US" b="1" dirty="0">
                <a:latin typeface="Times New Roman" panose="02020603050405020304" pitchFamily="18" charset="0"/>
                <a:cs typeface="Times New Roman" panose="02020603050405020304" pitchFamily="18" charset="0"/>
              </a:rPr>
              <a:t>Summary of Published Work</a:t>
            </a:r>
          </a:p>
        </p:txBody>
      </p:sp>
      <p:sp>
        <p:nvSpPr>
          <p:cNvPr id="3" name="Slide Number Placeholder 2">
            <a:extLst>
              <a:ext uri="{FF2B5EF4-FFF2-40B4-BE49-F238E27FC236}">
                <a16:creationId xmlns:a16="http://schemas.microsoft.com/office/drawing/2014/main" id="{982E5B27-84A2-4A73-A998-D968D8305A37}"/>
              </a:ext>
            </a:extLst>
          </p:cNvPr>
          <p:cNvSpPr>
            <a:spLocks noGrp="1"/>
          </p:cNvSpPr>
          <p:nvPr>
            <p:ph type="sldNum" sz="quarter" idx="12"/>
          </p:nvPr>
        </p:nvSpPr>
        <p:spPr/>
        <p:txBody>
          <a:bodyPr/>
          <a:lstStyle/>
          <a:p>
            <a:fld id="{94A32D1D-B160-41E7-86C9-429380FE402D}" type="slidenum">
              <a:rPr lang="en-US" smtClean="0"/>
              <a:pPr/>
              <a:t>123</a:t>
            </a:fld>
            <a:endParaRPr lang="en-US"/>
          </a:p>
        </p:txBody>
      </p:sp>
      <p:sp>
        <p:nvSpPr>
          <p:cNvPr id="4" name="TextBox 3">
            <a:extLst>
              <a:ext uri="{FF2B5EF4-FFF2-40B4-BE49-F238E27FC236}">
                <a16:creationId xmlns:a16="http://schemas.microsoft.com/office/drawing/2014/main" id="{7266D122-A559-4F62-922E-37A40D8EACE4}"/>
              </a:ext>
            </a:extLst>
          </p:cNvPr>
          <p:cNvSpPr txBox="1"/>
          <p:nvPr/>
        </p:nvSpPr>
        <p:spPr>
          <a:xfrm>
            <a:off x="0" y="886692"/>
            <a:ext cx="12191999" cy="369332"/>
          </a:xfrm>
          <a:prstGeom prst="rect">
            <a:avLst/>
          </a:prstGeom>
          <a:solidFill>
            <a:schemeClr val="accent4"/>
          </a:solidFill>
          <a:ln w="28575">
            <a:solidFill>
              <a:schemeClr val="tx1"/>
            </a:solidFill>
          </a:ln>
        </p:spPr>
        <p:txBody>
          <a:bodyPr wrap="square" rtlCol="0">
            <a:spAutoFit/>
          </a:bodyPr>
          <a:lstStyle/>
          <a:p>
            <a:r>
              <a:rPr lang="en-US" b="1" dirty="0"/>
              <a:t>Related to Objective</a:t>
            </a:r>
            <a:r>
              <a:rPr lang="en-US" dirty="0"/>
              <a:t>: “Open source software tool for EEG data visualization and analysis for Epileptic seizure detection”</a:t>
            </a:r>
          </a:p>
        </p:txBody>
      </p:sp>
      <p:sp>
        <p:nvSpPr>
          <p:cNvPr id="8" name="TextBox 7">
            <a:extLst>
              <a:ext uri="{FF2B5EF4-FFF2-40B4-BE49-F238E27FC236}">
                <a16:creationId xmlns:a16="http://schemas.microsoft.com/office/drawing/2014/main" id="{6D34ED14-8313-4C56-9381-34B6050DABCE}"/>
              </a:ext>
            </a:extLst>
          </p:cNvPr>
          <p:cNvSpPr txBox="1"/>
          <p:nvPr/>
        </p:nvSpPr>
        <p:spPr>
          <a:xfrm>
            <a:off x="10335490" y="3709011"/>
            <a:ext cx="1773382" cy="1200329"/>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Figure 20: Screenshot of EEG VMAC Toolbox [7]</a:t>
            </a:r>
          </a:p>
        </p:txBody>
      </p:sp>
      <p:pic>
        <p:nvPicPr>
          <p:cNvPr id="6" name="Picture 5">
            <a:extLst>
              <a:ext uri="{FF2B5EF4-FFF2-40B4-BE49-F238E27FC236}">
                <a16:creationId xmlns:a16="http://schemas.microsoft.com/office/drawing/2014/main" id="{087B61B8-1270-49C3-9764-3BE9F451726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200" y="1660842"/>
            <a:ext cx="9497290" cy="5060633"/>
          </a:xfrm>
          <a:prstGeom prst="rect">
            <a:avLst/>
          </a:prstGeom>
        </p:spPr>
      </p:pic>
    </p:spTree>
    <p:extLst>
      <p:ext uri="{BB962C8B-B14F-4D97-AF65-F5344CB8AC3E}">
        <p14:creationId xmlns:p14="http://schemas.microsoft.com/office/powerpoint/2010/main" val="1505035264"/>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p:cNvGraphicFramePr/>
          <p:nvPr>
            <p:extLst>
              <p:ext uri="{D42A27DB-BD31-4B8C-83A1-F6EECF244321}">
                <p14:modId xmlns:p14="http://schemas.microsoft.com/office/powerpoint/2010/main" val="2981178704"/>
              </p:ext>
            </p:extLst>
          </p:nvPr>
        </p:nvGraphicFramePr>
        <p:xfrm>
          <a:off x="838200" y="206062"/>
          <a:ext cx="10515600" cy="130076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Footer Placeholder 3"/>
          <p:cNvSpPr>
            <a:spLocks noGrp="1"/>
          </p:cNvSpPr>
          <p:nvPr>
            <p:ph type="ftr" sz="quarter" idx="11"/>
          </p:nvPr>
        </p:nvSpPr>
        <p:spPr/>
        <p:txBody>
          <a:bodyPr/>
          <a:lstStyle/>
          <a:p>
            <a:r>
              <a:rPr lang="en-US"/>
              <a:t>IIIT-Allahabad </a:t>
            </a:r>
            <a:endParaRPr lang="en-US" dirty="0"/>
          </a:p>
        </p:txBody>
      </p:sp>
      <mc:AlternateContent xmlns:mc="http://schemas.openxmlformats.org/markup-compatibility/2006" xmlns:a14="http://schemas.microsoft.com/office/drawing/2010/main">
        <mc:Choice Requires="a14">
          <p:sp>
            <p:nvSpPr>
              <p:cNvPr id="2" name="Content Placeholder 1"/>
              <p:cNvSpPr>
                <a:spLocks noGrp="1"/>
              </p:cNvSpPr>
              <p:nvPr>
                <p:ph idx="1"/>
              </p:nvPr>
            </p:nvSpPr>
            <p:spPr>
              <a:xfrm>
                <a:off x="838200" y="1606684"/>
                <a:ext cx="10515600" cy="4613812"/>
              </a:xfrm>
            </p:spPr>
            <p:txBody>
              <a:bodyPr>
                <a:normAutofit fontScale="25000" lnSpcReduction="20000"/>
              </a:bodyPr>
              <a:lstStyle/>
              <a:p>
                <a:pPr marL="0" indent="0" algn="just">
                  <a:buNone/>
                </a:pPr>
                <a:r>
                  <a:rPr lang="en-US" sz="7200" dirty="0">
                    <a:latin typeface="Bell MT" panose="02020503060305020303" pitchFamily="18" charset="0"/>
                  </a:rPr>
                  <a:t>[1] BOOK: “The Human Nervous System (Third Edition)” By Juergen Mai George </a:t>
                </a:r>
                <a:r>
                  <a:rPr lang="en-US" sz="7200" dirty="0" err="1">
                    <a:latin typeface="Bell MT" panose="02020503060305020303" pitchFamily="18" charset="0"/>
                  </a:rPr>
                  <a:t>Paxinos</a:t>
                </a:r>
                <a:r>
                  <a:rPr lang="en-US" sz="7200" dirty="0">
                    <a:latin typeface="Bell MT" panose="02020503060305020303" pitchFamily="18" charset="0"/>
                  </a:rPr>
                  <a:t>, 14th November 2011, (Elsevier).</a:t>
                </a:r>
              </a:p>
              <a:p>
                <a:pPr marL="0" indent="0" algn="just">
                  <a:buNone/>
                </a:pPr>
                <a:r>
                  <a:rPr lang="en-US" sz="7200" dirty="0">
                    <a:latin typeface="Bell MT" panose="02020503060305020303" pitchFamily="18" charset="0"/>
                  </a:rPr>
                  <a:t>[2] Jonathan R. </a:t>
                </a:r>
                <a:r>
                  <a:rPr lang="en-US" sz="7200" dirty="0" err="1">
                    <a:latin typeface="Bell MT" panose="02020503060305020303" pitchFamily="18" charset="0"/>
                  </a:rPr>
                  <a:t>Wolpaw</a:t>
                </a:r>
                <a:r>
                  <a:rPr lang="en-US" sz="7200" dirty="0">
                    <a:latin typeface="Bell MT" panose="02020503060305020303" pitchFamily="18" charset="0"/>
                  </a:rPr>
                  <a:t>(</a:t>
                </a:r>
                <a:r>
                  <a:rPr lang="en-US" sz="7200" dirty="0" err="1">
                    <a:latin typeface="Bell MT" panose="02020503060305020303" pitchFamily="18" charset="0"/>
                  </a:rPr>
                  <a:t>Guset</a:t>
                </a:r>
                <a:r>
                  <a:rPr lang="en-US" sz="7200" dirty="0">
                    <a:latin typeface="Bell MT" panose="02020503060305020303" pitchFamily="18" charset="0"/>
                  </a:rPr>
                  <a:t> Editor),N. </a:t>
                </a:r>
                <a:r>
                  <a:rPr lang="en-US" sz="7200" dirty="0" err="1">
                    <a:latin typeface="Bell MT" panose="02020503060305020303" pitchFamily="18" charset="0"/>
                  </a:rPr>
                  <a:t>Birbaumer</a:t>
                </a:r>
                <a:r>
                  <a:rPr lang="en-US" sz="7200" dirty="0">
                    <a:latin typeface="Bell MT" panose="02020503060305020303" pitchFamily="18" charset="0"/>
                  </a:rPr>
                  <a:t> , </a:t>
                </a:r>
                <a:r>
                  <a:rPr lang="en-US" sz="7200" i="1" dirty="0">
                    <a:latin typeface="Bell MT" panose="02020503060305020303" pitchFamily="18" charset="0"/>
                  </a:rPr>
                  <a:t>et al</a:t>
                </a:r>
                <a:r>
                  <a:rPr lang="en-US" sz="7200" dirty="0">
                    <a:latin typeface="Bell MT" panose="02020503060305020303" pitchFamily="18" charset="0"/>
                  </a:rPr>
                  <a:t>., :“Brain-Computer Interface Technology: A Review of the First International Meeting” IEEE Transactions on Rehabilitation Engineering, Vol. 8,No. 2,June 2000.</a:t>
                </a:r>
              </a:p>
              <a:p>
                <a:pPr marL="0" indent="0" algn="just">
                  <a:buNone/>
                </a:pPr>
                <a:r>
                  <a:rPr lang="en-US" sz="7200" dirty="0">
                    <a:latin typeface="Bell MT" panose="02020503060305020303" pitchFamily="18" charset="0"/>
                  </a:rPr>
                  <a:t>[3] Vaughan </a:t>
                </a:r>
                <a:r>
                  <a:rPr lang="en-US" sz="7200" i="1" dirty="0">
                    <a:latin typeface="Bell MT" panose="02020503060305020303" pitchFamily="18" charset="0"/>
                  </a:rPr>
                  <a:t>et al.,</a:t>
                </a:r>
                <a:r>
                  <a:rPr lang="en-US" sz="7200" dirty="0">
                    <a:latin typeface="Bell MT" panose="02020503060305020303" pitchFamily="18" charset="0"/>
                  </a:rPr>
                  <a:t>: “Brain-Computer Interface Technology: A Review of the Second International Meeting”, IEEE Transactions on Neural  System and Rehabilitation Engineering, Vol. 11, No. 2, June 2003.</a:t>
                </a:r>
              </a:p>
              <a:p>
                <a:pPr marL="0" indent="0" algn="just">
                  <a:buNone/>
                </a:pPr>
                <a:r>
                  <a:rPr lang="en-US" sz="7200" dirty="0">
                    <a:latin typeface="Bell MT" panose="02020503060305020303" pitchFamily="18" charset="0"/>
                  </a:rPr>
                  <a:t>[4] </a:t>
                </a:r>
                <a:r>
                  <a:rPr lang="en-US" sz="7200" dirty="0" err="1">
                    <a:latin typeface="Bell MT" panose="02020503060305020303" pitchFamily="18" charset="0"/>
                  </a:rPr>
                  <a:t>Siamal</a:t>
                </a:r>
                <a:r>
                  <a:rPr lang="en-US" sz="7200" dirty="0">
                    <a:latin typeface="Bell MT" panose="02020503060305020303" pitchFamily="18" charset="0"/>
                  </a:rPr>
                  <a:t> </a:t>
                </a:r>
                <a:r>
                  <a:rPr lang="en-US" sz="7200" dirty="0" err="1">
                    <a:latin typeface="Bell MT" panose="02020503060305020303" pitchFamily="18" charset="0"/>
                  </a:rPr>
                  <a:t>Fazli</a:t>
                </a:r>
                <a:r>
                  <a:rPr lang="en-US" sz="7200" dirty="0">
                    <a:latin typeface="Bell MT" panose="02020503060305020303" pitchFamily="18" charset="0"/>
                  </a:rPr>
                  <a:t> , “Advances in </a:t>
                </a:r>
                <a:r>
                  <a:rPr lang="en-US" sz="7200" dirty="0" err="1">
                    <a:latin typeface="Bell MT" panose="02020503060305020303" pitchFamily="18" charset="0"/>
                  </a:rPr>
                  <a:t>Neurotechnolgy</a:t>
                </a:r>
                <a:r>
                  <a:rPr lang="en-US" sz="7200" dirty="0">
                    <a:latin typeface="Bell MT" panose="02020503060305020303" pitchFamily="18" charset="0"/>
                  </a:rPr>
                  <a:t> for Brain-Computer Interface”,</a:t>
                </a:r>
                <a:r>
                  <a:rPr lang="en-US" sz="7200" dirty="0" err="1">
                    <a:latin typeface="Bell MT" panose="02020503060305020303" pitchFamily="18" charset="0"/>
                  </a:rPr>
                  <a:t>Ph.D</a:t>
                </a:r>
                <a:r>
                  <a:rPr lang="en-US" sz="7200" dirty="0">
                    <a:latin typeface="Bell MT" panose="02020503060305020303" pitchFamily="18" charset="0"/>
                  </a:rPr>
                  <a:t>. Thesis , Day of Scientific Debate : 28.November 2011,The Technical University of Berlin.</a:t>
                </a:r>
              </a:p>
              <a:p>
                <a:pPr marL="0" indent="0" algn="just">
                  <a:buNone/>
                </a:pPr>
                <a:r>
                  <a:rPr lang="en-US" sz="7200" dirty="0">
                    <a:latin typeface="Bell MT" panose="02020503060305020303" pitchFamily="18" charset="0"/>
                  </a:rPr>
                  <a:t>[5] Matthias </a:t>
                </a:r>
                <a:r>
                  <a:rPr lang="en-US" sz="7200" dirty="0" err="1">
                    <a:latin typeface="Bell MT" panose="02020503060305020303" pitchFamily="18" charset="0"/>
                  </a:rPr>
                  <a:t>Krauledat</a:t>
                </a:r>
                <a:r>
                  <a:rPr lang="en-US" sz="7200" dirty="0">
                    <a:latin typeface="Bell MT" panose="02020503060305020303" pitchFamily="18" charset="0"/>
                  </a:rPr>
                  <a:t> , “Analysis of </a:t>
                </a:r>
                <a:r>
                  <a:rPr lang="en-US" sz="7200" dirty="0" err="1">
                    <a:latin typeface="Bell MT" panose="02020503060305020303" pitchFamily="18" charset="0"/>
                  </a:rPr>
                  <a:t>Nonstationarities</a:t>
                </a:r>
                <a:r>
                  <a:rPr lang="en-US" sz="7200" dirty="0">
                    <a:latin typeface="Bell MT" panose="02020503060305020303" pitchFamily="18" charset="0"/>
                  </a:rPr>
                  <a:t> in EEG signal for Improving Brain-Computer Interface Performance” Ph.D. Thesis , Day of Scientific Debate : 13.Mrch 2008,The Technical University of Berlin.</a:t>
                </a:r>
              </a:p>
              <a:p>
                <a:pPr marL="0" indent="0" algn="just">
                  <a:buNone/>
                </a:pPr>
                <a:r>
                  <a:rPr lang="en-US" sz="7200" dirty="0">
                    <a:latin typeface="Bell MT" panose="02020503060305020303" pitchFamily="18" charset="0"/>
                  </a:rPr>
                  <a:t>[6] </a:t>
                </a:r>
                <a:r>
                  <a:rPr lang="en-US" sz="7200" dirty="0" err="1">
                    <a:latin typeface="Bell MT" panose="02020503060305020303" pitchFamily="18" charset="0"/>
                  </a:rPr>
                  <a:t>Howida</a:t>
                </a:r>
                <a:r>
                  <a:rPr lang="en-US" sz="7200" dirty="0">
                    <a:latin typeface="Bell MT" panose="02020503060305020303" pitchFamily="18" charset="0"/>
                  </a:rPr>
                  <a:t> </a:t>
                </a:r>
                <a:r>
                  <a:rPr lang="en-US" sz="7200" dirty="0" err="1">
                    <a:latin typeface="Bell MT" panose="02020503060305020303" pitchFamily="18" charset="0"/>
                  </a:rPr>
                  <a:t>AbdelFattah</a:t>
                </a:r>
                <a:r>
                  <a:rPr lang="en-US" sz="7200" dirty="0">
                    <a:latin typeface="Bell MT" panose="02020503060305020303" pitchFamily="18" charset="0"/>
                  </a:rPr>
                  <a:t> </a:t>
                </a:r>
                <a:r>
                  <a:rPr lang="en-US" sz="7200" dirty="0" err="1">
                    <a:latin typeface="Bell MT" panose="02020503060305020303" pitchFamily="18" charset="0"/>
                  </a:rPr>
                  <a:t>Shedeed</a:t>
                </a:r>
                <a:r>
                  <a:rPr lang="en-US" sz="7200" dirty="0">
                    <a:latin typeface="Bell MT" panose="02020503060305020303" pitchFamily="18" charset="0"/>
                  </a:rPr>
                  <a:t> , : “A New Method for Person identification in a Biometric Security System Based on Brain EEG Signal Processing”, </a:t>
                </a:r>
                <a:r>
                  <a:rPr lang="en-US" sz="7200" i="1" dirty="0">
                    <a:latin typeface="Bell MT" panose="02020503060305020303" pitchFamily="18" charset="0"/>
                  </a:rPr>
                  <a:t>IEEE </a:t>
                </a:r>
                <a:r>
                  <a:rPr lang="en-US" sz="7200" dirty="0">
                    <a:latin typeface="Bell MT" panose="02020503060305020303" pitchFamily="18" charset="0"/>
                  </a:rPr>
                  <a:t>2011 World Congress on Information and Communication Technologies (WCIC) ,page no 1205-1210.</a:t>
                </a:r>
              </a:p>
              <a:p>
                <a:pPr marL="0" indent="0" algn="just">
                  <a:buNone/>
                </a:pPr>
                <a:r>
                  <a:rPr lang="en-US" sz="7200" dirty="0">
                    <a:latin typeface="Bell MT" panose="02020503060305020303" pitchFamily="18" charset="0"/>
                  </a:rPr>
                  <a:t>[7] 10/20 SYSTEM POSITIONING MANUAL, © 2012 Trans Cranial Technologies </a:t>
                </a:r>
                <a:r>
                  <a:rPr lang="en-US" sz="7200" dirty="0" err="1">
                    <a:latin typeface="Bell MT" panose="02020503060305020303" pitchFamily="18" charset="0"/>
                  </a:rPr>
                  <a:t>ldt</a:t>
                </a:r>
                <a:r>
                  <a:rPr lang="en-US" sz="7200" dirty="0">
                    <a:latin typeface="Bell MT" panose="02020503060305020303" pitchFamily="18" charset="0"/>
                  </a:rPr>
                  <a:t>., Hong Kong</a:t>
                </a:r>
              </a:p>
              <a:p>
                <a:pPr marL="0" indent="0" algn="just">
                  <a:buNone/>
                </a:pPr>
                <a:r>
                  <a:rPr lang="en-US" sz="7200" i="1" dirty="0">
                    <a:latin typeface="Bell MT" panose="02020503060305020303" pitchFamily="18" charset="0"/>
                  </a:rPr>
                  <a:t>[8] </a:t>
                </a:r>
                <a:r>
                  <a:rPr lang="en-US" sz="7200" dirty="0">
                    <a:latin typeface="Bell MT" panose="02020503060305020303" pitchFamily="18" charset="0"/>
                  </a:rPr>
                  <a:t>Dominik </a:t>
                </a:r>
                <a:r>
                  <a:rPr lang="en-US" sz="7200" dirty="0" err="1">
                    <a:latin typeface="Bell MT" panose="02020503060305020303" pitchFamily="18" charset="0"/>
                  </a:rPr>
                  <a:t>Zajicek</a:t>
                </a:r>
                <a:r>
                  <a:rPr lang="en-US" sz="7200" dirty="0">
                    <a:latin typeface="Bell MT" panose="02020503060305020303" pitchFamily="18" charset="0"/>
                  </a:rPr>
                  <a:t> : Introduction to Brain-Computer Interface, M. Tech. Thesis ,Comenius University In </a:t>
                </a:r>
                <a:r>
                  <a:rPr lang="en-US" sz="7200" dirty="0" err="1">
                    <a:latin typeface="Bell MT" panose="02020503060305020303" pitchFamily="18" charset="0"/>
                  </a:rPr>
                  <a:t>Bratislava,Slovakia</a:t>
                </a:r>
                <a:r>
                  <a:rPr lang="en-US" sz="7200" i="1" dirty="0">
                    <a:latin typeface="Bell MT" panose="02020503060305020303" pitchFamily="18" charset="0"/>
                  </a:rPr>
                  <a:t>.</a:t>
                </a:r>
              </a:p>
              <a:p>
                <a:pPr marL="0" indent="0" algn="just">
                  <a:buNone/>
                </a:pPr>
                <a:r>
                  <a:rPr lang="en-US" sz="7200" i="1" dirty="0">
                    <a:latin typeface="Bell MT" panose="02020503060305020303" pitchFamily="18" charset="0"/>
                  </a:rPr>
                  <a:t>[9]  </a:t>
                </a:r>
                <a:r>
                  <a:rPr lang="en-US" sz="7200" dirty="0">
                    <a:latin typeface="Bell MT" panose="02020503060305020303" pitchFamily="18" charset="0"/>
                  </a:rPr>
                  <a:t>Maria V. Ruiz </a:t>
                </a:r>
                <a:r>
                  <a:rPr lang="en-US" sz="7200" dirty="0" err="1">
                    <a:latin typeface="Bell MT" panose="02020503060305020303" pitchFamily="18" charset="0"/>
                  </a:rPr>
                  <a:t>Blondet</a:t>
                </a:r>
                <a:r>
                  <a:rPr lang="en-US" sz="7200" dirty="0">
                    <a:latin typeface="Bell MT" panose="02020503060305020303" pitchFamily="18" charset="0"/>
                  </a:rPr>
                  <a:t> et al.,: “A Wearable Real-Time BCI System based on Mobile Cloud Computing”, </a:t>
                </a:r>
                <a14:m>
                  <m:oMath xmlns:m="http://schemas.openxmlformats.org/officeDocument/2006/math">
                    <m:r>
                      <a:rPr lang="en-US" sz="7200">
                        <a:latin typeface="Cambria Math" panose="02040503050406030204" pitchFamily="18" charset="0"/>
                      </a:rPr>
                      <m:t>′</m:t>
                    </m:r>
                    <m:sSup>
                      <m:sSupPr>
                        <m:ctrlPr>
                          <a:rPr lang="en-US" sz="7200" i="1">
                            <a:latin typeface="Cambria Math" panose="02040503050406030204" pitchFamily="18" charset="0"/>
                          </a:rPr>
                        </m:ctrlPr>
                      </m:sSupPr>
                      <m:e>
                        <m:r>
                          <a:rPr lang="en-US" sz="7200" i="1">
                            <a:latin typeface="Cambria Math" panose="02040503050406030204" pitchFamily="18" charset="0"/>
                          </a:rPr>
                          <m:t>6</m:t>
                        </m:r>
                      </m:e>
                      <m:sup>
                        <m:r>
                          <a:rPr lang="en-US" sz="7200" i="1">
                            <a:latin typeface="Cambria Math" panose="02040503050406030204" pitchFamily="18" charset="0"/>
                          </a:rPr>
                          <m:t>𝑡h</m:t>
                        </m:r>
                        <m:r>
                          <a:rPr lang="en-US" sz="7200" i="1">
                            <a:latin typeface="Cambria Math" panose="02040503050406030204" pitchFamily="18" charset="0"/>
                          </a:rPr>
                          <m:t> </m:t>
                        </m:r>
                      </m:sup>
                    </m:sSup>
                  </m:oMath>
                </a14:m>
                <a:r>
                  <a:rPr lang="en-US" sz="7200" dirty="0">
                    <a:latin typeface="Bell MT" panose="02020503060305020303" pitchFamily="18" charset="0"/>
                  </a:rPr>
                  <a:t>Annual International IEEE EMBS Conference on Neural Engineering’ ,san Diego, California, 6-8 November, 2013.</a:t>
                </a:r>
              </a:p>
              <a:p>
                <a:pPr marL="0" indent="0">
                  <a:buNone/>
                </a:pPr>
                <a:endParaRPr lang="en-US" dirty="0"/>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xfrm>
                <a:off x="838200" y="1606684"/>
                <a:ext cx="10515600" cy="4613812"/>
              </a:xfrm>
              <a:blipFill>
                <a:blip r:embed="rId8"/>
                <a:stretch>
                  <a:fillRect l="-522" t="-2116" r="-464" b="-14153"/>
                </a:stretch>
              </a:blipFill>
            </p:spPr>
            <p:txBody>
              <a:bodyPr/>
              <a:lstStyle/>
              <a:p>
                <a:r>
                  <a:rPr lang="en-US">
                    <a:noFill/>
                  </a:rPr>
                  <a:t> </a:t>
                </a:r>
              </a:p>
            </p:txBody>
          </p:sp>
        </mc:Fallback>
      </mc:AlternateContent>
    </p:spTree>
    <p:extLst>
      <p:ext uri="{BB962C8B-B14F-4D97-AF65-F5344CB8AC3E}">
        <p14:creationId xmlns:p14="http://schemas.microsoft.com/office/powerpoint/2010/main" val="341933493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p:cNvGraphicFramePr/>
          <p:nvPr/>
        </p:nvGraphicFramePr>
        <p:xfrm>
          <a:off x="838200" y="206062"/>
          <a:ext cx="10515600" cy="130076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Footer Placeholder 3"/>
          <p:cNvSpPr>
            <a:spLocks noGrp="1"/>
          </p:cNvSpPr>
          <p:nvPr>
            <p:ph type="ftr" sz="quarter" idx="11"/>
          </p:nvPr>
        </p:nvSpPr>
        <p:spPr/>
        <p:txBody>
          <a:bodyPr/>
          <a:lstStyle/>
          <a:p>
            <a:r>
              <a:rPr lang="en-US"/>
              <a:t>IIIT-Allahabad </a:t>
            </a:r>
            <a:endParaRPr lang="en-US" dirty="0"/>
          </a:p>
        </p:txBody>
      </p:sp>
      <p:sp>
        <p:nvSpPr>
          <p:cNvPr id="2" name="Content Placeholder 1"/>
          <p:cNvSpPr>
            <a:spLocks noGrp="1"/>
          </p:cNvSpPr>
          <p:nvPr>
            <p:ph idx="1"/>
          </p:nvPr>
        </p:nvSpPr>
        <p:spPr>
          <a:xfrm>
            <a:off x="838200" y="1606684"/>
            <a:ext cx="10515600" cy="4613812"/>
          </a:xfrm>
        </p:spPr>
        <p:txBody>
          <a:bodyPr>
            <a:normAutofit/>
          </a:bodyPr>
          <a:lstStyle/>
          <a:p>
            <a:pPr marL="0" indent="0" algn="just">
              <a:buNone/>
            </a:pPr>
            <a:r>
              <a:rPr lang="en-US" sz="1800" dirty="0">
                <a:latin typeface="Bell MT" panose="02020503060305020303" pitchFamily="18" charset="0"/>
                <a:cs typeface="Times New Roman" panose="02020603050405020304" pitchFamily="18" charset="0"/>
              </a:rPr>
              <a:t>[10] </a:t>
            </a:r>
            <a:r>
              <a:rPr lang="en-US" sz="1800" dirty="0" err="1">
                <a:latin typeface="Bell MT" panose="02020503060305020303" pitchFamily="18" charset="0"/>
                <a:cs typeface="Times New Roman" panose="02020603050405020304" pitchFamily="18" charset="0"/>
              </a:rPr>
              <a:t>Ibtissem</a:t>
            </a:r>
            <a:r>
              <a:rPr lang="en-US" sz="1800" dirty="0">
                <a:latin typeface="Bell MT" panose="02020503060305020303" pitchFamily="18" charset="0"/>
                <a:cs typeface="Times New Roman" panose="02020603050405020304" pitchFamily="18" charset="0"/>
              </a:rPr>
              <a:t> </a:t>
            </a:r>
            <a:r>
              <a:rPr lang="en-US" sz="1800" dirty="0" err="1">
                <a:latin typeface="Bell MT" panose="02020503060305020303" pitchFamily="18" charset="0"/>
                <a:cs typeface="Times New Roman" panose="02020603050405020304" pitchFamily="18" charset="0"/>
              </a:rPr>
              <a:t>Belakhdar,et</a:t>
            </a:r>
            <a:r>
              <a:rPr lang="en-US" sz="1800" dirty="0">
                <a:latin typeface="Bell MT" panose="02020503060305020303" pitchFamily="18" charset="0"/>
                <a:cs typeface="Times New Roman" panose="02020603050405020304" pitchFamily="18" charset="0"/>
              </a:rPr>
              <a:t> al.,” Detecting Driver Drowsiness Based on Single Electroencephalography Channel” 13th International Multi-Conference on Systems, Signals &amp; Devices (SSD), 2016, DOI: 10.1109/SSD.2016.7473671</a:t>
            </a:r>
          </a:p>
          <a:p>
            <a:pPr marL="0" indent="0">
              <a:buNone/>
            </a:pPr>
            <a:endParaRPr lang="en-US" dirty="0"/>
          </a:p>
        </p:txBody>
      </p:sp>
    </p:spTree>
    <p:extLst>
      <p:ext uri="{BB962C8B-B14F-4D97-AF65-F5344CB8AC3E}">
        <p14:creationId xmlns:p14="http://schemas.microsoft.com/office/powerpoint/2010/main" val="351885903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p:cNvGraphicFramePr/>
          <p:nvPr>
            <p:extLst>
              <p:ext uri="{D42A27DB-BD31-4B8C-83A1-F6EECF244321}">
                <p14:modId xmlns:p14="http://schemas.microsoft.com/office/powerpoint/2010/main" val="1832884504"/>
              </p:ext>
            </p:extLst>
          </p:nvPr>
        </p:nvGraphicFramePr>
        <p:xfrm>
          <a:off x="838200" y="206062"/>
          <a:ext cx="10515600" cy="130076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Footer Placeholder 3"/>
          <p:cNvSpPr>
            <a:spLocks noGrp="1"/>
          </p:cNvSpPr>
          <p:nvPr>
            <p:ph type="ftr" sz="quarter" idx="11"/>
          </p:nvPr>
        </p:nvSpPr>
        <p:spPr/>
        <p:txBody>
          <a:bodyPr/>
          <a:lstStyle/>
          <a:p>
            <a:r>
              <a:rPr lang="en-US"/>
              <a:t>IIIT-Allahabad </a:t>
            </a:r>
          </a:p>
        </p:txBody>
      </p:sp>
      <p:sp>
        <p:nvSpPr>
          <p:cNvPr id="6" name="Content Placeholder 5">
            <a:extLst>
              <a:ext uri="{FF2B5EF4-FFF2-40B4-BE49-F238E27FC236}">
                <a16:creationId xmlns:a16="http://schemas.microsoft.com/office/drawing/2014/main" id="{4F903FB3-3F17-42BC-98A0-092592A720E2}"/>
              </a:ext>
            </a:extLst>
          </p:cNvPr>
          <p:cNvSpPr>
            <a:spLocks noGrp="1"/>
          </p:cNvSpPr>
          <p:nvPr>
            <p:ph idx="1"/>
          </p:nvPr>
        </p:nvSpPr>
        <p:spPr/>
        <p:txBody>
          <a:bodyPr>
            <a:normAutofit/>
          </a:bodyPr>
          <a:lstStyle/>
          <a:p>
            <a:pPr marL="0" indent="0" algn="ctr">
              <a:buNone/>
            </a:pPr>
            <a:r>
              <a:rPr lang="en-US" sz="4400" b="1" dirty="0">
                <a:latin typeface="Times New Roman" panose="02020603050405020304" pitchFamily="18" charset="0"/>
                <a:cs typeface="Times New Roman" panose="02020603050405020304" pitchFamily="18" charset="0"/>
              </a:rPr>
              <a:t>Thank You </a:t>
            </a:r>
          </a:p>
        </p:txBody>
      </p:sp>
    </p:spTree>
    <p:extLst>
      <p:ext uri="{BB962C8B-B14F-4D97-AF65-F5344CB8AC3E}">
        <p14:creationId xmlns:p14="http://schemas.microsoft.com/office/powerpoint/2010/main" val="3535053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p:cNvGraphicFramePr/>
          <p:nvPr>
            <p:extLst>
              <p:ext uri="{D42A27DB-BD31-4B8C-83A1-F6EECF244321}">
                <p14:modId xmlns:p14="http://schemas.microsoft.com/office/powerpoint/2010/main" val="659500054"/>
              </p:ext>
            </p:extLst>
          </p:nvPr>
        </p:nvGraphicFramePr>
        <p:xfrm>
          <a:off x="838200" y="73542"/>
          <a:ext cx="10515600" cy="11324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Footer Placeholder 3"/>
          <p:cNvSpPr>
            <a:spLocks noGrp="1"/>
          </p:cNvSpPr>
          <p:nvPr>
            <p:ph type="ftr" sz="quarter" idx="11"/>
          </p:nvPr>
        </p:nvSpPr>
        <p:spPr/>
        <p:txBody>
          <a:bodyPr/>
          <a:lstStyle/>
          <a:p>
            <a:r>
              <a:rPr lang="en-US"/>
              <a:t>IIIT-Allahabad </a:t>
            </a:r>
          </a:p>
        </p:txBody>
      </p:sp>
      <p:sp>
        <p:nvSpPr>
          <p:cNvPr id="9" name="TextBox 8">
            <a:extLst>
              <a:ext uri="{FF2B5EF4-FFF2-40B4-BE49-F238E27FC236}">
                <a16:creationId xmlns:a16="http://schemas.microsoft.com/office/drawing/2014/main" id="{43C842F8-9545-4EA7-AA21-CB72F51F4678}"/>
              </a:ext>
            </a:extLst>
          </p:cNvPr>
          <p:cNvSpPr txBox="1"/>
          <p:nvPr/>
        </p:nvSpPr>
        <p:spPr>
          <a:xfrm>
            <a:off x="8534399" y="1409694"/>
            <a:ext cx="3405809" cy="2246769"/>
          </a:xfrm>
          <a:prstGeom prst="rect">
            <a:avLst/>
          </a:prstGeom>
          <a:noFill/>
        </p:spPr>
        <p:txBody>
          <a:bodyPr wrap="square" rtlCol="0">
            <a:spAutoFit/>
          </a:bodyPr>
          <a:lstStyle/>
          <a:p>
            <a:pPr algn="just"/>
            <a:r>
              <a:rPr lang="en-US" sz="2000" b="1" dirty="0">
                <a:latin typeface="Times New Roman" panose="02020603050405020304" pitchFamily="18" charset="0"/>
                <a:cs typeface="Times New Roman" panose="02020603050405020304" pitchFamily="18" charset="0"/>
              </a:rPr>
              <a:t>Frontal Lobe:</a:t>
            </a:r>
          </a:p>
          <a:p>
            <a:pPr algn="just"/>
            <a:r>
              <a:rPr lang="en-US" sz="2000" dirty="0">
                <a:latin typeface="Times New Roman" panose="02020603050405020304" pitchFamily="18" charset="0"/>
                <a:cs typeface="Times New Roman" panose="02020603050405020304" pitchFamily="18" charset="0"/>
              </a:rPr>
              <a:t>The frontal lobe, located behind the forehead, does much of the work of complex</a:t>
            </a:r>
          </a:p>
          <a:p>
            <a:pPr algn="just"/>
            <a:r>
              <a:rPr lang="en-US" sz="2000" dirty="0">
                <a:latin typeface="Times New Roman" panose="02020603050405020304" pitchFamily="18" charset="0"/>
                <a:cs typeface="Times New Roman" panose="02020603050405020304" pitchFamily="18" charset="0"/>
              </a:rPr>
              <a:t>thinking, like planning, imagining, making decisions, and reasoning [1].</a:t>
            </a:r>
          </a:p>
        </p:txBody>
      </p:sp>
      <p:pic>
        <p:nvPicPr>
          <p:cNvPr id="3" name="Picture 2">
            <a:extLst>
              <a:ext uri="{FF2B5EF4-FFF2-40B4-BE49-F238E27FC236}">
                <a16:creationId xmlns:a16="http://schemas.microsoft.com/office/drawing/2014/main" id="{586B21C6-6AA5-411E-B64A-89225E1846C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53732" y="1278419"/>
            <a:ext cx="7648575" cy="4857750"/>
          </a:xfrm>
          <a:prstGeom prst="rect">
            <a:avLst/>
          </a:prstGeom>
        </p:spPr>
      </p:pic>
      <p:sp>
        <p:nvSpPr>
          <p:cNvPr id="2" name="TextBox 1">
            <a:extLst>
              <a:ext uri="{FF2B5EF4-FFF2-40B4-BE49-F238E27FC236}">
                <a16:creationId xmlns:a16="http://schemas.microsoft.com/office/drawing/2014/main" id="{06FE7AC1-C5BF-492F-9097-FA422DD04818}"/>
              </a:ext>
            </a:extLst>
          </p:cNvPr>
          <p:cNvSpPr txBox="1"/>
          <p:nvPr/>
        </p:nvSpPr>
        <p:spPr>
          <a:xfrm>
            <a:off x="3644348" y="6356350"/>
            <a:ext cx="1378226" cy="646331"/>
          </a:xfrm>
          <a:prstGeom prst="rect">
            <a:avLst/>
          </a:prstGeom>
          <a:noFill/>
        </p:spPr>
        <p:txBody>
          <a:bodyPr wrap="square" rtlCol="0">
            <a:spAutoFit/>
          </a:bodyPr>
          <a:lstStyle/>
          <a:p>
            <a:r>
              <a:rPr lang="en-US" dirty="0"/>
              <a:t>Fig.11,[1]</a:t>
            </a:r>
          </a:p>
          <a:p>
            <a:endParaRPr lang="en-US" dirty="0"/>
          </a:p>
        </p:txBody>
      </p:sp>
    </p:spTree>
    <p:extLst>
      <p:ext uri="{BB962C8B-B14F-4D97-AF65-F5344CB8AC3E}">
        <p14:creationId xmlns:p14="http://schemas.microsoft.com/office/powerpoint/2010/main" val="2415431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p:cNvGraphicFramePr/>
          <p:nvPr>
            <p:extLst>
              <p:ext uri="{D42A27DB-BD31-4B8C-83A1-F6EECF244321}">
                <p14:modId xmlns:p14="http://schemas.microsoft.com/office/powerpoint/2010/main" val="851732466"/>
              </p:ext>
            </p:extLst>
          </p:nvPr>
        </p:nvGraphicFramePr>
        <p:xfrm>
          <a:off x="838200" y="73542"/>
          <a:ext cx="10515600" cy="11324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Footer Placeholder 3"/>
          <p:cNvSpPr>
            <a:spLocks noGrp="1"/>
          </p:cNvSpPr>
          <p:nvPr>
            <p:ph type="ftr" sz="quarter" idx="11"/>
          </p:nvPr>
        </p:nvSpPr>
        <p:spPr/>
        <p:txBody>
          <a:bodyPr/>
          <a:lstStyle/>
          <a:p>
            <a:r>
              <a:rPr lang="en-US"/>
              <a:t>IIIT-Allahabad </a:t>
            </a:r>
          </a:p>
        </p:txBody>
      </p:sp>
      <p:sp>
        <p:nvSpPr>
          <p:cNvPr id="9" name="TextBox 8">
            <a:extLst>
              <a:ext uri="{FF2B5EF4-FFF2-40B4-BE49-F238E27FC236}">
                <a16:creationId xmlns:a16="http://schemas.microsoft.com/office/drawing/2014/main" id="{43C842F8-9545-4EA7-AA21-CB72F51F4678}"/>
              </a:ext>
            </a:extLst>
          </p:cNvPr>
          <p:cNvSpPr txBox="1"/>
          <p:nvPr/>
        </p:nvSpPr>
        <p:spPr>
          <a:xfrm>
            <a:off x="8534399" y="1409694"/>
            <a:ext cx="3405809" cy="1938992"/>
          </a:xfrm>
          <a:prstGeom prst="rect">
            <a:avLst/>
          </a:prstGeom>
          <a:noFill/>
        </p:spPr>
        <p:txBody>
          <a:bodyPr wrap="square" rtlCol="0">
            <a:spAutoFit/>
          </a:bodyPr>
          <a:lstStyle/>
          <a:p>
            <a:pPr algn="just"/>
            <a:r>
              <a:rPr lang="en-US" sz="2000" b="1" dirty="0">
                <a:latin typeface="Times New Roman" panose="02020603050405020304" pitchFamily="18" charset="0"/>
                <a:cs typeface="Times New Roman" panose="02020603050405020304" pitchFamily="18" charset="0"/>
              </a:rPr>
              <a:t>Parietal Lobe:</a:t>
            </a:r>
          </a:p>
          <a:p>
            <a:pPr algn="just"/>
            <a:r>
              <a:rPr lang="en-US" sz="2000" dirty="0">
                <a:latin typeface="Times New Roman" panose="02020603050405020304" pitchFamily="18" charset="0"/>
                <a:cs typeface="Times New Roman" panose="02020603050405020304" pitchFamily="18" charset="0"/>
              </a:rPr>
              <a:t>The parietal lobe, located behind the frontal lobe, processes messages related to</a:t>
            </a:r>
          </a:p>
          <a:p>
            <a:pPr algn="just"/>
            <a:r>
              <a:rPr lang="en-US" sz="2000" dirty="0">
                <a:latin typeface="Times New Roman" panose="02020603050405020304" pitchFamily="18" charset="0"/>
                <a:cs typeface="Times New Roman" panose="02020603050405020304" pitchFamily="18" charset="0"/>
              </a:rPr>
              <a:t>touch, taste, and temperature [1].</a:t>
            </a:r>
          </a:p>
        </p:txBody>
      </p:sp>
      <p:pic>
        <p:nvPicPr>
          <p:cNvPr id="6" name="Picture 5">
            <a:extLst>
              <a:ext uri="{FF2B5EF4-FFF2-40B4-BE49-F238E27FC236}">
                <a16:creationId xmlns:a16="http://schemas.microsoft.com/office/drawing/2014/main" id="{093B5905-15D5-47E7-98C7-659E1BB1A78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37785" y="1272621"/>
            <a:ext cx="7600950" cy="4895850"/>
          </a:xfrm>
          <a:prstGeom prst="rect">
            <a:avLst/>
          </a:prstGeom>
        </p:spPr>
      </p:pic>
      <p:sp>
        <p:nvSpPr>
          <p:cNvPr id="2" name="TextBox 1">
            <a:extLst>
              <a:ext uri="{FF2B5EF4-FFF2-40B4-BE49-F238E27FC236}">
                <a16:creationId xmlns:a16="http://schemas.microsoft.com/office/drawing/2014/main" id="{E186F978-A2CD-4B91-BEE4-C62981CFB194}"/>
              </a:ext>
            </a:extLst>
          </p:cNvPr>
          <p:cNvSpPr txBox="1"/>
          <p:nvPr/>
        </p:nvSpPr>
        <p:spPr>
          <a:xfrm>
            <a:off x="3591339" y="6356350"/>
            <a:ext cx="1192696" cy="646331"/>
          </a:xfrm>
          <a:prstGeom prst="rect">
            <a:avLst/>
          </a:prstGeom>
          <a:noFill/>
        </p:spPr>
        <p:txBody>
          <a:bodyPr wrap="square" rtlCol="0">
            <a:spAutoFit/>
          </a:bodyPr>
          <a:lstStyle/>
          <a:p>
            <a:r>
              <a:rPr lang="en-US" dirty="0"/>
              <a:t>Fig.12,[1]</a:t>
            </a:r>
          </a:p>
          <a:p>
            <a:endParaRPr lang="en-US" dirty="0"/>
          </a:p>
        </p:txBody>
      </p:sp>
    </p:spTree>
    <p:extLst>
      <p:ext uri="{BB962C8B-B14F-4D97-AF65-F5344CB8AC3E}">
        <p14:creationId xmlns:p14="http://schemas.microsoft.com/office/powerpoint/2010/main" val="41152308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p:cNvGraphicFramePr/>
          <p:nvPr>
            <p:extLst>
              <p:ext uri="{D42A27DB-BD31-4B8C-83A1-F6EECF244321}">
                <p14:modId xmlns:p14="http://schemas.microsoft.com/office/powerpoint/2010/main" val="3899315241"/>
              </p:ext>
            </p:extLst>
          </p:nvPr>
        </p:nvGraphicFramePr>
        <p:xfrm>
          <a:off x="838200" y="73542"/>
          <a:ext cx="10515600" cy="11324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Footer Placeholder 3"/>
          <p:cNvSpPr>
            <a:spLocks noGrp="1"/>
          </p:cNvSpPr>
          <p:nvPr>
            <p:ph type="ftr" sz="quarter" idx="11"/>
          </p:nvPr>
        </p:nvSpPr>
        <p:spPr/>
        <p:txBody>
          <a:bodyPr/>
          <a:lstStyle/>
          <a:p>
            <a:r>
              <a:rPr lang="en-US"/>
              <a:t>IIIT-Allahabad </a:t>
            </a:r>
          </a:p>
        </p:txBody>
      </p:sp>
      <p:sp>
        <p:nvSpPr>
          <p:cNvPr id="9" name="TextBox 8">
            <a:extLst>
              <a:ext uri="{FF2B5EF4-FFF2-40B4-BE49-F238E27FC236}">
                <a16:creationId xmlns:a16="http://schemas.microsoft.com/office/drawing/2014/main" id="{43C842F8-9545-4EA7-AA21-CB72F51F4678}"/>
              </a:ext>
            </a:extLst>
          </p:cNvPr>
          <p:cNvSpPr txBox="1"/>
          <p:nvPr/>
        </p:nvSpPr>
        <p:spPr>
          <a:xfrm>
            <a:off x="8534399" y="1409694"/>
            <a:ext cx="3405809" cy="1631216"/>
          </a:xfrm>
          <a:prstGeom prst="rect">
            <a:avLst/>
          </a:prstGeom>
          <a:noFill/>
        </p:spPr>
        <p:txBody>
          <a:bodyPr wrap="square" rtlCol="0">
            <a:spAutoFit/>
          </a:bodyPr>
          <a:lstStyle/>
          <a:p>
            <a:pPr algn="just"/>
            <a:r>
              <a:rPr lang="en-US" sz="2000" b="1" dirty="0">
                <a:latin typeface="Times New Roman" panose="02020603050405020304" pitchFamily="18" charset="0"/>
                <a:cs typeface="Times New Roman" panose="02020603050405020304" pitchFamily="18" charset="0"/>
              </a:rPr>
              <a:t>Occipital Lobe:</a:t>
            </a:r>
          </a:p>
          <a:p>
            <a:pPr algn="just"/>
            <a:r>
              <a:rPr lang="en-US" sz="2000" dirty="0">
                <a:latin typeface="Times New Roman" panose="02020603050405020304" pitchFamily="18" charset="0"/>
                <a:cs typeface="Times New Roman" panose="02020603050405020304" pitchFamily="18" charset="0"/>
              </a:rPr>
              <a:t>The occipital lobe, in the rear of the brain, processes light and other visual information from the eyes [1].</a:t>
            </a:r>
          </a:p>
        </p:txBody>
      </p:sp>
      <p:pic>
        <p:nvPicPr>
          <p:cNvPr id="3" name="Picture 2">
            <a:extLst>
              <a:ext uri="{FF2B5EF4-FFF2-40B4-BE49-F238E27FC236}">
                <a16:creationId xmlns:a16="http://schemas.microsoft.com/office/drawing/2014/main" id="{751581A6-3F0E-41C8-9E73-2B2ECAEC973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42552" y="1283181"/>
            <a:ext cx="7591425" cy="4848225"/>
          </a:xfrm>
          <a:prstGeom prst="rect">
            <a:avLst/>
          </a:prstGeom>
        </p:spPr>
      </p:pic>
      <p:sp>
        <p:nvSpPr>
          <p:cNvPr id="2" name="TextBox 1">
            <a:extLst>
              <a:ext uri="{FF2B5EF4-FFF2-40B4-BE49-F238E27FC236}">
                <a16:creationId xmlns:a16="http://schemas.microsoft.com/office/drawing/2014/main" id="{A9CF803D-79AF-4867-96AA-CF18A1AC23A6}"/>
              </a:ext>
            </a:extLst>
          </p:cNvPr>
          <p:cNvSpPr txBox="1"/>
          <p:nvPr/>
        </p:nvSpPr>
        <p:spPr>
          <a:xfrm>
            <a:off x="3472071" y="6241774"/>
            <a:ext cx="1232452" cy="646331"/>
          </a:xfrm>
          <a:prstGeom prst="rect">
            <a:avLst/>
          </a:prstGeom>
          <a:noFill/>
        </p:spPr>
        <p:txBody>
          <a:bodyPr wrap="square" rtlCol="0">
            <a:spAutoFit/>
          </a:bodyPr>
          <a:lstStyle/>
          <a:p>
            <a:r>
              <a:rPr lang="en-US" dirty="0"/>
              <a:t>Fig.13,[1]</a:t>
            </a:r>
          </a:p>
          <a:p>
            <a:endParaRPr lang="en-US" dirty="0"/>
          </a:p>
        </p:txBody>
      </p:sp>
    </p:spTree>
    <p:extLst>
      <p:ext uri="{BB962C8B-B14F-4D97-AF65-F5344CB8AC3E}">
        <p14:creationId xmlns:p14="http://schemas.microsoft.com/office/powerpoint/2010/main" val="38681780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p:cNvGraphicFramePr/>
          <p:nvPr>
            <p:extLst>
              <p:ext uri="{D42A27DB-BD31-4B8C-83A1-F6EECF244321}">
                <p14:modId xmlns:p14="http://schemas.microsoft.com/office/powerpoint/2010/main" val="405930404"/>
              </p:ext>
            </p:extLst>
          </p:nvPr>
        </p:nvGraphicFramePr>
        <p:xfrm>
          <a:off x="838200" y="73542"/>
          <a:ext cx="10515600" cy="11324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Footer Placeholder 3"/>
          <p:cNvSpPr>
            <a:spLocks noGrp="1"/>
          </p:cNvSpPr>
          <p:nvPr>
            <p:ph type="ftr" sz="quarter" idx="11"/>
          </p:nvPr>
        </p:nvSpPr>
        <p:spPr/>
        <p:txBody>
          <a:bodyPr/>
          <a:lstStyle/>
          <a:p>
            <a:r>
              <a:rPr lang="en-US"/>
              <a:t>IIIT-Allahabad </a:t>
            </a:r>
          </a:p>
        </p:txBody>
      </p:sp>
      <p:sp>
        <p:nvSpPr>
          <p:cNvPr id="9" name="TextBox 8">
            <a:extLst>
              <a:ext uri="{FF2B5EF4-FFF2-40B4-BE49-F238E27FC236}">
                <a16:creationId xmlns:a16="http://schemas.microsoft.com/office/drawing/2014/main" id="{43C842F8-9545-4EA7-AA21-CB72F51F4678}"/>
              </a:ext>
            </a:extLst>
          </p:cNvPr>
          <p:cNvSpPr txBox="1"/>
          <p:nvPr/>
        </p:nvSpPr>
        <p:spPr>
          <a:xfrm>
            <a:off x="8534399" y="1409694"/>
            <a:ext cx="3405809" cy="1323439"/>
          </a:xfrm>
          <a:prstGeom prst="rect">
            <a:avLst/>
          </a:prstGeom>
          <a:noFill/>
        </p:spPr>
        <p:txBody>
          <a:bodyPr wrap="square" rtlCol="0">
            <a:spAutoFit/>
          </a:bodyPr>
          <a:lstStyle/>
          <a:p>
            <a:pPr algn="just"/>
            <a:r>
              <a:rPr lang="en-US" sz="2000" b="1" dirty="0">
                <a:latin typeface="Times New Roman" panose="02020603050405020304" pitchFamily="18" charset="0"/>
                <a:cs typeface="Times New Roman" panose="02020603050405020304" pitchFamily="18" charset="0"/>
              </a:rPr>
              <a:t>Cerebellum:</a:t>
            </a:r>
          </a:p>
          <a:p>
            <a:pPr algn="just"/>
            <a:r>
              <a:rPr lang="en-US" sz="2000" dirty="0">
                <a:latin typeface="Times New Roman" panose="02020603050405020304" pitchFamily="18" charset="0"/>
                <a:cs typeface="Times New Roman" panose="02020603050405020304" pitchFamily="18" charset="0"/>
              </a:rPr>
              <a:t>The cerebellum helps coordinate and fine‑tune movement and balance [1].</a:t>
            </a:r>
          </a:p>
        </p:txBody>
      </p:sp>
      <p:pic>
        <p:nvPicPr>
          <p:cNvPr id="3" name="Picture 2">
            <a:extLst>
              <a:ext uri="{FF2B5EF4-FFF2-40B4-BE49-F238E27FC236}">
                <a16:creationId xmlns:a16="http://schemas.microsoft.com/office/drawing/2014/main" id="{63CAF2E7-5028-4885-9987-2ED2B588690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59530" y="1266616"/>
            <a:ext cx="7610475" cy="4695825"/>
          </a:xfrm>
          <a:prstGeom prst="rect">
            <a:avLst/>
          </a:prstGeom>
        </p:spPr>
      </p:pic>
      <p:sp>
        <p:nvSpPr>
          <p:cNvPr id="2" name="TextBox 1">
            <a:extLst>
              <a:ext uri="{FF2B5EF4-FFF2-40B4-BE49-F238E27FC236}">
                <a16:creationId xmlns:a16="http://schemas.microsoft.com/office/drawing/2014/main" id="{6C5E8C76-2E2F-4FD8-849E-94C5370282EB}"/>
              </a:ext>
            </a:extLst>
          </p:cNvPr>
          <p:cNvSpPr txBox="1"/>
          <p:nvPr/>
        </p:nvSpPr>
        <p:spPr>
          <a:xfrm>
            <a:off x="3472070" y="6096000"/>
            <a:ext cx="1550504" cy="646331"/>
          </a:xfrm>
          <a:prstGeom prst="rect">
            <a:avLst/>
          </a:prstGeom>
          <a:noFill/>
        </p:spPr>
        <p:txBody>
          <a:bodyPr wrap="square" rtlCol="0">
            <a:spAutoFit/>
          </a:bodyPr>
          <a:lstStyle/>
          <a:p>
            <a:r>
              <a:rPr lang="en-US" dirty="0"/>
              <a:t>Fig.14,[1]</a:t>
            </a:r>
          </a:p>
          <a:p>
            <a:endParaRPr lang="en-US" dirty="0"/>
          </a:p>
        </p:txBody>
      </p:sp>
    </p:spTree>
    <p:extLst>
      <p:ext uri="{BB962C8B-B14F-4D97-AF65-F5344CB8AC3E}">
        <p14:creationId xmlns:p14="http://schemas.microsoft.com/office/powerpoint/2010/main" val="10598037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p:cNvGraphicFramePr/>
          <p:nvPr>
            <p:extLst>
              <p:ext uri="{D42A27DB-BD31-4B8C-83A1-F6EECF244321}">
                <p14:modId xmlns:p14="http://schemas.microsoft.com/office/powerpoint/2010/main" val="2514054949"/>
              </p:ext>
            </p:extLst>
          </p:nvPr>
        </p:nvGraphicFramePr>
        <p:xfrm>
          <a:off x="838200" y="73542"/>
          <a:ext cx="10515600" cy="11324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Footer Placeholder 3"/>
          <p:cNvSpPr>
            <a:spLocks noGrp="1"/>
          </p:cNvSpPr>
          <p:nvPr>
            <p:ph type="ftr" sz="quarter" idx="11"/>
          </p:nvPr>
        </p:nvSpPr>
        <p:spPr/>
        <p:txBody>
          <a:bodyPr/>
          <a:lstStyle/>
          <a:p>
            <a:r>
              <a:rPr lang="en-US"/>
              <a:t>IIIT-Allahabad </a:t>
            </a:r>
          </a:p>
        </p:txBody>
      </p:sp>
      <p:sp>
        <p:nvSpPr>
          <p:cNvPr id="9" name="TextBox 8">
            <a:extLst>
              <a:ext uri="{FF2B5EF4-FFF2-40B4-BE49-F238E27FC236}">
                <a16:creationId xmlns:a16="http://schemas.microsoft.com/office/drawing/2014/main" id="{43C842F8-9545-4EA7-AA21-CB72F51F4678}"/>
              </a:ext>
            </a:extLst>
          </p:cNvPr>
          <p:cNvSpPr txBox="1"/>
          <p:nvPr/>
        </p:nvSpPr>
        <p:spPr>
          <a:xfrm>
            <a:off x="8534399" y="1409694"/>
            <a:ext cx="3405809" cy="1631216"/>
          </a:xfrm>
          <a:prstGeom prst="rect">
            <a:avLst/>
          </a:prstGeom>
          <a:noFill/>
        </p:spPr>
        <p:txBody>
          <a:bodyPr wrap="square" rtlCol="0">
            <a:spAutoFit/>
          </a:bodyPr>
          <a:lstStyle/>
          <a:p>
            <a:pPr algn="just"/>
            <a:r>
              <a:rPr lang="en-US" sz="2000" b="1" dirty="0">
                <a:latin typeface="Times New Roman" panose="02020603050405020304" pitchFamily="18" charset="0"/>
                <a:cs typeface="Times New Roman" panose="02020603050405020304" pitchFamily="18" charset="0"/>
              </a:rPr>
              <a:t>Temporal Lobe:</a:t>
            </a:r>
          </a:p>
          <a:p>
            <a:pPr algn="just"/>
            <a:r>
              <a:rPr lang="en-US" sz="2000" dirty="0">
                <a:latin typeface="Times New Roman" panose="02020603050405020304" pitchFamily="18" charset="0"/>
                <a:cs typeface="Times New Roman" panose="02020603050405020304" pitchFamily="18" charset="0"/>
              </a:rPr>
              <a:t>The temporal lobe, found near the ears, processes hearing and is involved in memory retrieval [1].</a:t>
            </a:r>
          </a:p>
        </p:txBody>
      </p:sp>
      <p:pic>
        <p:nvPicPr>
          <p:cNvPr id="6" name="Picture 5">
            <a:extLst>
              <a:ext uri="{FF2B5EF4-FFF2-40B4-BE49-F238E27FC236}">
                <a16:creationId xmlns:a16="http://schemas.microsoft.com/office/drawing/2014/main" id="{FA1A7EB8-F23C-415C-950B-04C54D1A5BD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47313" y="1286702"/>
            <a:ext cx="7581900" cy="4629150"/>
          </a:xfrm>
          <a:prstGeom prst="rect">
            <a:avLst/>
          </a:prstGeom>
        </p:spPr>
      </p:pic>
      <p:sp>
        <p:nvSpPr>
          <p:cNvPr id="2" name="TextBox 1">
            <a:extLst>
              <a:ext uri="{FF2B5EF4-FFF2-40B4-BE49-F238E27FC236}">
                <a16:creationId xmlns:a16="http://schemas.microsoft.com/office/drawing/2014/main" id="{22B26173-F0FD-4126-9A6A-5AD98F44A5C1}"/>
              </a:ext>
            </a:extLst>
          </p:cNvPr>
          <p:cNvSpPr txBox="1"/>
          <p:nvPr/>
        </p:nvSpPr>
        <p:spPr>
          <a:xfrm>
            <a:off x="3737113" y="6069496"/>
            <a:ext cx="1126435" cy="646331"/>
          </a:xfrm>
          <a:prstGeom prst="rect">
            <a:avLst/>
          </a:prstGeom>
          <a:noFill/>
        </p:spPr>
        <p:txBody>
          <a:bodyPr wrap="square" rtlCol="0">
            <a:spAutoFit/>
          </a:bodyPr>
          <a:lstStyle/>
          <a:p>
            <a:r>
              <a:rPr lang="en-US" dirty="0"/>
              <a:t>Fig.15,[1]</a:t>
            </a:r>
          </a:p>
          <a:p>
            <a:endParaRPr lang="en-US" dirty="0"/>
          </a:p>
        </p:txBody>
      </p:sp>
    </p:spTree>
    <p:extLst>
      <p:ext uri="{BB962C8B-B14F-4D97-AF65-F5344CB8AC3E}">
        <p14:creationId xmlns:p14="http://schemas.microsoft.com/office/powerpoint/2010/main" val="32190467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Diagram 5"/>
          <p:cNvGraphicFramePr/>
          <p:nvPr>
            <p:extLst>
              <p:ext uri="{D42A27DB-BD31-4B8C-83A1-F6EECF244321}">
                <p14:modId xmlns:p14="http://schemas.microsoft.com/office/powerpoint/2010/main" val="868047583"/>
              </p:ext>
            </p:extLst>
          </p:nvPr>
        </p:nvGraphicFramePr>
        <p:xfrm>
          <a:off x="665357" y="128790"/>
          <a:ext cx="10886991" cy="12492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7" name="Content Placeholder 6"/>
          <p:cNvPicPr>
            <a:picLocks noGrp="1" noChangeAspect="1"/>
          </p:cNvPicPr>
          <p:nvPr>
            <p:ph idx="1"/>
          </p:nvPr>
        </p:nvPicPr>
        <p:blipFill>
          <a:blip r:embed="rId7">
            <a:extLst>
              <a:ext uri="{28A0092B-C50C-407E-A947-70E740481C1C}">
                <a14:useLocalDpi xmlns:a14="http://schemas.microsoft.com/office/drawing/2010/main" val="0"/>
              </a:ext>
            </a:extLst>
          </a:blip>
          <a:stretch>
            <a:fillRect/>
          </a:stretch>
        </p:blipFill>
        <p:spPr>
          <a:xfrm>
            <a:off x="734096" y="1416677"/>
            <a:ext cx="4198561" cy="3670480"/>
          </a:xfrm>
        </p:spPr>
      </p:pic>
      <p:sp>
        <p:nvSpPr>
          <p:cNvPr id="4" name="Footer Placeholder 3"/>
          <p:cNvSpPr>
            <a:spLocks noGrp="1"/>
          </p:cNvSpPr>
          <p:nvPr>
            <p:ph type="ftr" sz="quarter" idx="11"/>
          </p:nvPr>
        </p:nvSpPr>
        <p:spPr/>
        <p:txBody>
          <a:bodyPr/>
          <a:lstStyle/>
          <a:p>
            <a:r>
              <a:rPr lang="en-US"/>
              <a:t>IIIT-Allahabad </a:t>
            </a:r>
            <a:endParaRPr lang="en-US" dirty="0"/>
          </a:p>
        </p:txBody>
      </p:sp>
      <p:pic>
        <p:nvPicPr>
          <p:cNvPr id="8" name="Picture 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096000" y="1227589"/>
            <a:ext cx="5172075" cy="3103808"/>
          </a:xfrm>
          <a:prstGeom prst="rect">
            <a:avLst/>
          </a:prstGeom>
        </p:spPr>
      </p:pic>
      <p:sp>
        <p:nvSpPr>
          <p:cNvPr id="9" name="TextBox 8"/>
          <p:cNvSpPr txBox="1"/>
          <p:nvPr/>
        </p:nvSpPr>
        <p:spPr>
          <a:xfrm>
            <a:off x="1056068" y="5087156"/>
            <a:ext cx="4481847" cy="1754326"/>
          </a:xfrm>
          <a:prstGeom prst="rect">
            <a:avLst/>
          </a:prstGeom>
          <a:noFill/>
        </p:spPr>
        <p:txBody>
          <a:bodyPr wrap="square" rtlCol="0">
            <a:spAutoFit/>
          </a:bodyPr>
          <a:lstStyle/>
          <a:p>
            <a:r>
              <a:rPr lang="en-US" dirty="0"/>
              <a:t>I: Frontal Lobe (Motor/Higher order Function)</a:t>
            </a:r>
          </a:p>
          <a:p>
            <a:r>
              <a:rPr lang="en-US" dirty="0"/>
              <a:t>II: </a:t>
            </a:r>
            <a:r>
              <a:rPr lang="en-US" dirty="0">
                <a:solidFill>
                  <a:schemeClr val="bg2">
                    <a:lumMod val="50000"/>
                  </a:schemeClr>
                </a:solidFill>
              </a:rPr>
              <a:t>Fissure of Rolando (Central Sulcus)</a:t>
            </a:r>
          </a:p>
          <a:p>
            <a:r>
              <a:rPr lang="en-US" dirty="0"/>
              <a:t>III: Parietal Lobe ( Sensation, Motor Control)</a:t>
            </a:r>
          </a:p>
          <a:p>
            <a:r>
              <a:rPr lang="en-US" dirty="0"/>
              <a:t>IV: Temporal Lobe(Emotion, Hearing, Memory)</a:t>
            </a:r>
          </a:p>
          <a:p>
            <a:r>
              <a:rPr lang="en-US" dirty="0"/>
              <a:t>V: Occipital Lobe( Vision, Color Recognition)</a:t>
            </a:r>
          </a:p>
        </p:txBody>
      </p:sp>
      <p:sp>
        <p:nvSpPr>
          <p:cNvPr id="10" name="TextBox 9"/>
          <p:cNvSpPr txBox="1"/>
          <p:nvPr/>
        </p:nvSpPr>
        <p:spPr>
          <a:xfrm>
            <a:off x="6400801" y="4649273"/>
            <a:ext cx="1880314" cy="1754326"/>
          </a:xfrm>
          <a:prstGeom prst="rect">
            <a:avLst/>
          </a:prstGeom>
          <a:noFill/>
        </p:spPr>
        <p:txBody>
          <a:bodyPr wrap="square" rtlCol="0">
            <a:spAutoFit/>
          </a:bodyPr>
          <a:lstStyle/>
          <a:p>
            <a:pPr marL="342900" indent="-342900">
              <a:buAutoNum type="arabicPeriod"/>
            </a:pPr>
            <a:r>
              <a:rPr lang="en-US" dirty="0"/>
              <a:t>Foot, Leg</a:t>
            </a:r>
          </a:p>
          <a:p>
            <a:pPr marL="342900" indent="-342900">
              <a:buAutoNum type="arabicPeriod"/>
            </a:pPr>
            <a:r>
              <a:rPr lang="en-US" dirty="0"/>
              <a:t>Trunk, Head</a:t>
            </a:r>
          </a:p>
          <a:p>
            <a:pPr marL="342900" indent="-342900">
              <a:buAutoNum type="arabicPeriod"/>
            </a:pPr>
            <a:r>
              <a:rPr lang="en-US" dirty="0"/>
              <a:t>Arm</a:t>
            </a:r>
          </a:p>
          <a:p>
            <a:pPr marL="342900" indent="-342900">
              <a:buAutoNum type="arabicPeriod"/>
            </a:pPr>
            <a:r>
              <a:rPr lang="en-US" dirty="0"/>
              <a:t>Hand, Fingers</a:t>
            </a:r>
          </a:p>
          <a:p>
            <a:pPr marL="342900" indent="-342900">
              <a:buAutoNum type="arabicPeriod"/>
            </a:pPr>
            <a:r>
              <a:rPr lang="en-US" dirty="0"/>
              <a:t>Eye</a:t>
            </a:r>
          </a:p>
          <a:p>
            <a:pPr marL="342900" indent="-342900">
              <a:buAutoNum type="arabicPeriod"/>
            </a:pPr>
            <a:r>
              <a:rPr lang="en-US" dirty="0"/>
              <a:t>Face</a:t>
            </a:r>
          </a:p>
        </p:txBody>
      </p:sp>
      <p:sp>
        <p:nvSpPr>
          <p:cNvPr id="11" name="TextBox 10"/>
          <p:cNvSpPr txBox="1"/>
          <p:nvPr/>
        </p:nvSpPr>
        <p:spPr>
          <a:xfrm>
            <a:off x="8950817" y="4649273"/>
            <a:ext cx="2075175" cy="1477328"/>
          </a:xfrm>
          <a:prstGeom prst="rect">
            <a:avLst/>
          </a:prstGeom>
          <a:noFill/>
        </p:spPr>
        <p:txBody>
          <a:bodyPr wrap="square" rtlCol="0">
            <a:spAutoFit/>
          </a:bodyPr>
          <a:lstStyle/>
          <a:p>
            <a:r>
              <a:rPr lang="en-US" dirty="0"/>
              <a:t>7. Lips</a:t>
            </a:r>
          </a:p>
          <a:p>
            <a:r>
              <a:rPr lang="en-US" dirty="0"/>
              <a:t>8. Jaw, Teeth</a:t>
            </a:r>
          </a:p>
          <a:p>
            <a:r>
              <a:rPr lang="en-US" dirty="0"/>
              <a:t>9. Tongue</a:t>
            </a:r>
          </a:p>
          <a:p>
            <a:r>
              <a:rPr lang="en-US" dirty="0"/>
              <a:t>10. Pharynx</a:t>
            </a:r>
          </a:p>
          <a:p>
            <a:r>
              <a:rPr lang="en-US" dirty="0"/>
              <a:t>11. Intra-abdominal</a:t>
            </a:r>
          </a:p>
        </p:txBody>
      </p:sp>
      <p:sp>
        <p:nvSpPr>
          <p:cNvPr id="2" name="TextBox 1">
            <a:extLst>
              <a:ext uri="{FF2B5EF4-FFF2-40B4-BE49-F238E27FC236}">
                <a16:creationId xmlns:a16="http://schemas.microsoft.com/office/drawing/2014/main" id="{9DF95ED9-8919-4945-B68B-D0B24B918B25}"/>
              </a:ext>
            </a:extLst>
          </p:cNvPr>
          <p:cNvSpPr txBox="1"/>
          <p:nvPr/>
        </p:nvSpPr>
        <p:spPr>
          <a:xfrm>
            <a:off x="4770782" y="4134678"/>
            <a:ext cx="1192695" cy="369332"/>
          </a:xfrm>
          <a:prstGeom prst="rect">
            <a:avLst/>
          </a:prstGeom>
          <a:noFill/>
        </p:spPr>
        <p:txBody>
          <a:bodyPr wrap="square" rtlCol="0">
            <a:spAutoFit/>
          </a:bodyPr>
          <a:lstStyle/>
          <a:p>
            <a:r>
              <a:rPr lang="en-US" dirty="0"/>
              <a:t>Fig.16, [1]</a:t>
            </a:r>
          </a:p>
        </p:txBody>
      </p:sp>
      <p:sp>
        <p:nvSpPr>
          <p:cNvPr id="3" name="TextBox 2">
            <a:extLst>
              <a:ext uri="{FF2B5EF4-FFF2-40B4-BE49-F238E27FC236}">
                <a16:creationId xmlns:a16="http://schemas.microsoft.com/office/drawing/2014/main" id="{747ECD3D-F6DB-46D5-A07B-3BFF1DBEBFBF}"/>
              </a:ext>
            </a:extLst>
          </p:cNvPr>
          <p:cNvSpPr txBox="1"/>
          <p:nvPr/>
        </p:nvSpPr>
        <p:spPr>
          <a:xfrm>
            <a:off x="11025992" y="3429000"/>
            <a:ext cx="1073243" cy="646331"/>
          </a:xfrm>
          <a:prstGeom prst="rect">
            <a:avLst/>
          </a:prstGeom>
          <a:noFill/>
        </p:spPr>
        <p:txBody>
          <a:bodyPr wrap="square" rtlCol="0">
            <a:spAutoFit/>
          </a:bodyPr>
          <a:lstStyle/>
          <a:p>
            <a:r>
              <a:rPr lang="en-US" dirty="0"/>
              <a:t>Fig.17,[1]</a:t>
            </a:r>
          </a:p>
          <a:p>
            <a:endParaRPr lang="en-US" dirty="0"/>
          </a:p>
        </p:txBody>
      </p:sp>
    </p:spTree>
    <p:extLst>
      <p:ext uri="{BB962C8B-B14F-4D97-AF65-F5344CB8AC3E}">
        <p14:creationId xmlns:p14="http://schemas.microsoft.com/office/powerpoint/2010/main" val="22625504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p:cNvGraphicFramePr/>
          <p:nvPr>
            <p:extLst>
              <p:ext uri="{D42A27DB-BD31-4B8C-83A1-F6EECF244321}">
                <p14:modId xmlns:p14="http://schemas.microsoft.com/office/powerpoint/2010/main" val="1367991146"/>
              </p:ext>
            </p:extLst>
          </p:nvPr>
        </p:nvGraphicFramePr>
        <p:xfrm>
          <a:off x="257577" y="141669"/>
          <a:ext cx="11333409" cy="15490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Content Placeholder 5"/>
          <p:cNvPicPr>
            <a:picLocks noGrp="1" noChangeAspect="1"/>
          </p:cNvPicPr>
          <p:nvPr>
            <p:ph idx="1"/>
          </p:nvPr>
        </p:nvPicPr>
        <p:blipFill>
          <a:blip r:embed="rId7">
            <a:extLst>
              <a:ext uri="{28A0092B-C50C-407E-A947-70E740481C1C}">
                <a14:useLocalDpi xmlns:a14="http://schemas.microsoft.com/office/drawing/2010/main" val="0"/>
              </a:ext>
            </a:extLst>
          </a:blip>
          <a:stretch>
            <a:fillRect/>
          </a:stretch>
        </p:blipFill>
        <p:spPr>
          <a:xfrm>
            <a:off x="1364312" y="1519706"/>
            <a:ext cx="4595162" cy="4836643"/>
          </a:xfrm>
        </p:spPr>
      </p:pic>
      <p:sp>
        <p:nvSpPr>
          <p:cNvPr id="4" name="Footer Placeholder 3"/>
          <p:cNvSpPr>
            <a:spLocks noGrp="1"/>
          </p:cNvSpPr>
          <p:nvPr>
            <p:ph type="ftr" sz="quarter" idx="11"/>
          </p:nvPr>
        </p:nvSpPr>
        <p:spPr/>
        <p:txBody>
          <a:bodyPr/>
          <a:lstStyle/>
          <a:p>
            <a:r>
              <a:rPr lang="en-US" dirty="0"/>
              <a:t>IIIT-Allahabad </a:t>
            </a:r>
          </a:p>
        </p:txBody>
      </p:sp>
      <p:pic>
        <p:nvPicPr>
          <p:cNvPr id="7" name="Picture 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419438" y="1519707"/>
            <a:ext cx="2762250" cy="4675031"/>
          </a:xfrm>
          <a:prstGeom prst="rect">
            <a:avLst/>
          </a:prstGeom>
        </p:spPr>
      </p:pic>
      <p:sp>
        <p:nvSpPr>
          <p:cNvPr id="2" name="TextBox 1">
            <a:extLst>
              <a:ext uri="{FF2B5EF4-FFF2-40B4-BE49-F238E27FC236}">
                <a16:creationId xmlns:a16="http://schemas.microsoft.com/office/drawing/2014/main" id="{350569C2-EDB1-4D37-9E8A-CDC7BD2A87A9}"/>
              </a:ext>
            </a:extLst>
          </p:cNvPr>
          <p:cNvSpPr txBox="1"/>
          <p:nvPr/>
        </p:nvSpPr>
        <p:spPr>
          <a:xfrm>
            <a:off x="2822713" y="6356349"/>
            <a:ext cx="1311965" cy="646331"/>
          </a:xfrm>
          <a:prstGeom prst="rect">
            <a:avLst/>
          </a:prstGeom>
          <a:noFill/>
        </p:spPr>
        <p:txBody>
          <a:bodyPr wrap="square" rtlCol="0">
            <a:spAutoFit/>
          </a:bodyPr>
          <a:lstStyle/>
          <a:p>
            <a:r>
              <a:rPr lang="en-US" dirty="0"/>
              <a:t>Fig.18,[1]</a:t>
            </a:r>
          </a:p>
          <a:p>
            <a:endParaRPr lang="en-US" dirty="0"/>
          </a:p>
        </p:txBody>
      </p:sp>
      <p:sp>
        <p:nvSpPr>
          <p:cNvPr id="3" name="TextBox 2">
            <a:extLst>
              <a:ext uri="{FF2B5EF4-FFF2-40B4-BE49-F238E27FC236}">
                <a16:creationId xmlns:a16="http://schemas.microsoft.com/office/drawing/2014/main" id="{79F74DC4-E186-4BEB-AEB6-91BD73FC5ADE}"/>
              </a:ext>
            </a:extLst>
          </p:cNvPr>
          <p:cNvSpPr txBox="1"/>
          <p:nvPr/>
        </p:nvSpPr>
        <p:spPr>
          <a:xfrm>
            <a:off x="8441637" y="6194738"/>
            <a:ext cx="1311964" cy="646331"/>
          </a:xfrm>
          <a:prstGeom prst="rect">
            <a:avLst/>
          </a:prstGeom>
          <a:noFill/>
        </p:spPr>
        <p:txBody>
          <a:bodyPr wrap="square" rtlCol="0">
            <a:spAutoFit/>
          </a:bodyPr>
          <a:lstStyle/>
          <a:p>
            <a:r>
              <a:rPr lang="en-US" dirty="0"/>
              <a:t>Fig.19,[1]</a:t>
            </a:r>
          </a:p>
          <a:p>
            <a:endParaRPr lang="en-US" dirty="0"/>
          </a:p>
        </p:txBody>
      </p:sp>
    </p:spTree>
    <p:extLst>
      <p:ext uri="{BB962C8B-B14F-4D97-AF65-F5344CB8AC3E}">
        <p14:creationId xmlns:p14="http://schemas.microsoft.com/office/powerpoint/2010/main" val="23751741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p:cNvGraphicFramePr/>
          <p:nvPr>
            <p:extLst>
              <p:ext uri="{D42A27DB-BD31-4B8C-83A1-F6EECF244321}">
                <p14:modId xmlns:p14="http://schemas.microsoft.com/office/powerpoint/2010/main" val="2448450544"/>
              </p:ext>
            </p:extLst>
          </p:nvPr>
        </p:nvGraphicFramePr>
        <p:xfrm>
          <a:off x="838200" y="206062"/>
          <a:ext cx="10515600" cy="130076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Footer Placeholder 3"/>
          <p:cNvSpPr>
            <a:spLocks noGrp="1"/>
          </p:cNvSpPr>
          <p:nvPr>
            <p:ph type="ftr" sz="quarter" idx="11"/>
          </p:nvPr>
        </p:nvSpPr>
        <p:spPr/>
        <p:txBody>
          <a:bodyPr/>
          <a:lstStyle/>
          <a:p>
            <a:r>
              <a:rPr lang="en-US"/>
              <a:t>IIIT-Allahabad </a:t>
            </a:r>
          </a:p>
        </p:txBody>
      </p:sp>
      <p:sp>
        <p:nvSpPr>
          <p:cNvPr id="2" name="Content Placeholder 1"/>
          <p:cNvSpPr>
            <a:spLocks noGrp="1"/>
          </p:cNvSpPr>
          <p:nvPr>
            <p:ph idx="1"/>
          </p:nvPr>
        </p:nvSpPr>
        <p:spPr/>
        <p:txBody>
          <a:bodyPr>
            <a:normAutofit/>
          </a:bodyPr>
          <a:lstStyle/>
          <a:p>
            <a:pPr marL="514350" indent="-514350">
              <a:buAutoNum type="arabicPeriod"/>
            </a:pPr>
            <a:r>
              <a:rPr lang="en-US" dirty="0"/>
              <a:t>Over View of Human Brain</a:t>
            </a:r>
          </a:p>
          <a:p>
            <a:pPr marL="0" indent="0">
              <a:buNone/>
            </a:pPr>
            <a:r>
              <a:rPr lang="en-US" dirty="0"/>
              <a:t>	1.1 Biological Principles</a:t>
            </a:r>
          </a:p>
          <a:p>
            <a:pPr marL="0" indent="0">
              <a:buNone/>
            </a:pPr>
            <a:r>
              <a:rPr lang="en-US" dirty="0"/>
              <a:t>	1.2 Technical Principles</a:t>
            </a:r>
          </a:p>
          <a:p>
            <a:pPr marL="0" indent="0">
              <a:buNone/>
            </a:pPr>
            <a:r>
              <a:rPr lang="en-US" dirty="0"/>
              <a:t>2. Literature Review/Survey </a:t>
            </a:r>
          </a:p>
          <a:p>
            <a:pPr marL="0" indent="0">
              <a:buNone/>
            </a:pPr>
            <a:r>
              <a:rPr lang="en-US" dirty="0"/>
              <a:t>3. Motivation and Area of Application </a:t>
            </a:r>
          </a:p>
          <a:p>
            <a:pPr marL="0" indent="0">
              <a:buNone/>
            </a:pPr>
            <a:r>
              <a:rPr lang="en-US" dirty="0"/>
              <a:t>	3.1 Applications area of BCI</a:t>
            </a:r>
          </a:p>
          <a:p>
            <a:pPr marL="0" indent="0">
              <a:buNone/>
            </a:pPr>
            <a:r>
              <a:rPr lang="en-US" dirty="0"/>
              <a:t>	3.2 Research challenges in BCI</a:t>
            </a:r>
          </a:p>
          <a:p>
            <a:pPr marL="0" indent="0">
              <a:buNone/>
            </a:pPr>
            <a:r>
              <a:rPr lang="en-US" dirty="0"/>
              <a:t>4. Conclusion  </a:t>
            </a:r>
          </a:p>
        </p:txBody>
      </p:sp>
    </p:spTree>
    <p:extLst>
      <p:ext uri="{BB962C8B-B14F-4D97-AF65-F5344CB8AC3E}">
        <p14:creationId xmlns:p14="http://schemas.microsoft.com/office/powerpoint/2010/main" val="26487171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p:cNvGraphicFramePr/>
          <p:nvPr>
            <p:extLst>
              <p:ext uri="{D42A27DB-BD31-4B8C-83A1-F6EECF244321}">
                <p14:modId xmlns:p14="http://schemas.microsoft.com/office/powerpoint/2010/main" val="572697992"/>
              </p:ext>
            </p:extLst>
          </p:nvPr>
        </p:nvGraphicFramePr>
        <p:xfrm>
          <a:off x="463639" y="167426"/>
          <a:ext cx="10985679" cy="126213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Content Placeholder 2"/>
          <p:cNvSpPr>
            <a:spLocks noGrp="1"/>
          </p:cNvSpPr>
          <p:nvPr>
            <p:ph idx="1"/>
          </p:nvPr>
        </p:nvSpPr>
        <p:spPr>
          <a:xfrm>
            <a:off x="838200" y="1519707"/>
            <a:ext cx="6760335" cy="4309526"/>
          </a:xfrm>
        </p:spPr>
        <p:txBody>
          <a:bodyPr>
            <a:normAutofit/>
          </a:bodyPr>
          <a:lstStyle/>
          <a:p>
            <a:r>
              <a:rPr lang="en-US" sz="2400" dirty="0">
                <a:latin typeface="Times New Roman" panose="02020603050405020304" pitchFamily="18" charset="0"/>
                <a:cs typeface="Times New Roman" panose="02020603050405020304" pitchFamily="18" charset="0"/>
              </a:rPr>
              <a:t>Each of the brain hemispheres is segmented into </a:t>
            </a:r>
            <a:r>
              <a:rPr lang="en-US" sz="2400" dirty="0">
                <a:solidFill>
                  <a:schemeClr val="tx1">
                    <a:lumMod val="95000"/>
                    <a:lumOff val="5000"/>
                  </a:schemeClr>
                </a:solidFill>
                <a:latin typeface="Times New Roman" panose="02020603050405020304" pitchFamily="18" charset="0"/>
                <a:cs typeface="Times New Roman" panose="02020603050405020304" pitchFamily="18" charset="0"/>
              </a:rPr>
              <a:t>four lobes </a:t>
            </a:r>
            <a:r>
              <a:rPr lang="en-US" sz="2400" dirty="0">
                <a:latin typeface="Times New Roman" panose="02020603050405020304" pitchFamily="18" charset="0"/>
                <a:cs typeface="Times New Roman" panose="02020603050405020304" pitchFamily="18" charset="0"/>
              </a:rPr>
              <a:t>with different functions.</a:t>
            </a:r>
          </a:p>
          <a:p>
            <a:r>
              <a:rPr lang="en-US" sz="2400" dirty="0">
                <a:latin typeface="Times New Roman" panose="02020603050405020304" pitchFamily="18" charset="0"/>
                <a:cs typeface="Times New Roman" panose="02020603050405020304" pitchFamily="18" charset="0"/>
              </a:rPr>
              <a:t>The lobes are separated by fissures (sulcus).</a:t>
            </a:r>
          </a:p>
          <a:p>
            <a:r>
              <a:rPr lang="en-US" sz="2400" dirty="0">
                <a:latin typeface="Times New Roman" panose="02020603050405020304" pitchFamily="18" charset="0"/>
                <a:cs typeface="Times New Roman" panose="02020603050405020304" pitchFamily="18" charset="0"/>
              </a:rPr>
              <a:t>The Primary Somatic Sensory Cortex (</a:t>
            </a:r>
            <a:r>
              <a:rPr lang="en-US" sz="2400" dirty="0">
                <a:solidFill>
                  <a:srgbClr val="00B050"/>
                </a:solidFill>
                <a:latin typeface="Times New Roman" panose="02020603050405020304" pitchFamily="18" charset="0"/>
                <a:cs typeface="Times New Roman" panose="02020603050405020304" pitchFamily="18" charset="0"/>
              </a:rPr>
              <a:t>Parietal Lobe</a:t>
            </a:r>
            <a:r>
              <a:rPr lang="en-US" sz="2400" dirty="0">
                <a:latin typeface="Times New Roman" panose="02020603050405020304" pitchFamily="18" charset="0"/>
                <a:cs typeface="Times New Roman" panose="02020603050405020304" pitchFamily="18" charset="0"/>
              </a:rPr>
              <a:t>) and the Primary Motor Cortex (</a:t>
            </a:r>
            <a:r>
              <a:rPr lang="en-US" sz="2400" dirty="0">
                <a:solidFill>
                  <a:srgbClr val="00B050"/>
                </a:solidFill>
                <a:latin typeface="Times New Roman" panose="02020603050405020304" pitchFamily="18" charset="0"/>
                <a:cs typeface="Times New Roman" panose="02020603050405020304" pitchFamily="18" charset="0"/>
              </a:rPr>
              <a:t>Temporal Lobe</a:t>
            </a:r>
            <a:r>
              <a:rPr lang="en-US" sz="2400" dirty="0">
                <a:latin typeface="Times New Roman" panose="02020603050405020304" pitchFamily="18" charset="0"/>
                <a:cs typeface="Times New Roman" panose="02020603050405020304" pitchFamily="18" charset="0"/>
              </a:rPr>
              <a:t>) </a:t>
            </a:r>
            <a:r>
              <a:rPr lang="en-US" sz="2400" dirty="0">
                <a:solidFill>
                  <a:srgbClr val="00B050"/>
                </a:solidFill>
                <a:latin typeface="Times New Roman" panose="02020603050405020304" pitchFamily="18" charset="0"/>
                <a:cs typeface="Times New Roman" panose="02020603050405020304" pitchFamily="18" charset="0"/>
              </a:rPr>
              <a:t>are the most important regions for BCI research</a:t>
            </a:r>
            <a:r>
              <a:rPr lang="en-US" sz="2400" dirty="0">
                <a:latin typeface="Times New Roman" panose="02020603050405020304" pitchFamily="18" charset="0"/>
                <a:cs typeface="Times New Roman" panose="02020603050405020304" pitchFamily="18" charset="0"/>
              </a:rPr>
              <a:t>.</a:t>
            </a:r>
          </a:p>
          <a:p>
            <a:r>
              <a:rPr lang="en-US" sz="2400" dirty="0">
                <a:solidFill>
                  <a:srgbClr val="00B0F0"/>
                </a:solidFill>
                <a:latin typeface="Times New Roman" panose="02020603050405020304" pitchFamily="18" charset="0"/>
                <a:cs typeface="Times New Roman" panose="02020603050405020304" pitchFamily="18" charset="0"/>
              </a:rPr>
              <a:t>No central lobe exists, the ‘C’ letter is used for identification  purposes  only.</a:t>
            </a:r>
          </a:p>
          <a:p>
            <a:pPr marL="0" indent="0">
              <a:buNone/>
            </a:pPr>
            <a:endParaRPr lang="en-US" dirty="0"/>
          </a:p>
        </p:txBody>
      </p:sp>
      <p:sp>
        <p:nvSpPr>
          <p:cNvPr id="4" name="Footer Placeholder 3"/>
          <p:cNvSpPr>
            <a:spLocks noGrp="1"/>
          </p:cNvSpPr>
          <p:nvPr>
            <p:ph type="ftr" sz="quarter" idx="11"/>
          </p:nvPr>
        </p:nvSpPr>
        <p:spPr/>
        <p:txBody>
          <a:bodyPr/>
          <a:lstStyle/>
          <a:p>
            <a:r>
              <a:rPr lang="en-US"/>
              <a:t>IIIT-Allahabad </a:t>
            </a:r>
          </a:p>
        </p:txBody>
      </p:sp>
      <p:graphicFrame>
        <p:nvGraphicFramePr>
          <p:cNvPr id="2" name="Table 1"/>
          <p:cNvGraphicFramePr>
            <a:graphicFrameLocks noGrp="1"/>
          </p:cNvGraphicFramePr>
          <p:nvPr>
            <p:extLst>
              <p:ext uri="{D42A27DB-BD31-4B8C-83A1-F6EECF244321}">
                <p14:modId xmlns:p14="http://schemas.microsoft.com/office/powerpoint/2010/main" val="1534744950"/>
              </p:ext>
            </p:extLst>
          </p:nvPr>
        </p:nvGraphicFramePr>
        <p:xfrm>
          <a:off x="7959144" y="1700008"/>
          <a:ext cx="3394656" cy="3840480"/>
        </p:xfrm>
        <a:graphic>
          <a:graphicData uri="http://schemas.openxmlformats.org/drawingml/2006/table">
            <a:tbl>
              <a:tblPr firstRow="1" bandRow="1">
                <a:tableStyleId>{5C22544A-7EE6-4342-B048-85BDC9FD1C3A}</a:tableStyleId>
              </a:tblPr>
              <a:tblGrid>
                <a:gridCol w="1697328">
                  <a:extLst>
                    <a:ext uri="{9D8B030D-6E8A-4147-A177-3AD203B41FA5}">
                      <a16:colId xmlns:a16="http://schemas.microsoft.com/office/drawing/2014/main" val="20000"/>
                    </a:ext>
                  </a:extLst>
                </a:gridCol>
                <a:gridCol w="1697328">
                  <a:extLst>
                    <a:ext uri="{9D8B030D-6E8A-4147-A177-3AD203B41FA5}">
                      <a16:colId xmlns:a16="http://schemas.microsoft.com/office/drawing/2014/main" val="20001"/>
                    </a:ext>
                  </a:extLst>
                </a:gridCol>
              </a:tblGrid>
              <a:tr h="56667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1" dirty="0">
                          <a:effectLst/>
                          <a:latin typeface="+mn-lt"/>
                          <a:ea typeface="Calibri" panose="020F0502020204030204" pitchFamily="34" charset="0"/>
                          <a:cs typeface="Times New Roman" panose="02020603050405020304" pitchFamily="18" charset="0"/>
                        </a:rPr>
                        <a:t>Lobe</a:t>
                      </a:r>
                      <a:endParaRPr lang="en-US" sz="1800" dirty="0">
                        <a:effectLst/>
                        <a:latin typeface="+mn-lt"/>
                        <a:ea typeface="Calibri" panose="020F0502020204030204" pitchFamily="34" charset="0"/>
                        <a:cs typeface="Times New Roman" panose="02020603050405020304" pitchFamily="18" charset="0"/>
                      </a:endParaRPr>
                    </a:p>
                    <a:p>
                      <a:pPr algn="ctr"/>
                      <a:endParaRPr lang="en-US"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1" spc="-5" dirty="0">
                          <a:effectLst/>
                          <a:latin typeface="+mn-lt"/>
                          <a:ea typeface="Calibri" panose="020F0502020204030204" pitchFamily="34" charset="0"/>
                          <a:cs typeface="Times New Roman" panose="02020603050405020304" pitchFamily="18" charset="0"/>
                        </a:rPr>
                        <a:t>Elect</a:t>
                      </a:r>
                      <a:r>
                        <a:rPr lang="en-US" sz="1800" b="1" spc="-10" dirty="0">
                          <a:effectLst/>
                          <a:latin typeface="+mn-lt"/>
                          <a:ea typeface="Calibri" panose="020F0502020204030204" pitchFamily="34" charset="0"/>
                          <a:cs typeface="Times New Roman" panose="02020603050405020304" pitchFamily="18" charset="0"/>
                        </a:rPr>
                        <a:t>rode</a:t>
                      </a:r>
                      <a:endParaRPr lang="en-US" sz="1800" dirty="0">
                        <a:effectLst/>
                        <a:latin typeface="+mn-lt"/>
                        <a:ea typeface="Calibri" panose="020F0502020204030204" pitchFamily="34" charset="0"/>
                        <a:cs typeface="Times New Roman" panose="02020603050405020304" pitchFamily="18" charset="0"/>
                      </a:endParaRPr>
                    </a:p>
                    <a:p>
                      <a:pPr algn="ctr"/>
                      <a:endParaRPr lang="en-US" dirty="0"/>
                    </a:p>
                  </a:txBody>
                  <a:tcPr/>
                </a:tc>
                <a:extLst>
                  <a:ext uri="{0D108BD9-81ED-4DB2-BD59-A6C34878D82A}">
                    <a16:rowId xmlns:a16="http://schemas.microsoft.com/office/drawing/2014/main" val="10000"/>
                  </a:ext>
                </a:extLst>
              </a:tr>
              <a:tr h="56667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1" dirty="0">
                          <a:effectLst/>
                          <a:latin typeface="+mn-lt"/>
                          <a:ea typeface="Calibri" panose="020F0502020204030204" pitchFamily="34" charset="0"/>
                          <a:cs typeface="Times New Roman" panose="02020603050405020304" pitchFamily="18" charset="0"/>
                        </a:rPr>
                        <a:t>F</a:t>
                      </a:r>
                    </a:p>
                    <a:p>
                      <a:pPr algn="ctr"/>
                      <a:endParaRPr lang="en-US" b="1"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1" spc="-10" dirty="0">
                          <a:effectLst/>
                          <a:latin typeface="+mn-lt"/>
                          <a:ea typeface="Calibri" panose="020F0502020204030204" pitchFamily="34" charset="0"/>
                          <a:cs typeface="Times New Roman" panose="02020603050405020304" pitchFamily="18" charset="0"/>
                        </a:rPr>
                        <a:t>F</a:t>
                      </a:r>
                      <a:r>
                        <a:rPr lang="en-US" sz="1800" b="1" spc="-15" dirty="0">
                          <a:effectLst/>
                          <a:latin typeface="+mn-lt"/>
                          <a:ea typeface="Calibri" panose="020F0502020204030204" pitchFamily="34" charset="0"/>
                          <a:cs typeface="Times New Roman" panose="02020603050405020304" pitchFamily="18" charset="0"/>
                        </a:rPr>
                        <a:t>rontal</a:t>
                      </a:r>
                      <a:endParaRPr lang="en-US" sz="1800" b="1" dirty="0">
                        <a:effectLst/>
                        <a:latin typeface="+mn-lt"/>
                        <a:ea typeface="Calibri" panose="020F0502020204030204" pitchFamily="34" charset="0"/>
                        <a:cs typeface="Times New Roman" panose="02020603050405020304" pitchFamily="18" charset="0"/>
                      </a:endParaRPr>
                    </a:p>
                    <a:p>
                      <a:pPr algn="ctr"/>
                      <a:endParaRPr lang="en-US" b="1" dirty="0"/>
                    </a:p>
                  </a:txBody>
                  <a:tcPr/>
                </a:tc>
                <a:extLst>
                  <a:ext uri="{0D108BD9-81ED-4DB2-BD59-A6C34878D82A}">
                    <a16:rowId xmlns:a16="http://schemas.microsoft.com/office/drawing/2014/main" val="10001"/>
                  </a:ext>
                </a:extLst>
              </a:tr>
              <a:tr h="56667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1" dirty="0">
                          <a:solidFill>
                            <a:srgbClr val="00B050"/>
                          </a:solidFill>
                          <a:effectLst/>
                          <a:latin typeface="+mn-lt"/>
                          <a:ea typeface="Calibri" panose="020F0502020204030204" pitchFamily="34" charset="0"/>
                          <a:cs typeface="Times New Roman" panose="02020603050405020304" pitchFamily="18" charset="0"/>
                        </a:rPr>
                        <a:t>T</a:t>
                      </a:r>
                    </a:p>
                    <a:p>
                      <a:pPr algn="ctr"/>
                      <a:endParaRPr lang="en-US" b="1"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1" spc="-10" dirty="0">
                          <a:solidFill>
                            <a:srgbClr val="00B050"/>
                          </a:solidFill>
                          <a:effectLst/>
                          <a:latin typeface="+mn-lt"/>
                          <a:ea typeface="Calibri" panose="020F0502020204030204" pitchFamily="34" charset="0"/>
                          <a:cs typeface="Times New Roman" panose="02020603050405020304" pitchFamily="18" charset="0"/>
                        </a:rPr>
                        <a:t>T</a:t>
                      </a:r>
                      <a:r>
                        <a:rPr lang="en-US" sz="1800" b="1" spc="-15" dirty="0">
                          <a:solidFill>
                            <a:srgbClr val="00B050"/>
                          </a:solidFill>
                          <a:effectLst/>
                          <a:latin typeface="+mn-lt"/>
                          <a:ea typeface="Calibri" panose="020F0502020204030204" pitchFamily="34" charset="0"/>
                          <a:cs typeface="Times New Roman" panose="02020603050405020304" pitchFamily="18" charset="0"/>
                        </a:rPr>
                        <a:t>emporal</a:t>
                      </a:r>
                      <a:endParaRPr lang="en-US" sz="1800" b="1" dirty="0">
                        <a:solidFill>
                          <a:srgbClr val="00B050"/>
                        </a:solidFill>
                        <a:effectLst/>
                        <a:latin typeface="+mn-lt"/>
                        <a:ea typeface="Calibri" panose="020F0502020204030204" pitchFamily="34" charset="0"/>
                        <a:cs typeface="Times New Roman" panose="02020603050405020304" pitchFamily="18" charset="0"/>
                      </a:endParaRPr>
                    </a:p>
                    <a:p>
                      <a:pPr algn="ctr"/>
                      <a:endParaRPr lang="en-US" b="1" dirty="0"/>
                    </a:p>
                  </a:txBody>
                  <a:tcPr/>
                </a:tc>
                <a:extLst>
                  <a:ext uri="{0D108BD9-81ED-4DB2-BD59-A6C34878D82A}">
                    <a16:rowId xmlns:a16="http://schemas.microsoft.com/office/drawing/2014/main" val="10002"/>
                  </a:ext>
                </a:extLst>
              </a:tr>
              <a:tr h="56667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1" dirty="0">
                          <a:effectLst/>
                          <a:latin typeface="+mn-lt"/>
                          <a:ea typeface="Calibri" panose="020F0502020204030204" pitchFamily="34" charset="0"/>
                          <a:cs typeface="Times New Roman" panose="02020603050405020304" pitchFamily="18" charset="0"/>
                        </a:rPr>
                        <a:t>C</a:t>
                      </a:r>
                    </a:p>
                    <a:p>
                      <a:pPr algn="ctr"/>
                      <a:endParaRPr lang="en-US" b="1" dirty="0"/>
                    </a:p>
                  </a:txBody>
                  <a:tcPr>
                    <a:solidFill>
                      <a:srgbClr val="00B0F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1" dirty="0">
                          <a:effectLst/>
                          <a:latin typeface="+mn-lt"/>
                          <a:ea typeface="Calibri" panose="020F0502020204030204" pitchFamily="34" charset="0"/>
                          <a:cs typeface="Times New Roman" panose="02020603050405020304" pitchFamily="18" charset="0"/>
                        </a:rPr>
                        <a:t>Central</a:t>
                      </a:r>
                      <a:r>
                        <a:rPr lang="en-US" sz="1800" b="1" spc="95" dirty="0">
                          <a:effectLst/>
                          <a:latin typeface="+mn-lt"/>
                          <a:ea typeface="Calibri" panose="020F0502020204030204" pitchFamily="34" charset="0"/>
                          <a:cs typeface="Times New Roman" panose="02020603050405020304" pitchFamily="18" charset="0"/>
                        </a:rPr>
                        <a:t> </a:t>
                      </a:r>
                      <a:endParaRPr lang="en-US" sz="1800" b="1" dirty="0">
                        <a:effectLst/>
                        <a:latin typeface="+mn-lt"/>
                        <a:ea typeface="Calibri" panose="020F0502020204030204" pitchFamily="34" charset="0"/>
                        <a:cs typeface="Times New Roman" panose="02020603050405020304" pitchFamily="18" charset="0"/>
                      </a:endParaRPr>
                    </a:p>
                    <a:p>
                      <a:pPr algn="ctr"/>
                      <a:endParaRPr lang="en-US" b="1" dirty="0"/>
                    </a:p>
                  </a:txBody>
                  <a:tcPr>
                    <a:solidFill>
                      <a:srgbClr val="00B0F0"/>
                    </a:solidFill>
                  </a:tcPr>
                </a:tc>
                <a:extLst>
                  <a:ext uri="{0D108BD9-81ED-4DB2-BD59-A6C34878D82A}">
                    <a16:rowId xmlns:a16="http://schemas.microsoft.com/office/drawing/2014/main" val="10003"/>
                  </a:ext>
                </a:extLst>
              </a:tr>
              <a:tr h="56667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1" dirty="0">
                          <a:solidFill>
                            <a:srgbClr val="00B050"/>
                          </a:solidFill>
                          <a:effectLst/>
                          <a:latin typeface="+mn-lt"/>
                          <a:ea typeface="Calibri" panose="020F0502020204030204" pitchFamily="34" charset="0"/>
                          <a:cs typeface="Times New Roman" panose="02020603050405020304" pitchFamily="18" charset="0"/>
                        </a:rPr>
                        <a:t>P</a:t>
                      </a:r>
                    </a:p>
                    <a:p>
                      <a:pPr algn="ctr"/>
                      <a:endParaRPr lang="en-US" b="1"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1" spc="-5" dirty="0">
                          <a:solidFill>
                            <a:srgbClr val="00B050"/>
                          </a:solidFill>
                          <a:effectLst/>
                          <a:latin typeface="+mn-lt"/>
                          <a:ea typeface="Calibri" panose="020F0502020204030204" pitchFamily="34" charset="0"/>
                          <a:cs typeface="Times New Roman" panose="02020603050405020304" pitchFamily="18" charset="0"/>
                        </a:rPr>
                        <a:t>Parietal</a:t>
                      </a:r>
                      <a:endParaRPr lang="en-US" sz="1800" b="1" dirty="0">
                        <a:solidFill>
                          <a:srgbClr val="00B050"/>
                        </a:solidFill>
                        <a:effectLst/>
                        <a:latin typeface="+mn-lt"/>
                        <a:ea typeface="Calibri" panose="020F0502020204030204" pitchFamily="34" charset="0"/>
                        <a:cs typeface="Times New Roman" panose="02020603050405020304" pitchFamily="18" charset="0"/>
                      </a:endParaRPr>
                    </a:p>
                    <a:p>
                      <a:pPr algn="ctr"/>
                      <a:endParaRPr lang="en-US" b="1" dirty="0"/>
                    </a:p>
                  </a:txBody>
                  <a:tcPr/>
                </a:tc>
                <a:extLst>
                  <a:ext uri="{0D108BD9-81ED-4DB2-BD59-A6C34878D82A}">
                    <a16:rowId xmlns:a16="http://schemas.microsoft.com/office/drawing/2014/main" val="10004"/>
                  </a:ext>
                </a:extLst>
              </a:tr>
              <a:tr h="56667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1" dirty="0">
                          <a:effectLst/>
                          <a:latin typeface="+mn-lt"/>
                          <a:ea typeface="Calibri" panose="020F0502020204030204" pitchFamily="34" charset="0"/>
                          <a:cs typeface="Times New Roman" panose="02020603050405020304" pitchFamily="18" charset="0"/>
                        </a:rPr>
                        <a:t>O</a:t>
                      </a:r>
                    </a:p>
                    <a:p>
                      <a:pPr algn="ctr"/>
                      <a:endParaRPr lang="en-US" b="1"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1" dirty="0">
                          <a:effectLst/>
                          <a:latin typeface="+mn-lt"/>
                          <a:ea typeface="Calibri" panose="020F0502020204030204" pitchFamily="34" charset="0"/>
                          <a:cs typeface="Times New Roman" panose="02020603050405020304" pitchFamily="18" charset="0"/>
                        </a:rPr>
                        <a:t>Occipital</a:t>
                      </a:r>
                    </a:p>
                    <a:p>
                      <a:pPr algn="ctr"/>
                      <a:endParaRPr lang="en-US" b="1" dirty="0"/>
                    </a:p>
                  </a:txBody>
                  <a:tcPr/>
                </a:tc>
                <a:extLst>
                  <a:ext uri="{0D108BD9-81ED-4DB2-BD59-A6C34878D82A}">
                    <a16:rowId xmlns:a16="http://schemas.microsoft.com/office/drawing/2014/main" val="10005"/>
                  </a:ext>
                </a:extLst>
              </a:tr>
            </a:tbl>
          </a:graphicData>
        </a:graphic>
      </p:graphicFrame>
      <p:sp>
        <p:nvSpPr>
          <p:cNvPr id="6" name="TextBox 5">
            <a:extLst>
              <a:ext uri="{FF2B5EF4-FFF2-40B4-BE49-F238E27FC236}">
                <a16:creationId xmlns:a16="http://schemas.microsoft.com/office/drawing/2014/main" id="{EC9BD12C-AE78-4153-9BE4-BA51A4DA3229}"/>
              </a:ext>
            </a:extLst>
          </p:cNvPr>
          <p:cNvSpPr txBox="1"/>
          <p:nvPr/>
        </p:nvSpPr>
        <p:spPr>
          <a:xfrm>
            <a:off x="9303026" y="5829233"/>
            <a:ext cx="1391478" cy="369332"/>
          </a:xfrm>
          <a:prstGeom prst="rect">
            <a:avLst/>
          </a:prstGeom>
          <a:noFill/>
        </p:spPr>
        <p:txBody>
          <a:bodyPr wrap="square" rtlCol="0">
            <a:spAutoFit/>
          </a:bodyPr>
          <a:lstStyle/>
          <a:p>
            <a:r>
              <a:rPr lang="en-US" dirty="0"/>
              <a:t>Table-1, [7]</a:t>
            </a:r>
          </a:p>
        </p:txBody>
      </p:sp>
    </p:spTree>
    <p:extLst>
      <p:ext uri="{BB962C8B-B14F-4D97-AF65-F5344CB8AC3E}">
        <p14:creationId xmlns:p14="http://schemas.microsoft.com/office/powerpoint/2010/main" val="993334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p:cNvGraphicFramePr/>
          <p:nvPr>
            <p:extLst>
              <p:ext uri="{D42A27DB-BD31-4B8C-83A1-F6EECF244321}">
                <p14:modId xmlns:p14="http://schemas.microsoft.com/office/powerpoint/2010/main" val="156879438"/>
              </p:ext>
            </p:extLst>
          </p:nvPr>
        </p:nvGraphicFramePr>
        <p:xfrm>
          <a:off x="463639" y="167426"/>
          <a:ext cx="10985679" cy="126213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Content Placeholder 2"/>
          <p:cNvSpPr>
            <a:spLocks noGrp="1"/>
          </p:cNvSpPr>
          <p:nvPr>
            <p:ph idx="1"/>
          </p:nvPr>
        </p:nvSpPr>
        <p:spPr>
          <a:xfrm>
            <a:off x="838201" y="1519707"/>
            <a:ext cx="6808304" cy="4309526"/>
          </a:xfrm>
        </p:spPr>
        <p:txBody>
          <a:bodyPr>
            <a:normAutofit/>
          </a:bodyPr>
          <a:lstStyle/>
          <a:p>
            <a:pPr marL="514350" indent="-514350">
              <a:buFont typeface="+mj-lt"/>
              <a:buAutoNum type="arabicPeriod"/>
            </a:pPr>
            <a:r>
              <a:rPr lang="en-US" dirty="0">
                <a:latin typeface="Times New Roman" panose="02020603050405020304" pitchFamily="18" charset="0"/>
                <a:cs typeface="Times New Roman" panose="02020603050405020304" pitchFamily="18" charset="0"/>
              </a:rPr>
              <a:t>Electroencephalography(EEG) signals</a:t>
            </a:r>
          </a:p>
          <a:p>
            <a:pPr marL="514350" indent="-514350">
              <a:buFont typeface="+mj-lt"/>
              <a:buAutoNum type="arabicPeriod"/>
            </a:pPr>
            <a:r>
              <a:rPr lang="en-US" dirty="0">
                <a:latin typeface="Times New Roman" panose="02020603050405020304" pitchFamily="18" charset="0"/>
                <a:cs typeface="Times New Roman" panose="02020603050405020304" pitchFamily="18" charset="0"/>
              </a:rPr>
              <a:t>Electrocorticography(</a:t>
            </a:r>
            <a:r>
              <a:rPr lang="en-US" dirty="0" err="1">
                <a:latin typeface="Times New Roman" panose="02020603050405020304" pitchFamily="18" charset="0"/>
                <a:cs typeface="Times New Roman" panose="02020603050405020304" pitchFamily="18" charset="0"/>
              </a:rPr>
              <a:t>ECoG</a:t>
            </a:r>
            <a:r>
              <a:rPr lang="en-US" dirty="0">
                <a:latin typeface="Times New Roman" panose="02020603050405020304" pitchFamily="18" charset="0"/>
                <a:cs typeface="Times New Roman" panose="02020603050405020304" pitchFamily="18" charset="0"/>
              </a:rPr>
              <a:t>) signals </a:t>
            </a:r>
          </a:p>
          <a:p>
            <a:pPr marL="0" indent="0">
              <a:buNone/>
            </a:pPr>
            <a:r>
              <a:rPr lang="en-US" dirty="0">
                <a:latin typeface="Times New Roman" panose="02020603050405020304" pitchFamily="18" charset="0"/>
                <a:cs typeface="Times New Roman" panose="02020603050405020304" pitchFamily="18" charset="0"/>
              </a:rPr>
              <a:t>3. Electrooculographic (EOG) signals)</a:t>
            </a:r>
          </a:p>
          <a:p>
            <a:pPr marL="0" indent="0">
              <a:buNone/>
            </a:pPr>
            <a:r>
              <a:rPr lang="en-US" dirty="0">
                <a:solidFill>
                  <a:schemeClr val="accent6">
                    <a:lumMod val="75000"/>
                  </a:schemeClr>
                </a:solidFill>
                <a:latin typeface="Times New Roman" panose="02020603050405020304" pitchFamily="18" charset="0"/>
                <a:cs typeface="Times New Roman" panose="02020603050405020304" pitchFamily="18" charset="0"/>
              </a:rPr>
              <a:t>Several changes occurs due to different Mental Sate, Motor Imagery task, Eye movements and Eye Blinks.</a:t>
            </a:r>
          </a:p>
          <a:p>
            <a:pPr marL="0" indent="0">
              <a:buNone/>
            </a:pPr>
            <a:r>
              <a:rPr lang="en-US" dirty="0">
                <a:solidFill>
                  <a:schemeClr val="accent6">
                    <a:lumMod val="75000"/>
                  </a:schemeClr>
                </a:solidFill>
                <a:latin typeface="Times New Roman" panose="02020603050405020304" pitchFamily="18" charset="0"/>
                <a:cs typeface="Times New Roman" panose="02020603050405020304" pitchFamily="18" charset="0"/>
              </a:rPr>
              <a:t>These signals are roughly less than 100 </a:t>
            </a:r>
            <a:r>
              <a:rPr lang="en-US" dirty="0" err="1">
                <a:solidFill>
                  <a:schemeClr val="accent6">
                    <a:lumMod val="75000"/>
                  </a:schemeClr>
                </a:solidFill>
                <a:latin typeface="Times New Roman" panose="02020603050405020304" pitchFamily="18" charset="0"/>
                <a:cs typeface="Times New Roman" panose="02020603050405020304" pitchFamily="18" charset="0"/>
              </a:rPr>
              <a:t>μV</a:t>
            </a:r>
            <a:r>
              <a:rPr lang="en-US" dirty="0">
                <a:solidFill>
                  <a:schemeClr val="accent6">
                    <a:lumMod val="75000"/>
                  </a:schemeClr>
                </a:solidFill>
                <a:latin typeface="Times New Roman" panose="02020603050405020304" pitchFamily="18" charset="0"/>
                <a:cs typeface="Times New Roman" panose="02020603050405020304" pitchFamily="18" charset="0"/>
              </a:rPr>
              <a:t> and 100 Hz [2].</a:t>
            </a:r>
          </a:p>
          <a:p>
            <a:pPr marL="0" indent="0">
              <a:buNone/>
            </a:pPr>
            <a:endParaRPr lang="en-US" dirty="0">
              <a:solidFill>
                <a:schemeClr val="accent6">
                  <a:lumMod val="75000"/>
                </a:schemeClr>
              </a:solidFill>
              <a:latin typeface="Times New Roman" panose="02020603050405020304" pitchFamily="18" charset="0"/>
              <a:cs typeface="Times New Roman" panose="02020603050405020304" pitchFamily="18" charset="0"/>
            </a:endParaRPr>
          </a:p>
          <a:p>
            <a:pPr marL="0" indent="0">
              <a:buNone/>
            </a:pPr>
            <a:endParaRPr lang="en-US" dirty="0"/>
          </a:p>
        </p:txBody>
      </p:sp>
      <p:sp>
        <p:nvSpPr>
          <p:cNvPr id="4" name="Footer Placeholder 3"/>
          <p:cNvSpPr>
            <a:spLocks noGrp="1"/>
          </p:cNvSpPr>
          <p:nvPr>
            <p:ph type="ftr" sz="quarter" idx="11"/>
          </p:nvPr>
        </p:nvSpPr>
        <p:spPr/>
        <p:txBody>
          <a:bodyPr/>
          <a:lstStyle/>
          <a:p>
            <a:r>
              <a:rPr lang="en-US"/>
              <a:t>IIIT-Allahabad </a:t>
            </a:r>
          </a:p>
        </p:txBody>
      </p:sp>
      <p:pic>
        <p:nvPicPr>
          <p:cNvPr id="6" name="Picture 5">
            <a:extLst>
              <a:ext uri="{FF2B5EF4-FFF2-40B4-BE49-F238E27FC236}">
                <a16:creationId xmlns:a16="http://schemas.microsoft.com/office/drawing/2014/main" id="{72A3F0FC-7F25-43A2-BF3B-0D68AF1F948C}"/>
              </a:ext>
            </a:extLst>
          </p:cNvPr>
          <p:cNvPicPr>
            <a:picLocks noChangeAspect="1"/>
          </p:cNvPicPr>
          <p:nvPr/>
        </p:nvPicPr>
        <p:blipFill>
          <a:blip r:embed="rId7"/>
          <a:stretch>
            <a:fillRect/>
          </a:stretch>
        </p:blipFill>
        <p:spPr>
          <a:xfrm>
            <a:off x="7773803" y="1709391"/>
            <a:ext cx="4304149" cy="3200677"/>
          </a:xfrm>
          <a:prstGeom prst="rect">
            <a:avLst/>
          </a:prstGeom>
        </p:spPr>
      </p:pic>
      <p:sp>
        <p:nvSpPr>
          <p:cNvPr id="7" name="TextBox 6">
            <a:extLst>
              <a:ext uri="{FF2B5EF4-FFF2-40B4-BE49-F238E27FC236}">
                <a16:creationId xmlns:a16="http://schemas.microsoft.com/office/drawing/2014/main" id="{3CDF6992-5536-4A2A-A210-66A6BE422F43}"/>
              </a:ext>
            </a:extLst>
          </p:cNvPr>
          <p:cNvSpPr txBox="1"/>
          <p:nvPr/>
        </p:nvSpPr>
        <p:spPr>
          <a:xfrm>
            <a:off x="8153400" y="5009322"/>
            <a:ext cx="3561522" cy="369332"/>
          </a:xfrm>
          <a:prstGeom prst="rect">
            <a:avLst/>
          </a:prstGeom>
          <a:noFill/>
        </p:spPr>
        <p:txBody>
          <a:bodyPr wrap="square" rtlCol="0">
            <a:spAutoFit/>
          </a:bodyPr>
          <a:lstStyle/>
          <a:p>
            <a:pPr algn="ctr"/>
            <a:r>
              <a:rPr lang="en-US" dirty="0"/>
              <a:t>Fig.20: EEG Signal in oscilloscope [2]</a:t>
            </a:r>
          </a:p>
        </p:txBody>
      </p:sp>
    </p:spTree>
    <p:extLst>
      <p:ext uri="{BB962C8B-B14F-4D97-AF65-F5344CB8AC3E}">
        <p14:creationId xmlns:p14="http://schemas.microsoft.com/office/powerpoint/2010/main" val="11277548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a:t>IIIT-Allahabad </a:t>
            </a:r>
            <a:endParaRPr lang="en-US" dirty="0"/>
          </a:p>
        </p:txBody>
      </p:sp>
      <p:graphicFrame>
        <p:nvGraphicFramePr>
          <p:cNvPr id="13" name="Content Placeholder 12"/>
          <p:cNvGraphicFramePr>
            <a:graphicFrameLocks noGrp="1"/>
          </p:cNvGraphicFramePr>
          <p:nvPr>
            <p:ph idx="1"/>
            <p:extLst>
              <p:ext uri="{D42A27DB-BD31-4B8C-83A1-F6EECF244321}">
                <p14:modId xmlns:p14="http://schemas.microsoft.com/office/powerpoint/2010/main" val="2828387326"/>
              </p:ext>
            </p:extLst>
          </p:nvPr>
        </p:nvGraphicFramePr>
        <p:xfrm>
          <a:off x="386366" y="141668"/>
          <a:ext cx="11114468" cy="149394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extBox 1"/>
          <p:cNvSpPr txBox="1"/>
          <p:nvPr/>
        </p:nvSpPr>
        <p:spPr>
          <a:xfrm>
            <a:off x="1455313" y="1237905"/>
            <a:ext cx="10006884" cy="2000548"/>
          </a:xfrm>
          <a:prstGeom prst="rect">
            <a:avLst/>
          </a:prstGeom>
          <a:noFill/>
        </p:spPr>
        <p:txBody>
          <a:bodyPr wrap="square" rtlCol="0">
            <a:spAutoFit/>
          </a:bodyPr>
          <a:lstStyle/>
          <a:p>
            <a:pPr algn="just"/>
            <a:r>
              <a:rPr lang="en-US" sz="2800" b="1" dirty="0"/>
              <a:t>Electroencephalogram(EEG): </a:t>
            </a:r>
            <a:r>
              <a:rPr lang="en-US" sz="2400" dirty="0"/>
              <a:t>The electroencephalogram study is </a:t>
            </a:r>
            <a:r>
              <a:rPr lang="en-US" sz="2400" dirty="0">
                <a:solidFill>
                  <a:schemeClr val="accent6"/>
                </a:solidFill>
              </a:rPr>
              <a:t>a way to measure activity in our brain</a:t>
            </a:r>
            <a:r>
              <a:rPr lang="en-US" sz="2400" dirty="0"/>
              <a:t>. Our brain is </a:t>
            </a:r>
            <a:r>
              <a:rPr lang="en-US" sz="2400" dirty="0">
                <a:solidFill>
                  <a:schemeClr val="accent6"/>
                </a:solidFill>
              </a:rPr>
              <a:t>full of electrical activity [2]</a:t>
            </a:r>
            <a:r>
              <a:rPr lang="en-US" sz="2400" dirty="0"/>
              <a:t>. Change of mental activity happened </a:t>
            </a:r>
            <a:r>
              <a:rPr lang="en-US" sz="2400" dirty="0">
                <a:solidFill>
                  <a:schemeClr val="accent6"/>
                </a:solidFill>
              </a:rPr>
              <a:t>due to the electrical firing of neurons [2]</a:t>
            </a:r>
            <a:r>
              <a:rPr lang="en-US" sz="2400" dirty="0"/>
              <a:t>. The electroencephalogram itself has several band separated by frequency mention below:</a:t>
            </a:r>
          </a:p>
        </p:txBody>
      </p:sp>
      <p:pic>
        <p:nvPicPr>
          <p:cNvPr id="3" name="Picture 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289442" y="2907069"/>
            <a:ext cx="3425781" cy="3661155"/>
          </a:xfrm>
          <a:prstGeom prst="rect">
            <a:avLst/>
          </a:prstGeom>
        </p:spPr>
      </p:pic>
      <p:pic>
        <p:nvPicPr>
          <p:cNvPr id="6" name="Picture 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594297" y="3238453"/>
            <a:ext cx="4069724" cy="2744472"/>
          </a:xfrm>
          <a:prstGeom prst="rect">
            <a:avLst/>
          </a:prstGeom>
        </p:spPr>
      </p:pic>
      <p:sp>
        <p:nvSpPr>
          <p:cNvPr id="5" name="TextBox 4">
            <a:extLst>
              <a:ext uri="{FF2B5EF4-FFF2-40B4-BE49-F238E27FC236}">
                <a16:creationId xmlns:a16="http://schemas.microsoft.com/office/drawing/2014/main" id="{2FB3D4F1-FD2D-419C-9D40-15EDCB570ECB}"/>
              </a:ext>
            </a:extLst>
          </p:cNvPr>
          <p:cNvSpPr txBox="1"/>
          <p:nvPr/>
        </p:nvSpPr>
        <p:spPr>
          <a:xfrm>
            <a:off x="3021496" y="5982925"/>
            <a:ext cx="1325217" cy="369332"/>
          </a:xfrm>
          <a:prstGeom prst="rect">
            <a:avLst/>
          </a:prstGeom>
          <a:noFill/>
        </p:spPr>
        <p:txBody>
          <a:bodyPr wrap="square" rtlCol="0">
            <a:spAutoFit/>
          </a:bodyPr>
          <a:lstStyle/>
          <a:p>
            <a:r>
              <a:rPr lang="en-US" dirty="0"/>
              <a:t>Table-2, [2]</a:t>
            </a:r>
          </a:p>
        </p:txBody>
      </p:sp>
      <p:sp>
        <p:nvSpPr>
          <p:cNvPr id="7" name="TextBox 6">
            <a:extLst>
              <a:ext uri="{FF2B5EF4-FFF2-40B4-BE49-F238E27FC236}">
                <a16:creationId xmlns:a16="http://schemas.microsoft.com/office/drawing/2014/main" id="{A5C52952-25CB-48EA-9A7D-3B832ED16015}"/>
              </a:ext>
            </a:extLst>
          </p:cNvPr>
          <p:cNvSpPr txBox="1"/>
          <p:nvPr/>
        </p:nvSpPr>
        <p:spPr>
          <a:xfrm>
            <a:off x="10865849" y="4718672"/>
            <a:ext cx="1192696" cy="369332"/>
          </a:xfrm>
          <a:prstGeom prst="rect">
            <a:avLst/>
          </a:prstGeom>
          <a:noFill/>
        </p:spPr>
        <p:txBody>
          <a:bodyPr wrap="square" rtlCol="0">
            <a:spAutoFit/>
          </a:bodyPr>
          <a:lstStyle/>
          <a:p>
            <a:r>
              <a:rPr lang="en-US" dirty="0"/>
              <a:t>Fig. 21, [2]</a:t>
            </a:r>
          </a:p>
        </p:txBody>
      </p:sp>
    </p:spTree>
    <p:extLst>
      <p:ext uri="{BB962C8B-B14F-4D97-AF65-F5344CB8AC3E}">
        <p14:creationId xmlns:p14="http://schemas.microsoft.com/office/powerpoint/2010/main" val="13846613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7B3A0D-04CB-4885-8417-6CA04534BFB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F30AB64-5712-4F8F-9A4D-F9428B118BA8}"/>
              </a:ext>
            </a:extLst>
          </p:cNvPr>
          <p:cNvSpPr>
            <a:spLocks noGrp="1"/>
          </p:cNvSpPr>
          <p:nvPr>
            <p:ph idx="1"/>
          </p:nvPr>
        </p:nvSpPr>
        <p:spPr/>
        <p:txBody>
          <a:bodyPr>
            <a:normAutofit/>
          </a:bodyPr>
          <a:lstStyle/>
          <a:p>
            <a:pPr marL="0" indent="0" algn="ctr">
              <a:buNone/>
            </a:pPr>
            <a:r>
              <a:rPr lang="en-US" sz="3200" b="1" dirty="0">
                <a:latin typeface="Times New Roman" panose="02020603050405020304" pitchFamily="18" charset="0"/>
                <a:cs typeface="Times New Roman" panose="02020603050405020304" pitchFamily="18" charset="0"/>
              </a:rPr>
              <a:t>So, How we will Acquire or Record EEG Signals from Human Brain</a:t>
            </a:r>
          </a:p>
          <a:p>
            <a:pPr marL="0" indent="0" algn="ctr">
              <a:buNone/>
            </a:pPr>
            <a:endParaRPr lang="en-US" sz="3200" b="1" dirty="0">
              <a:latin typeface="Times New Roman" panose="02020603050405020304" pitchFamily="18" charset="0"/>
              <a:cs typeface="Times New Roman" panose="02020603050405020304" pitchFamily="18" charset="0"/>
            </a:endParaRPr>
          </a:p>
          <a:p>
            <a:pPr marL="0" indent="0" algn="ctr">
              <a:buNone/>
            </a:pPr>
            <a:endParaRPr lang="en-US" sz="3200" b="1" dirty="0">
              <a:latin typeface="Times New Roman" panose="02020603050405020304" pitchFamily="18" charset="0"/>
              <a:cs typeface="Times New Roman" panose="02020603050405020304" pitchFamily="18" charset="0"/>
            </a:endParaRPr>
          </a:p>
          <a:p>
            <a:pPr marL="0" indent="0" algn="ctr">
              <a:buNone/>
            </a:pPr>
            <a:endParaRPr lang="en-US" sz="3200" b="1" dirty="0">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D656E2D6-38DD-4C99-ABCC-70B84B52B209}"/>
              </a:ext>
            </a:extLst>
          </p:cNvPr>
          <p:cNvSpPr>
            <a:spLocks noGrp="1"/>
          </p:cNvSpPr>
          <p:nvPr>
            <p:ph type="ftr" sz="quarter" idx="11"/>
          </p:nvPr>
        </p:nvSpPr>
        <p:spPr/>
        <p:txBody>
          <a:bodyPr/>
          <a:lstStyle/>
          <a:p>
            <a:r>
              <a:rPr lang="en-US"/>
              <a:t>IIIT-Allahabad </a:t>
            </a:r>
          </a:p>
        </p:txBody>
      </p:sp>
      <p:pic>
        <p:nvPicPr>
          <p:cNvPr id="6" name="Picture 5">
            <a:extLst>
              <a:ext uri="{FF2B5EF4-FFF2-40B4-BE49-F238E27FC236}">
                <a16:creationId xmlns:a16="http://schemas.microsoft.com/office/drawing/2014/main" id="{C0CA8509-32FA-4269-A723-8259070AA3C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703064" y="2885657"/>
            <a:ext cx="2785872" cy="3048000"/>
          </a:xfrm>
          <a:prstGeom prst="rect">
            <a:avLst/>
          </a:prstGeom>
        </p:spPr>
      </p:pic>
    </p:spTree>
    <p:extLst>
      <p:ext uri="{BB962C8B-B14F-4D97-AF65-F5344CB8AC3E}">
        <p14:creationId xmlns:p14="http://schemas.microsoft.com/office/powerpoint/2010/main" val="20127154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a:t>IIIT-Allahabad </a:t>
            </a:r>
          </a:p>
        </p:txBody>
      </p:sp>
      <p:graphicFrame>
        <p:nvGraphicFramePr>
          <p:cNvPr id="13" name="Content Placeholder 12"/>
          <p:cNvGraphicFramePr>
            <a:graphicFrameLocks noGrp="1"/>
          </p:cNvGraphicFramePr>
          <p:nvPr>
            <p:ph idx="1"/>
            <p:extLst>
              <p:ext uri="{D42A27DB-BD31-4B8C-83A1-F6EECF244321}">
                <p14:modId xmlns:p14="http://schemas.microsoft.com/office/powerpoint/2010/main" val="583287185"/>
              </p:ext>
            </p:extLst>
          </p:nvPr>
        </p:nvGraphicFramePr>
        <p:xfrm>
          <a:off x="386366" y="141668"/>
          <a:ext cx="11114468" cy="149394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p:cNvSpPr txBox="1"/>
          <p:nvPr/>
        </p:nvSpPr>
        <p:spPr>
          <a:xfrm>
            <a:off x="1442434" y="1390918"/>
            <a:ext cx="9968248" cy="1569660"/>
          </a:xfrm>
          <a:prstGeom prst="rect">
            <a:avLst/>
          </a:prstGeom>
          <a:noFill/>
        </p:spPr>
        <p:txBody>
          <a:bodyPr wrap="square" rtlCol="0">
            <a:spAutoFit/>
          </a:bodyPr>
          <a:lstStyle/>
          <a:p>
            <a:endParaRPr lang="en-US" sz="2400" dirty="0"/>
          </a:p>
          <a:p>
            <a:pPr marL="457200" indent="-457200">
              <a:buAutoNum type="arabicPeriod"/>
            </a:pPr>
            <a:r>
              <a:rPr lang="en-US" sz="2400" dirty="0">
                <a:latin typeface="Times New Roman" panose="02020603050405020304" pitchFamily="18" charset="0"/>
                <a:cs typeface="Times New Roman" panose="02020603050405020304" pitchFamily="18" charset="0"/>
              </a:rPr>
              <a:t>Invasive BCI               2. Non-invasive BCI          3. Partially Invasive BCI</a:t>
            </a:r>
          </a:p>
          <a:p>
            <a:r>
              <a:rPr lang="en-US" sz="2400" dirty="0">
                <a:latin typeface="Times New Roman" panose="02020603050405020304" pitchFamily="18" charset="0"/>
                <a:cs typeface="Times New Roman" panose="02020603050405020304" pitchFamily="18" charset="0"/>
              </a:rPr>
              <a:t>       in Fig.22                             in Fig. 23                                in Fig. 24  </a:t>
            </a:r>
          </a:p>
          <a:p>
            <a:endParaRPr lang="en-US" sz="2400" dirty="0"/>
          </a:p>
        </p:txBody>
      </p:sp>
      <p:pic>
        <p:nvPicPr>
          <p:cNvPr id="9" name="Picture 8"/>
          <p:cNvPicPr/>
          <p:nvPr/>
        </p:nvPicPr>
        <p:blipFill>
          <a:blip r:embed="rId8">
            <a:extLst>
              <a:ext uri="{28A0092B-C50C-407E-A947-70E740481C1C}">
                <a14:useLocalDpi xmlns:a14="http://schemas.microsoft.com/office/drawing/2010/main" val="0"/>
              </a:ext>
            </a:extLst>
          </a:blip>
          <a:srcRect/>
          <a:stretch>
            <a:fillRect/>
          </a:stretch>
        </p:blipFill>
        <p:spPr bwMode="auto">
          <a:xfrm>
            <a:off x="1257703" y="3045183"/>
            <a:ext cx="2876550" cy="2514600"/>
          </a:xfrm>
          <a:prstGeom prst="rect">
            <a:avLst/>
          </a:prstGeom>
          <a:noFill/>
          <a:ln>
            <a:noFill/>
          </a:ln>
        </p:spPr>
      </p:pic>
      <p:pic>
        <p:nvPicPr>
          <p:cNvPr id="10" name="Picture 9"/>
          <p:cNvPicPr/>
          <p:nvPr/>
        </p:nvPicPr>
        <p:blipFill>
          <a:blip r:embed="rId9" cstate="print">
            <a:extLst>
              <a:ext uri="{28A0092B-C50C-407E-A947-70E740481C1C}">
                <a14:useLocalDpi xmlns:a14="http://schemas.microsoft.com/office/drawing/2010/main" val="0"/>
              </a:ext>
            </a:extLst>
          </a:blip>
          <a:stretch>
            <a:fillRect/>
          </a:stretch>
        </p:blipFill>
        <p:spPr>
          <a:xfrm>
            <a:off x="4870427" y="3045183"/>
            <a:ext cx="2219325" cy="2514600"/>
          </a:xfrm>
          <a:prstGeom prst="rect">
            <a:avLst/>
          </a:prstGeom>
        </p:spPr>
      </p:pic>
      <p:pic>
        <p:nvPicPr>
          <p:cNvPr id="11" name="Picture 10"/>
          <p:cNvPicPr/>
          <p:nvPr/>
        </p:nvPicPr>
        <p:blipFill>
          <a:blip r:embed="rId10">
            <a:extLst>
              <a:ext uri="{28A0092B-C50C-407E-A947-70E740481C1C}">
                <a14:useLocalDpi xmlns:a14="http://schemas.microsoft.com/office/drawing/2010/main" val="0"/>
              </a:ext>
            </a:extLst>
          </a:blip>
          <a:srcRect/>
          <a:stretch>
            <a:fillRect/>
          </a:stretch>
        </p:blipFill>
        <p:spPr bwMode="auto">
          <a:xfrm>
            <a:off x="8153400" y="3045183"/>
            <a:ext cx="3028950" cy="2514600"/>
          </a:xfrm>
          <a:prstGeom prst="rect">
            <a:avLst/>
          </a:prstGeom>
          <a:noFill/>
          <a:ln>
            <a:noFill/>
          </a:ln>
        </p:spPr>
      </p:pic>
      <p:sp>
        <p:nvSpPr>
          <p:cNvPr id="2" name="TextBox 1">
            <a:extLst>
              <a:ext uri="{FF2B5EF4-FFF2-40B4-BE49-F238E27FC236}">
                <a16:creationId xmlns:a16="http://schemas.microsoft.com/office/drawing/2014/main" id="{CD430483-6319-41D8-8A45-4F5B47865439}"/>
              </a:ext>
            </a:extLst>
          </p:cNvPr>
          <p:cNvSpPr txBox="1"/>
          <p:nvPr/>
        </p:nvSpPr>
        <p:spPr>
          <a:xfrm>
            <a:off x="2054087" y="5559783"/>
            <a:ext cx="1192696" cy="369332"/>
          </a:xfrm>
          <a:prstGeom prst="rect">
            <a:avLst/>
          </a:prstGeom>
          <a:noFill/>
        </p:spPr>
        <p:txBody>
          <a:bodyPr wrap="square" rtlCol="0">
            <a:spAutoFit/>
          </a:bodyPr>
          <a:lstStyle/>
          <a:p>
            <a:r>
              <a:rPr lang="en-US" dirty="0"/>
              <a:t>Fig.22, [2]</a:t>
            </a:r>
          </a:p>
        </p:txBody>
      </p:sp>
      <p:sp>
        <p:nvSpPr>
          <p:cNvPr id="5" name="TextBox 4">
            <a:extLst>
              <a:ext uri="{FF2B5EF4-FFF2-40B4-BE49-F238E27FC236}">
                <a16:creationId xmlns:a16="http://schemas.microsoft.com/office/drawing/2014/main" id="{D103AA7C-73CE-4BEB-82AB-9EBB547899B2}"/>
              </a:ext>
            </a:extLst>
          </p:cNvPr>
          <p:cNvSpPr txBox="1"/>
          <p:nvPr/>
        </p:nvSpPr>
        <p:spPr>
          <a:xfrm>
            <a:off x="9170505" y="5559783"/>
            <a:ext cx="1192695" cy="369332"/>
          </a:xfrm>
          <a:prstGeom prst="rect">
            <a:avLst/>
          </a:prstGeom>
          <a:noFill/>
        </p:spPr>
        <p:txBody>
          <a:bodyPr wrap="square" rtlCol="0">
            <a:spAutoFit/>
          </a:bodyPr>
          <a:lstStyle/>
          <a:p>
            <a:r>
              <a:rPr lang="en-US" dirty="0"/>
              <a:t>Fig. 24, [2]</a:t>
            </a:r>
          </a:p>
        </p:txBody>
      </p:sp>
      <p:sp>
        <p:nvSpPr>
          <p:cNvPr id="6" name="TextBox 5">
            <a:extLst>
              <a:ext uri="{FF2B5EF4-FFF2-40B4-BE49-F238E27FC236}">
                <a16:creationId xmlns:a16="http://schemas.microsoft.com/office/drawing/2014/main" id="{F11B363B-3220-4739-A7E3-FD630F135059}"/>
              </a:ext>
            </a:extLst>
          </p:cNvPr>
          <p:cNvSpPr txBox="1"/>
          <p:nvPr/>
        </p:nvSpPr>
        <p:spPr>
          <a:xfrm>
            <a:off x="5389896" y="5685183"/>
            <a:ext cx="1090417" cy="369332"/>
          </a:xfrm>
          <a:prstGeom prst="rect">
            <a:avLst/>
          </a:prstGeom>
          <a:noFill/>
        </p:spPr>
        <p:txBody>
          <a:bodyPr wrap="square" rtlCol="0">
            <a:spAutoFit/>
          </a:bodyPr>
          <a:lstStyle/>
          <a:p>
            <a:r>
              <a:rPr lang="en-US" dirty="0"/>
              <a:t>Fig. 23</a:t>
            </a:r>
          </a:p>
        </p:txBody>
      </p:sp>
    </p:spTree>
    <p:extLst>
      <p:ext uri="{BB962C8B-B14F-4D97-AF65-F5344CB8AC3E}">
        <p14:creationId xmlns:p14="http://schemas.microsoft.com/office/powerpoint/2010/main" val="3064582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F30AB64-5712-4F8F-9A4D-F9428B118BA8}"/>
              </a:ext>
            </a:extLst>
          </p:cNvPr>
          <p:cNvSpPr>
            <a:spLocks noGrp="1"/>
          </p:cNvSpPr>
          <p:nvPr>
            <p:ph idx="1"/>
          </p:nvPr>
        </p:nvSpPr>
        <p:spPr>
          <a:xfrm>
            <a:off x="838200" y="765451"/>
            <a:ext cx="10515600" cy="4351338"/>
          </a:xfrm>
        </p:spPr>
        <p:txBody>
          <a:bodyPr>
            <a:normAutofit/>
          </a:bodyPr>
          <a:lstStyle/>
          <a:p>
            <a:pPr marL="0" indent="0" algn="ctr">
              <a:buNone/>
            </a:pPr>
            <a:r>
              <a:rPr lang="en-US" sz="3200" b="1" dirty="0">
                <a:latin typeface="Times New Roman" panose="02020603050405020304" pitchFamily="18" charset="0"/>
                <a:cs typeface="Times New Roman" panose="02020603050405020304" pitchFamily="18" charset="0"/>
              </a:rPr>
              <a:t>So, How we will Placed Electrode on the Scalp of Human Brain</a:t>
            </a:r>
          </a:p>
          <a:p>
            <a:pPr marL="0" indent="0" algn="ctr">
              <a:buNone/>
            </a:pPr>
            <a:endParaRPr lang="en-US" sz="3200" b="1" dirty="0">
              <a:latin typeface="Times New Roman" panose="02020603050405020304" pitchFamily="18" charset="0"/>
              <a:cs typeface="Times New Roman" panose="02020603050405020304" pitchFamily="18" charset="0"/>
            </a:endParaRPr>
          </a:p>
          <a:p>
            <a:pPr marL="0" indent="0" algn="ctr">
              <a:buNone/>
            </a:pPr>
            <a:r>
              <a:rPr lang="en-US" sz="3200" b="1" dirty="0">
                <a:latin typeface="Times New Roman" panose="02020603050405020304" pitchFamily="18" charset="0"/>
                <a:cs typeface="Times New Roman" panose="02020603050405020304" pitchFamily="18" charset="0"/>
              </a:rPr>
              <a:t>Is any Universal Process available for Electrode Placement  </a:t>
            </a:r>
          </a:p>
          <a:p>
            <a:pPr marL="0" indent="0" algn="ctr">
              <a:buNone/>
            </a:pPr>
            <a:endParaRPr lang="en-US" sz="3200" b="1" dirty="0">
              <a:latin typeface="Times New Roman" panose="02020603050405020304" pitchFamily="18" charset="0"/>
              <a:cs typeface="Times New Roman" panose="02020603050405020304" pitchFamily="18" charset="0"/>
            </a:endParaRPr>
          </a:p>
          <a:p>
            <a:pPr marL="0" indent="0" algn="ctr">
              <a:buNone/>
            </a:pPr>
            <a:endParaRPr lang="en-US" sz="3200" b="1" dirty="0">
              <a:latin typeface="Times New Roman" panose="02020603050405020304" pitchFamily="18" charset="0"/>
              <a:cs typeface="Times New Roman" panose="02020603050405020304" pitchFamily="18" charset="0"/>
            </a:endParaRPr>
          </a:p>
          <a:p>
            <a:pPr marL="0" indent="0" algn="ctr">
              <a:buNone/>
            </a:pPr>
            <a:endParaRPr lang="en-US" sz="3200" b="1" dirty="0">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D656E2D6-38DD-4C99-ABCC-70B84B52B209}"/>
              </a:ext>
            </a:extLst>
          </p:cNvPr>
          <p:cNvSpPr>
            <a:spLocks noGrp="1"/>
          </p:cNvSpPr>
          <p:nvPr>
            <p:ph type="ftr" sz="quarter" idx="11"/>
          </p:nvPr>
        </p:nvSpPr>
        <p:spPr/>
        <p:txBody>
          <a:bodyPr/>
          <a:lstStyle/>
          <a:p>
            <a:r>
              <a:rPr lang="en-US"/>
              <a:t>IIIT-Allahabad </a:t>
            </a:r>
          </a:p>
        </p:txBody>
      </p:sp>
      <p:pic>
        <p:nvPicPr>
          <p:cNvPr id="6" name="Picture 5">
            <a:extLst>
              <a:ext uri="{FF2B5EF4-FFF2-40B4-BE49-F238E27FC236}">
                <a16:creationId xmlns:a16="http://schemas.microsoft.com/office/drawing/2014/main" id="{C0CA8509-32FA-4269-A723-8259070AA3C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703064" y="3190459"/>
            <a:ext cx="2785872" cy="3048000"/>
          </a:xfrm>
          <a:prstGeom prst="rect">
            <a:avLst/>
          </a:prstGeom>
        </p:spPr>
      </p:pic>
    </p:spTree>
    <p:extLst>
      <p:ext uri="{BB962C8B-B14F-4D97-AF65-F5344CB8AC3E}">
        <p14:creationId xmlns:p14="http://schemas.microsoft.com/office/powerpoint/2010/main" val="17966096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F30AB64-5712-4F8F-9A4D-F9428B118BA8}"/>
              </a:ext>
            </a:extLst>
          </p:cNvPr>
          <p:cNvSpPr>
            <a:spLocks noGrp="1"/>
          </p:cNvSpPr>
          <p:nvPr>
            <p:ph idx="1"/>
          </p:nvPr>
        </p:nvSpPr>
        <p:spPr>
          <a:xfrm>
            <a:off x="838200" y="765451"/>
            <a:ext cx="10515600" cy="4351338"/>
          </a:xfrm>
        </p:spPr>
        <p:txBody>
          <a:bodyPr>
            <a:normAutofit/>
          </a:bodyPr>
          <a:lstStyle/>
          <a:p>
            <a:pPr marL="0" indent="0" algn="ctr">
              <a:buNone/>
            </a:pPr>
            <a:r>
              <a:rPr lang="en-US" sz="4400" b="1" dirty="0">
                <a:latin typeface="Times New Roman" panose="02020603050405020304" pitchFamily="18" charset="0"/>
                <a:cs typeface="Times New Roman" panose="02020603050405020304" pitchFamily="18" charset="0"/>
              </a:rPr>
              <a:t>Yes</a:t>
            </a:r>
          </a:p>
          <a:p>
            <a:pPr marL="0" indent="0" algn="ctr">
              <a:buNone/>
            </a:pPr>
            <a:endParaRPr lang="en-US" sz="3200" b="1" dirty="0">
              <a:latin typeface="Times New Roman" panose="02020603050405020304" pitchFamily="18" charset="0"/>
              <a:cs typeface="Times New Roman" panose="02020603050405020304" pitchFamily="18" charset="0"/>
            </a:endParaRPr>
          </a:p>
          <a:p>
            <a:pPr marL="0" indent="0" algn="ctr">
              <a:buNone/>
            </a:pPr>
            <a:r>
              <a:rPr lang="en-US" sz="3200" b="1" dirty="0">
                <a:latin typeface="Times New Roman" panose="02020603050405020304" pitchFamily="18" charset="0"/>
                <a:cs typeface="Times New Roman" panose="02020603050405020304" pitchFamily="18" charset="0"/>
              </a:rPr>
              <a:t>We should follow the Universal 10/20 System Process for Electrode Placement </a:t>
            </a:r>
          </a:p>
          <a:p>
            <a:pPr marL="0" indent="0" algn="ctr">
              <a:buNone/>
            </a:pPr>
            <a:endParaRPr lang="en-US" sz="3200" b="1" dirty="0">
              <a:latin typeface="Times New Roman" panose="02020603050405020304" pitchFamily="18" charset="0"/>
              <a:cs typeface="Times New Roman" panose="02020603050405020304" pitchFamily="18" charset="0"/>
            </a:endParaRPr>
          </a:p>
          <a:p>
            <a:pPr marL="0" indent="0" algn="ctr">
              <a:buNone/>
            </a:pPr>
            <a:endParaRPr lang="en-US" sz="3200" b="1" dirty="0">
              <a:latin typeface="Times New Roman" panose="02020603050405020304" pitchFamily="18" charset="0"/>
              <a:cs typeface="Times New Roman" panose="02020603050405020304" pitchFamily="18" charset="0"/>
            </a:endParaRPr>
          </a:p>
          <a:p>
            <a:pPr marL="0" indent="0" algn="ctr">
              <a:buNone/>
            </a:pPr>
            <a:endParaRPr lang="en-US" sz="3200" b="1" dirty="0">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D656E2D6-38DD-4C99-ABCC-70B84B52B209}"/>
              </a:ext>
            </a:extLst>
          </p:cNvPr>
          <p:cNvSpPr>
            <a:spLocks noGrp="1"/>
          </p:cNvSpPr>
          <p:nvPr>
            <p:ph type="ftr" sz="quarter" idx="11"/>
          </p:nvPr>
        </p:nvSpPr>
        <p:spPr/>
        <p:txBody>
          <a:bodyPr/>
          <a:lstStyle/>
          <a:p>
            <a:r>
              <a:rPr lang="en-US"/>
              <a:t>IIIT-Allahabad </a:t>
            </a:r>
          </a:p>
        </p:txBody>
      </p:sp>
      <p:pic>
        <p:nvPicPr>
          <p:cNvPr id="8" name="Picture 7">
            <a:extLst>
              <a:ext uri="{FF2B5EF4-FFF2-40B4-BE49-F238E27FC236}">
                <a16:creationId xmlns:a16="http://schemas.microsoft.com/office/drawing/2014/main" id="{2983CBA0-FC74-4724-8F37-71443E5B274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96056" y="3882888"/>
            <a:ext cx="2399887" cy="1998592"/>
          </a:xfrm>
          <a:prstGeom prst="rect">
            <a:avLst/>
          </a:prstGeom>
        </p:spPr>
      </p:pic>
    </p:spTree>
    <p:extLst>
      <p:ext uri="{BB962C8B-B14F-4D97-AF65-F5344CB8AC3E}">
        <p14:creationId xmlns:p14="http://schemas.microsoft.com/office/powerpoint/2010/main" val="15420888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a:latin typeface="Times New Roman" panose="02020603050405020304" pitchFamily="18" charset="0"/>
                <a:cs typeface="Times New Roman" panose="02020603050405020304" pitchFamily="18" charset="0"/>
              </a:rPr>
              <a:t>Electrodes Types:</a:t>
            </a:r>
          </a:p>
        </p:txBody>
      </p:sp>
      <p:sp>
        <p:nvSpPr>
          <p:cNvPr id="3" name="Content Placeholder 2"/>
          <p:cNvSpPr>
            <a:spLocks noGrp="1"/>
          </p:cNvSpPr>
          <p:nvPr>
            <p:ph idx="1"/>
          </p:nvPr>
        </p:nvSpPr>
        <p:spPr/>
        <p:txBody>
          <a:bodyPr>
            <a:normAutofit/>
          </a:bodyPr>
          <a:lstStyle/>
          <a:p>
            <a:pPr marL="0" indent="0">
              <a:buNone/>
            </a:pPr>
            <a:r>
              <a:rPr lang="en-US" dirty="0">
                <a:latin typeface="Times New Roman" panose="02020603050405020304" pitchFamily="18" charset="0"/>
                <a:cs typeface="Times New Roman" panose="02020603050405020304" pitchFamily="18" charset="0"/>
              </a:rPr>
              <a:t>Different types of electrodes are often used in the EEG recording systems, such as:</a:t>
            </a:r>
          </a:p>
          <a:p>
            <a:r>
              <a:rPr lang="en-US" dirty="0">
                <a:latin typeface="Times New Roman" panose="02020603050405020304" pitchFamily="18" charset="0"/>
                <a:cs typeface="Times New Roman" panose="02020603050405020304" pitchFamily="18" charset="0"/>
              </a:rPr>
              <a:t>Disposable electrodes (gel-less, and pre-gelled types);</a:t>
            </a:r>
          </a:p>
          <a:p>
            <a:r>
              <a:rPr lang="en-US" dirty="0">
                <a:latin typeface="Times New Roman" panose="02020603050405020304" pitchFamily="18" charset="0"/>
                <a:cs typeface="Times New Roman" panose="02020603050405020304" pitchFamily="18" charset="0"/>
              </a:rPr>
              <a:t>Reusable disc electrodes (gold, silver, stainless steel , or tin);</a:t>
            </a:r>
          </a:p>
          <a:p>
            <a:r>
              <a:rPr lang="en-US" dirty="0">
                <a:latin typeface="Times New Roman" panose="02020603050405020304" pitchFamily="18" charset="0"/>
                <a:cs typeface="Times New Roman" panose="02020603050405020304" pitchFamily="18" charset="0"/>
              </a:rPr>
              <a:t>Headbands and electrode caps</a:t>
            </a:r>
          </a:p>
          <a:p>
            <a:r>
              <a:rPr lang="en-US" dirty="0">
                <a:latin typeface="Times New Roman" panose="02020603050405020304" pitchFamily="18" charset="0"/>
                <a:cs typeface="Times New Roman" panose="02020603050405020304" pitchFamily="18" charset="0"/>
              </a:rPr>
              <a:t>Saline-based electrodes</a:t>
            </a:r>
          </a:p>
          <a:p>
            <a:r>
              <a:rPr lang="en-US" dirty="0">
                <a:latin typeface="Times New Roman" panose="02020603050405020304" pitchFamily="18" charset="0"/>
                <a:cs typeface="Times New Roman" panose="02020603050405020304" pitchFamily="18" charset="0"/>
              </a:rPr>
              <a:t>Needle electrodes</a:t>
            </a:r>
          </a:p>
        </p:txBody>
      </p:sp>
      <p:sp>
        <p:nvSpPr>
          <p:cNvPr id="4" name="Footer Placeholder 3"/>
          <p:cNvSpPr>
            <a:spLocks noGrp="1"/>
          </p:cNvSpPr>
          <p:nvPr>
            <p:ph type="ftr" sz="quarter" idx="11"/>
          </p:nvPr>
        </p:nvSpPr>
        <p:spPr/>
        <p:txBody>
          <a:bodyPr/>
          <a:lstStyle/>
          <a:p>
            <a:r>
              <a:rPr lang="en-US"/>
              <a:t>IIIT-Allahabad </a:t>
            </a:r>
          </a:p>
        </p:txBody>
      </p:sp>
    </p:spTree>
    <p:extLst>
      <p:ext uri="{BB962C8B-B14F-4D97-AF65-F5344CB8AC3E}">
        <p14:creationId xmlns:p14="http://schemas.microsoft.com/office/powerpoint/2010/main" val="31241884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3031" y="154547"/>
            <a:ext cx="11250769" cy="631064"/>
          </a:xfrm>
        </p:spPr>
        <p:txBody>
          <a:bodyPr>
            <a:normAutofit fontScale="90000"/>
          </a:bodyPr>
          <a:lstStyle/>
          <a:p>
            <a:r>
              <a:rPr lang="en-US" b="1" dirty="0"/>
              <a:t>About 10/20 System:</a:t>
            </a:r>
          </a:p>
        </p:txBody>
      </p:sp>
      <p:sp>
        <p:nvSpPr>
          <p:cNvPr id="3" name="Content Placeholder 2"/>
          <p:cNvSpPr>
            <a:spLocks noGrp="1"/>
          </p:cNvSpPr>
          <p:nvPr>
            <p:ph idx="1"/>
          </p:nvPr>
        </p:nvSpPr>
        <p:spPr>
          <a:xfrm>
            <a:off x="283335" y="901521"/>
            <a:ext cx="7598535" cy="5563673"/>
          </a:xfrm>
        </p:spPr>
        <p:txBody>
          <a:bodyPr>
            <a:normAutofit/>
          </a:bodyPr>
          <a:lstStyle/>
          <a:p>
            <a:pPr marL="0" indent="0">
              <a:buNone/>
            </a:pPr>
            <a:r>
              <a:rPr lang="en-US" b="1" dirty="0"/>
              <a:t>General Introduction:</a:t>
            </a:r>
          </a:p>
          <a:p>
            <a:pPr algn="just"/>
            <a:r>
              <a:rPr lang="en-US" sz="2400" dirty="0">
                <a:latin typeface="Times New Roman" panose="02020603050405020304" pitchFamily="18" charset="0"/>
                <a:cs typeface="Times New Roman" panose="02020603050405020304" pitchFamily="18" charset="0"/>
              </a:rPr>
              <a:t>The 10/20 system or International 10/20 system is an internationally recognized method to describe the location of scalp electrodes [7].</a:t>
            </a:r>
          </a:p>
          <a:p>
            <a:pPr algn="just"/>
            <a:r>
              <a:rPr lang="en-US" sz="2400" dirty="0">
                <a:latin typeface="Times New Roman" panose="02020603050405020304" pitchFamily="18" charset="0"/>
                <a:cs typeface="Times New Roman" panose="02020603050405020304" pitchFamily="18" charset="0"/>
              </a:rPr>
              <a:t>The system is based on  the  relationship  between the location of an electrode  and  the  underlying area of cerebral cortex. here numbers ‘10’ and ‘20’ refer to the fact that the distances between adjacent electrodes are either 10% or 20% of the total front- back or right-left distance of the skull [7].</a:t>
            </a:r>
          </a:p>
          <a:p>
            <a:pPr algn="just"/>
            <a:r>
              <a:rPr lang="en-US" sz="2400" dirty="0">
                <a:latin typeface="Times New Roman" panose="02020603050405020304" pitchFamily="18" charset="0"/>
                <a:cs typeface="Times New Roman" panose="02020603050405020304" pitchFamily="18" charset="0"/>
              </a:rPr>
              <a:t>Each site has a letter to identify the lobe and a number to identify the hemisphere location [7]</a:t>
            </a:r>
            <a:endParaRPr lang="en-US" sz="2400" b="1" dirty="0">
              <a:latin typeface="Times New Roman" panose="02020603050405020304" pitchFamily="18" charset="0"/>
              <a:cs typeface="Times New Roman" panose="02020603050405020304" pitchFamily="18" charset="0"/>
            </a:endParaRPr>
          </a:p>
          <a:p>
            <a:pPr marL="0" indent="0">
              <a:buNone/>
            </a:pPr>
            <a:endParaRPr lang="en-US" dirty="0"/>
          </a:p>
        </p:txBody>
      </p:sp>
      <p:pic>
        <p:nvPicPr>
          <p:cNvPr id="4" name="image1.jpeg"/>
          <p:cNvPicPr/>
          <p:nvPr/>
        </p:nvPicPr>
        <p:blipFill>
          <a:blip r:embed="rId2" cstate="print"/>
          <a:stretch>
            <a:fillRect/>
          </a:stretch>
        </p:blipFill>
        <p:spPr>
          <a:xfrm>
            <a:off x="7881870" y="1835239"/>
            <a:ext cx="4198513" cy="3960254"/>
          </a:xfrm>
          <a:prstGeom prst="rect">
            <a:avLst/>
          </a:prstGeom>
        </p:spPr>
      </p:pic>
      <p:sp>
        <p:nvSpPr>
          <p:cNvPr id="5" name="Footer Placeholder 4"/>
          <p:cNvSpPr>
            <a:spLocks noGrp="1"/>
          </p:cNvSpPr>
          <p:nvPr>
            <p:ph type="ftr" sz="quarter" idx="11"/>
          </p:nvPr>
        </p:nvSpPr>
        <p:spPr/>
        <p:txBody>
          <a:bodyPr/>
          <a:lstStyle/>
          <a:p>
            <a:r>
              <a:rPr lang="en-US"/>
              <a:t>IIIT-Allahabad </a:t>
            </a:r>
          </a:p>
        </p:txBody>
      </p:sp>
      <p:sp>
        <p:nvSpPr>
          <p:cNvPr id="7" name="TextBox 6"/>
          <p:cNvSpPr txBox="1"/>
          <p:nvPr/>
        </p:nvSpPr>
        <p:spPr>
          <a:xfrm>
            <a:off x="8153400" y="5924282"/>
            <a:ext cx="3362739" cy="369332"/>
          </a:xfrm>
          <a:prstGeom prst="rect">
            <a:avLst/>
          </a:prstGeom>
          <a:noFill/>
        </p:spPr>
        <p:txBody>
          <a:bodyPr wrap="square" rtlCol="0">
            <a:spAutoFit/>
          </a:bodyPr>
          <a:lstStyle/>
          <a:p>
            <a:r>
              <a:rPr lang="en-US" dirty="0"/>
              <a:t>Fig 25: placement of Electrode [7] </a:t>
            </a:r>
          </a:p>
        </p:txBody>
      </p:sp>
    </p:spTree>
    <p:extLst>
      <p:ext uri="{BB962C8B-B14F-4D97-AF65-F5344CB8AC3E}">
        <p14:creationId xmlns:p14="http://schemas.microsoft.com/office/powerpoint/2010/main" val="247893879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8034" y="180305"/>
            <a:ext cx="10825766" cy="1159098"/>
          </a:xfrm>
        </p:spPr>
        <p:txBody>
          <a:bodyPr/>
          <a:lstStyle/>
          <a:p>
            <a:r>
              <a:rPr lang="en-US" dirty="0"/>
              <a:t>10/20 System:</a:t>
            </a:r>
          </a:p>
        </p:txBody>
      </p:sp>
      <p:sp>
        <p:nvSpPr>
          <p:cNvPr id="3" name="Content Placeholder 2"/>
          <p:cNvSpPr>
            <a:spLocks noGrp="1"/>
          </p:cNvSpPr>
          <p:nvPr>
            <p:ph idx="1"/>
          </p:nvPr>
        </p:nvSpPr>
        <p:spPr>
          <a:xfrm>
            <a:off x="528034" y="1481070"/>
            <a:ext cx="6903076" cy="4695893"/>
          </a:xfrm>
        </p:spPr>
        <p:txBody>
          <a:bodyPr/>
          <a:lstStyle/>
          <a:p>
            <a:r>
              <a:rPr lang="en-US" dirty="0"/>
              <a:t>No central lobe exists, the ‘C’ letter is used for identification  purposes  only [7].</a:t>
            </a:r>
          </a:p>
          <a:p>
            <a:r>
              <a:rPr lang="en-US" dirty="0"/>
              <a:t>The ‘z’ (zero) refers to an electrode placed on the mid line [7].</a:t>
            </a:r>
          </a:p>
          <a:p>
            <a:r>
              <a:rPr lang="en-US" dirty="0"/>
              <a:t>Even numbers (2,4,6,8) refer to electrode positions on the right hemisphere [7].</a:t>
            </a:r>
          </a:p>
          <a:p>
            <a:r>
              <a:rPr lang="en-US" dirty="0"/>
              <a:t>Odd numbers (1,3,5,7) refer to electrode positions on the left hemisphere [7].</a:t>
            </a:r>
          </a:p>
          <a:p>
            <a:pPr marL="0" indent="0">
              <a:buNone/>
            </a:pPr>
            <a:endParaRPr lang="en-US" dirty="0"/>
          </a:p>
          <a:p>
            <a:endParaRPr lang="en-US" dirty="0"/>
          </a:p>
          <a:p>
            <a:pPr marL="0" indent="0">
              <a:buNone/>
            </a:pPr>
            <a:endParaRPr lang="en-US" dirty="0"/>
          </a:p>
          <a:p>
            <a:pPr marL="0" indent="0">
              <a:buNone/>
            </a:pPr>
            <a:endParaRPr lang="en-US" dirty="0"/>
          </a:p>
        </p:txBody>
      </p:sp>
      <p:graphicFrame>
        <p:nvGraphicFramePr>
          <p:cNvPr id="7" name="Table 6"/>
          <p:cNvGraphicFramePr>
            <a:graphicFrameLocks noGrp="1"/>
          </p:cNvGraphicFramePr>
          <p:nvPr/>
        </p:nvGraphicFramePr>
        <p:xfrm>
          <a:off x="7959145" y="2086379"/>
          <a:ext cx="3644720" cy="3322746"/>
        </p:xfrm>
        <a:graphic>
          <a:graphicData uri="http://schemas.openxmlformats.org/drawingml/2006/table">
            <a:tbl>
              <a:tblPr firstRow="1" firstCol="1" lastRow="1" lastCol="1" bandRow="1" bandCol="1"/>
              <a:tblGrid>
                <a:gridCol w="1851993">
                  <a:extLst>
                    <a:ext uri="{9D8B030D-6E8A-4147-A177-3AD203B41FA5}">
                      <a16:colId xmlns:a16="http://schemas.microsoft.com/office/drawing/2014/main" val="20000"/>
                    </a:ext>
                  </a:extLst>
                </a:gridCol>
                <a:gridCol w="1792727">
                  <a:extLst>
                    <a:ext uri="{9D8B030D-6E8A-4147-A177-3AD203B41FA5}">
                      <a16:colId xmlns:a16="http://schemas.microsoft.com/office/drawing/2014/main" val="20001"/>
                    </a:ext>
                  </a:extLst>
                </a:gridCol>
              </a:tblGrid>
              <a:tr h="553791">
                <a:tc>
                  <a:txBody>
                    <a:bodyPr/>
                    <a:lstStyle/>
                    <a:p>
                      <a:pPr marL="139065" marR="0">
                        <a:spcBef>
                          <a:spcPts val="185"/>
                        </a:spcBef>
                        <a:spcAft>
                          <a:spcPts val="0"/>
                        </a:spcAft>
                      </a:pPr>
                      <a:r>
                        <a:rPr lang="en-US" sz="2800" b="1" spc="-5" dirty="0">
                          <a:effectLst/>
                          <a:latin typeface="+mn-lt"/>
                          <a:ea typeface="Calibri" panose="020F0502020204030204" pitchFamily="34" charset="0"/>
                          <a:cs typeface="Times New Roman" panose="02020603050405020304" pitchFamily="18" charset="0"/>
                        </a:rPr>
                        <a:t>Elect</a:t>
                      </a:r>
                      <a:r>
                        <a:rPr lang="en-US" sz="2800" b="1" spc="-10" dirty="0">
                          <a:effectLst/>
                          <a:latin typeface="+mn-lt"/>
                          <a:ea typeface="Calibri" panose="020F0502020204030204" pitchFamily="34" charset="0"/>
                          <a:cs typeface="Times New Roman" panose="02020603050405020304" pitchFamily="18" charset="0"/>
                        </a:rPr>
                        <a:t>rode</a:t>
                      </a:r>
                      <a:endParaRPr lang="en-US" sz="2800" dirty="0">
                        <a:effectLst/>
                        <a:latin typeface="+mn-lt"/>
                        <a:ea typeface="Calibri" panose="020F0502020204030204" pitchFamily="34"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E7E8"/>
                    </a:solidFill>
                  </a:tcPr>
                </a:tc>
                <a:tc>
                  <a:txBody>
                    <a:bodyPr/>
                    <a:lstStyle/>
                    <a:p>
                      <a:pPr marL="0" marR="0" algn="ctr">
                        <a:spcBef>
                          <a:spcPts val="185"/>
                        </a:spcBef>
                        <a:spcAft>
                          <a:spcPts val="0"/>
                        </a:spcAft>
                      </a:pPr>
                      <a:r>
                        <a:rPr lang="en-US" sz="2800" b="1">
                          <a:effectLst/>
                          <a:latin typeface="+mn-lt"/>
                          <a:ea typeface="Calibri" panose="020F0502020204030204" pitchFamily="34" charset="0"/>
                          <a:cs typeface="Times New Roman" panose="02020603050405020304" pitchFamily="18" charset="0"/>
                        </a:rPr>
                        <a:t>Lobe</a:t>
                      </a:r>
                      <a:endParaRPr lang="en-US" sz="2800">
                        <a:effectLst/>
                        <a:latin typeface="+mn-lt"/>
                        <a:ea typeface="Calibri" panose="020F0502020204030204" pitchFamily="34"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E7E8"/>
                    </a:solidFill>
                  </a:tcPr>
                </a:tc>
                <a:extLst>
                  <a:ext uri="{0D108BD9-81ED-4DB2-BD59-A6C34878D82A}">
                    <a16:rowId xmlns:a16="http://schemas.microsoft.com/office/drawing/2014/main" val="10000"/>
                  </a:ext>
                </a:extLst>
              </a:tr>
              <a:tr h="553791">
                <a:tc>
                  <a:txBody>
                    <a:bodyPr/>
                    <a:lstStyle/>
                    <a:p>
                      <a:pPr marL="0" marR="0" algn="ctr">
                        <a:spcBef>
                          <a:spcPts val="50"/>
                        </a:spcBef>
                        <a:spcAft>
                          <a:spcPts val="0"/>
                        </a:spcAft>
                      </a:pPr>
                      <a:r>
                        <a:rPr lang="en-US" sz="2800" dirty="0">
                          <a:effectLst/>
                          <a:latin typeface="+mn-lt"/>
                          <a:ea typeface="Calibri" panose="020F0502020204030204" pitchFamily="34" charset="0"/>
                          <a:cs typeface="Times New Roman" panose="02020603050405020304" pitchFamily="18" charset="0"/>
                        </a:rPr>
                        <a:t>F</a:t>
                      </a: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43815" marR="0">
                        <a:spcBef>
                          <a:spcPts val="50"/>
                        </a:spcBef>
                        <a:spcAft>
                          <a:spcPts val="0"/>
                        </a:spcAft>
                      </a:pPr>
                      <a:r>
                        <a:rPr lang="en-US" sz="2800" spc="-10">
                          <a:effectLst/>
                          <a:latin typeface="+mn-lt"/>
                          <a:ea typeface="Calibri" panose="020F0502020204030204" pitchFamily="34" charset="0"/>
                          <a:cs typeface="Times New Roman" panose="02020603050405020304" pitchFamily="18" charset="0"/>
                        </a:rPr>
                        <a:t>F</a:t>
                      </a:r>
                      <a:r>
                        <a:rPr lang="en-US" sz="2800" spc="-15">
                          <a:effectLst/>
                          <a:latin typeface="+mn-lt"/>
                          <a:ea typeface="Calibri" panose="020F0502020204030204" pitchFamily="34" charset="0"/>
                          <a:cs typeface="Times New Roman" panose="02020603050405020304" pitchFamily="18" charset="0"/>
                        </a:rPr>
                        <a:t>rontal</a:t>
                      </a:r>
                      <a:endParaRPr lang="en-US" sz="2800">
                        <a:effectLst/>
                        <a:latin typeface="+mn-lt"/>
                        <a:ea typeface="Calibri" panose="020F0502020204030204" pitchFamily="34"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553791">
                <a:tc>
                  <a:txBody>
                    <a:bodyPr/>
                    <a:lstStyle/>
                    <a:p>
                      <a:pPr marL="0" marR="0" algn="ctr">
                        <a:spcBef>
                          <a:spcPts val="50"/>
                        </a:spcBef>
                        <a:spcAft>
                          <a:spcPts val="0"/>
                        </a:spcAft>
                      </a:pPr>
                      <a:r>
                        <a:rPr lang="en-US" sz="2800" dirty="0">
                          <a:effectLst/>
                          <a:latin typeface="+mn-lt"/>
                          <a:ea typeface="Calibri" panose="020F0502020204030204" pitchFamily="34" charset="0"/>
                          <a:cs typeface="Times New Roman" panose="02020603050405020304" pitchFamily="18" charset="0"/>
                        </a:rPr>
                        <a:t>T</a:t>
                      </a: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43815" marR="0">
                        <a:spcBef>
                          <a:spcPts val="50"/>
                        </a:spcBef>
                        <a:spcAft>
                          <a:spcPts val="0"/>
                        </a:spcAft>
                      </a:pPr>
                      <a:r>
                        <a:rPr lang="en-US" sz="2800" spc="-10" dirty="0">
                          <a:effectLst/>
                          <a:latin typeface="+mn-lt"/>
                          <a:ea typeface="Calibri" panose="020F0502020204030204" pitchFamily="34" charset="0"/>
                          <a:cs typeface="Times New Roman" panose="02020603050405020304" pitchFamily="18" charset="0"/>
                        </a:rPr>
                        <a:t>T</a:t>
                      </a:r>
                      <a:r>
                        <a:rPr lang="en-US" sz="2800" spc="-15" dirty="0">
                          <a:effectLst/>
                          <a:latin typeface="+mn-lt"/>
                          <a:ea typeface="Calibri" panose="020F0502020204030204" pitchFamily="34" charset="0"/>
                          <a:cs typeface="Times New Roman" panose="02020603050405020304" pitchFamily="18" charset="0"/>
                        </a:rPr>
                        <a:t>emporal</a:t>
                      </a:r>
                      <a:endParaRPr lang="en-US" sz="2800" dirty="0">
                        <a:effectLst/>
                        <a:latin typeface="+mn-lt"/>
                        <a:ea typeface="Calibri" panose="020F0502020204030204" pitchFamily="34"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553791">
                <a:tc>
                  <a:txBody>
                    <a:bodyPr/>
                    <a:lstStyle/>
                    <a:p>
                      <a:pPr marL="0" marR="0" algn="ctr">
                        <a:spcBef>
                          <a:spcPts val="50"/>
                        </a:spcBef>
                        <a:spcAft>
                          <a:spcPts val="0"/>
                        </a:spcAft>
                      </a:pPr>
                      <a:r>
                        <a:rPr lang="en-US" sz="2800">
                          <a:effectLst/>
                          <a:latin typeface="+mn-lt"/>
                          <a:ea typeface="Calibri" panose="020F0502020204030204" pitchFamily="34" charset="0"/>
                          <a:cs typeface="Times New Roman" panose="02020603050405020304" pitchFamily="18" charset="0"/>
                        </a:rPr>
                        <a:t>C</a:t>
                      </a: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43815" marR="0">
                        <a:spcBef>
                          <a:spcPts val="50"/>
                        </a:spcBef>
                        <a:spcAft>
                          <a:spcPts val="0"/>
                        </a:spcAft>
                      </a:pPr>
                      <a:r>
                        <a:rPr lang="en-US" sz="2800" dirty="0">
                          <a:effectLst/>
                          <a:latin typeface="+mn-lt"/>
                          <a:ea typeface="Calibri" panose="020F0502020204030204" pitchFamily="34" charset="0"/>
                          <a:cs typeface="Times New Roman" panose="02020603050405020304" pitchFamily="18" charset="0"/>
                        </a:rPr>
                        <a:t>Central</a:t>
                      </a:r>
                      <a:r>
                        <a:rPr lang="en-US" sz="2800" spc="95" dirty="0">
                          <a:effectLst/>
                          <a:latin typeface="+mn-lt"/>
                          <a:ea typeface="Calibri" panose="020F0502020204030204" pitchFamily="34" charset="0"/>
                          <a:cs typeface="Times New Roman" panose="02020603050405020304" pitchFamily="18" charset="0"/>
                        </a:rPr>
                        <a:t> </a:t>
                      </a:r>
                      <a:r>
                        <a:rPr lang="en-US" sz="2800" dirty="0">
                          <a:effectLst/>
                          <a:latin typeface="+mn-lt"/>
                          <a:ea typeface="Calibri" panose="020F0502020204030204" pitchFamily="34" charset="0"/>
                          <a:cs typeface="Times New Roman" panose="02020603050405020304" pitchFamily="18" charset="0"/>
                        </a:rPr>
                        <a:t>*</a:t>
                      </a: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553791">
                <a:tc>
                  <a:txBody>
                    <a:bodyPr/>
                    <a:lstStyle/>
                    <a:p>
                      <a:pPr marL="0" marR="0" algn="ctr">
                        <a:spcBef>
                          <a:spcPts val="50"/>
                        </a:spcBef>
                        <a:spcAft>
                          <a:spcPts val="0"/>
                        </a:spcAft>
                      </a:pPr>
                      <a:r>
                        <a:rPr lang="en-US" sz="2800">
                          <a:effectLst/>
                          <a:latin typeface="+mn-lt"/>
                          <a:ea typeface="Calibri" panose="020F0502020204030204" pitchFamily="34" charset="0"/>
                          <a:cs typeface="Times New Roman" panose="02020603050405020304" pitchFamily="18" charset="0"/>
                        </a:rPr>
                        <a:t>P</a:t>
                      </a: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43815" marR="0">
                        <a:spcBef>
                          <a:spcPts val="50"/>
                        </a:spcBef>
                        <a:spcAft>
                          <a:spcPts val="0"/>
                        </a:spcAft>
                      </a:pPr>
                      <a:r>
                        <a:rPr lang="en-US" sz="2800" spc="-5" dirty="0">
                          <a:effectLst/>
                          <a:latin typeface="+mn-lt"/>
                          <a:ea typeface="Calibri" panose="020F0502020204030204" pitchFamily="34" charset="0"/>
                          <a:cs typeface="Times New Roman" panose="02020603050405020304" pitchFamily="18" charset="0"/>
                        </a:rPr>
                        <a:t>Parietal</a:t>
                      </a:r>
                      <a:endParaRPr lang="en-US" sz="2800" dirty="0">
                        <a:effectLst/>
                        <a:latin typeface="+mn-lt"/>
                        <a:ea typeface="Calibri" panose="020F0502020204030204" pitchFamily="34"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553791">
                <a:tc>
                  <a:txBody>
                    <a:bodyPr/>
                    <a:lstStyle/>
                    <a:p>
                      <a:pPr marL="0" marR="0" algn="ctr">
                        <a:spcBef>
                          <a:spcPts val="50"/>
                        </a:spcBef>
                        <a:spcAft>
                          <a:spcPts val="0"/>
                        </a:spcAft>
                      </a:pPr>
                      <a:r>
                        <a:rPr lang="en-US" sz="2800">
                          <a:effectLst/>
                          <a:latin typeface="+mn-lt"/>
                          <a:ea typeface="Calibri" panose="020F0502020204030204" pitchFamily="34" charset="0"/>
                          <a:cs typeface="Times New Roman" panose="02020603050405020304" pitchFamily="18" charset="0"/>
                        </a:rPr>
                        <a:t>O</a:t>
                      </a: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43815" marR="0">
                        <a:spcBef>
                          <a:spcPts val="50"/>
                        </a:spcBef>
                        <a:spcAft>
                          <a:spcPts val="0"/>
                        </a:spcAft>
                      </a:pPr>
                      <a:r>
                        <a:rPr lang="en-US" sz="2800" dirty="0">
                          <a:effectLst/>
                          <a:latin typeface="+mn-lt"/>
                          <a:ea typeface="Calibri" panose="020F0502020204030204" pitchFamily="34" charset="0"/>
                          <a:cs typeface="Times New Roman" panose="02020603050405020304" pitchFamily="18" charset="0"/>
                        </a:rPr>
                        <a:t>Occipital</a:t>
                      </a: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
        <p:nvSpPr>
          <p:cNvPr id="4" name="Footer Placeholder 3"/>
          <p:cNvSpPr>
            <a:spLocks noGrp="1"/>
          </p:cNvSpPr>
          <p:nvPr>
            <p:ph type="ftr" sz="quarter" idx="11"/>
          </p:nvPr>
        </p:nvSpPr>
        <p:spPr/>
        <p:txBody>
          <a:bodyPr/>
          <a:lstStyle/>
          <a:p>
            <a:r>
              <a:rPr lang="en-US"/>
              <a:t>IIIT-Allahabad </a:t>
            </a:r>
          </a:p>
        </p:txBody>
      </p:sp>
      <p:sp>
        <p:nvSpPr>
          <p:cNvPr id="6" name="TextBox 5"/>
          <p:cNvSpPr txBox="1"/>
          <p:nvPr/>
        </p:nvSpPr>
        <p:spPr>
          <a:xfrm>
            <a:off x="7977809" y="5605670"/>
            <a:ext cx="3670851" cy="646331"/>
          </a:xfrm>
          <a:prstGeom prst="rect">
            <a:avLst/>
          </a:prstGeom>
          <a:noFill/>
        </p:spPr>
        <p:txBody>
          <a:bodyPr wrap="square" rtlCol="0">
            <a:spAutoFit/>
          </a:bodyPr>
          <a:lstStyle/>
          <a:p>
            <a:r>
              <a:rPr lang="en-US" dirty="0"/>
              <a:t>Table3:Denotes Electrode local position on Scalp [7]. </a:t>
            </a:r>
          </a:p>
        </p:txBody>
      </p:sp>
    </p:spTree>
    <p:extLst>
      <p:ext uri="{BB962C8B-B14F-4D97-AF65-F5344CB8AC3E}">
        <p14:creationId xmlns:p14="http://schemas.microsoft.com/office/powerpoint/2010/main" val="12905695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p:cNvGraphicFramePr/>
          <p:nvPr>
            <p:extLst>
              <p:ext uri="{D42A27DB-BD31-4B8C-83A1-F6EECF244321}">
                <p14:modId xmlns:p14="http://schemas.microsoft.com/office/powerpoint/2010/main" val="4251944373"/>
              </p:ext>
            </p:extLst>
          </p:nvPr>
        </p:nvGraphicFramePr>
        <p:xfrm>
          <a:off x="838200" y="73542"/>
          <a:ext cx="10515600" cy="11324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Footer Placeholder 3"/>
          <p:cNvSpPr>
            <a:spLocks noGrp="1"/>
          </p:cNvSpPr>
          <p:nvPr>
            <p:ph type="ftr" sz="quarter" idx="11"/>
          </p:nvPr>
        </p:nvSpPr>
        <p:spPr/>
        <p:txBody>
          <a:bodyPr/>
          <a:lstStyle/>
          <a:p>
            <a:r>
              <a:rPr lang="en-US"/>
              <a:t>IIIT-Allahabad </a:t>
            </a:r>
          </a:p>
        </p:txBody>
      </p:sp>
      <p:pic>
        <p:nvPicPr>
          <p:cNvPr id="8" name="Content Placeholder 7">
            <a:extLst>
              <a:ext uri="{FF2B5EF4-FFF2-40B4-BE49-F238E27FC236}">
                <a16:creationId xmlns:a16="http://schemas.microsoft.com/office/drawing/2014/main" id="{1A10B453-8CC7-4A00-8635-B5A5083EF954}"/>
              </a:ext>
            </a:extLst>
          </p:cNvPr>
          <p:cNvPicPr>
            <a:picLocks noGrp="1" noChangeAspect="1"/>
          </p:cNvPicPr>
          <p:nvPr>
            <p:ph idx="1"/>
          </p:nvPr>
        </p:nvPicPr>
        <p:blipFill>
          <a:blip r:embed="rId8">
            <a:extLst>
              <a:ext uri="{28A0092B-C50C-407E-A947-70E740481C1C}">
                <a14:useLocalDpi xmlns:a14="http://schemas.microsoft.com/office/drawing/2010/main" val="0"/>
              </a:ext>
            </a:extLst>
          </a:blip>
          <a:stretch>
            <a:fillRect/>
          </a:stretch>
        </p:blipFill>
        <p:spPr>
          <a:xfrm>
            <a:off x="852072" y="1345059"/>
            <a:ext cx="7748588" cy="4830454"/>
          </a:xfrm>
        </p:spPr>
      </p:pic>
      <p:sp>
        <p:nvSpPr>
          <p:cNvPr id="9" name="TextBox 8">
            <a:extLst>
              <a:ext uri="{FF2B5EF4-FFF2-40B4-BE49-F238E27FC236}">
                <a16:creationId xmlns:a16="http://schemas.microsoft.com/office/drawing/2014/main" id="{43C842F8-9545-4EA7-AA21-CB72F51F4678}"/>
              </a:ext>
            </a:extLst>
          </p:cNvPr>
          <p:cNvSpPr txBox="1"/>
          <p:nvPr/>
        </p:nvSpPr>
        <p:spPr>
          <a:xfrm>
            <a:off x="8600660" y="1336626"/>
            <a:ext cx="3472070" cy="4093428"/>
          </a:xfrm>
          <a:prstGeom prst="rect">
            <a:avLst/>
          </a:prstGeom>
          <a:noFill/>
        </p:spPr>
        <p:txBody>
          <a:bodyPr wrap="square" rtlCol="0">
            <a:spAutoFit/>
          </a:bodyPr>
          <a:lstStyle/>
          <a:p>
            <a:pPr marL="285750" indent="-285750"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The brain is like a </a:t>
            </a:r>
            <a:r>
              <a:rPr lang="en-US" sz="2000">
                <a:latin typeface="Times New Roman" panose="02020603050405020304" pitchFamily="18" charset="0"/>
                <a:cs typeface="Times New Roman" panose="02020603050405020304" pitchFamily="18" charset="0"/>
              </a:rPr>
              <a:t>computer CPU that </a:t>
            </a:r>
            <a:r>
              <a:rPr lang="en-US" sz="2000" dirty="0">
                <a:latin typeface="Times New Roman" panose="02020603050405020304" pitchFamily="18" charset="0"/>
                <a:cs typeface="Times New Roman" panose="02020603050405020304" pitchFamily="18" charset="0"/>
              </a:rPr>
              <a:t>controls the body's functions, and the nervous system is like a network that relays messages to parts of the body [1].</a:t>
            </a:r>
          </a:p>
          <a:p>
            <a:pPr algn="just"/>
            <a:r>
              <a:rPr lang="en-US" sz="2000" b="1" dirty="0">
                <a:latin typeface="Times New Roman" panose="02020603050405020304" pitchFamily="18" charset="0"/>
                <a:cs typeface="Times New Roman" panose="02020603050405020304" pitchFamily="18" charset="0"/>
              </a:rPr>
              <a:t>Cerebrum: </a:t>
            </a:r>
            <a:r>
              <a:rPr lang="en-US" sz="2000" dirty="0">
                <a:latin typeface="Times New Roman" panose="02020603050405020304" pitchFamily="18" charset="0"/>
                <a:cs typeface="Times New Roman" panose="02020603050405020304" pitchFamily="18" charset="0"/>
              </a:rPr>
              <a:t>The largest part of the brain, the cerebrum has two hemispheres (or halves). </a:t>
            </a:r>
            <a:r>
              <a:rPr lang="en-US" sz="2000" dirty="0">
                <a:solidFill>
                  <a:srgbClr val="0070C0"/>
                </a:solidFill>
                <a:latin typeface="Times New Roman" panose="02020603050405020304" pitchFamily="18" charset="0"/>
                <a:cs typeface="Times New Roman" panose="02020603050405020304" pitchFamily="18" charset="0"/>
              </a:rPr>
              <a:t>The cerebrum controls voluntary movement, speech, intelligence, memory, emotion, and sensory processing [1]</a:t>
            </a:r>
            <a:r>
              <a:rPr lang="en-US" sz="2000" dirty="0">
                <a:latin typeface="Times New Roman" panose="02020603050405020304" pitchFamily="18" charset="0"/>
                <a:cs typeface="Times New Roman" panose="02020603050405020304" pitchFamily="18" charset="0"/>
              </a:rPr>
              <a:t>.</a:t>
            </a:r>
          </a:p>
        </p:txBody>
      </p:sp>
      <p:sp>
        <p:nvSpPr>
          <p:cNvPr id="2" name="TextBox 1">
            <a:extLst>
              <a:ext uri="{FF2B5EF4-FFF2-40B4-BE49-F238E27FC236}">
                <a16:creationId xmlns:a16="http://schemas.microsoft.com/office/drawing/2014/main" id="{266642E6-63E1-4D5E-B9E0-9BD09A4219DB}"/>
              </a:ext>
            </a:extLst>
          </p:cNvPr>
          <p:cNvSpPr txBox="1"/>
          <p:nvPr/>
        </p:nvSpPr>
        <p:spPr>
          <a:xfrm>
            <a:off x="3498574" y="6175513"/>
            <a:ext cx="1033669" cy="369332"/>
          </a:xfrm>
          <a:prstGeom prst="rect">
            <a:avLst/>
          </a:prstGeom>
          <a:noFill/>
        </p:spPr>
        <p:txBody>
          <a:bodyPr wrap="square" rtlCol="0">
            <a:spAutoFit/>
          </a:bodyPr>
          <a:lstStyle/>
          <a:p>
            <a:r>
              <a:rPr lang="en-US" dirty="0"/>
              <a:t>Fig.1,[1]</a:t>
            </a:r>
          </a:p>
        </p:txBody>
      </p:sp>
    </p:spTree>
    <p:extLst>
      <p:ext uri="{BB962C8B-B14F-4D97-AF65-F5344CB8AC3E}">
        <p14:creationId xmlns:p14="http://schemas.microsoft.com/office/powerpoint/2010/main" val="2859571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4546" y="1"/>
            <a:ext cx="8397026" cy="1146219"/>
          </a:xfrm>
        </p:spPr>
        <p:txBody>
          <a:bodyPr/>
          <a:lstStyle/>
          <a:p>
            <a:r>
              <a:rPr lang="en-US" dirty="0"/>
              <a:t>Electrode Placement Procedure:</a:t>
            </a:r>
          </a:p>
        </p:txBody>
      </p:sp>
      <p:sp>
        <p:nvSpPr>
          <p:cNvPr id="3" name="Content Placeholder 2"/>
          <p:cNvSpPr>
            <a:spLocks noGrp="1"/>
          </p:cNvSpPr>
          <p:nvPr>
            <p:ph idx="1"/>
          </p:nvPr>
        </p:nvSpPr>
        <p:spPr>
          <a:xfrm>
            <a:off x="283335" y="1146220"/>
            <a:ext cx="5151549" cy="5190186"/>
          </a:xfrm>
        </p:spPr>
        <p:txBody>
          <a:bodyPr>
            <a:normAutofit/>
          </a:bodyPr>
          <a:lstStyle/>
          <a:p>
            <a:r>
              <a:rPr lang="en-US" b="1" dirty="0"/>
              <a:t>Step 1</a:t>
            </a:r>
          </a:p>
          <a:p>
            <a:r>
              <a:rPr lang="en-US" dirty="0"/>
              <a:t>Take a measuring tape and use the centimeter side.</a:t>
            </a:r>
          </a:p>
          <a:p>
            <a:r>
              <a:rPr lang="en-US" dirty="0"/>
              <a:t>Measure over the center line of the scalp, from the </a:t>
            </a:r>
            <a:r>
              <a:rPr lang="en-US" dirty="0" err="1"/>
              <a:t>Nasion</a:t>
            </a:r>
            <a:r>
              <a:rPr lang="en-US" dirty="0"/>
              <a:t> (bridge of the nose) to the Inion (occipital </a:t>
            </a:r>
            <a:r>
              <a:rPr lang="en-US" dirty="0" err="1"/>
              <a:t>pretu</a:t>
            </a:r>
            <a:r>
              <a:rPr lang="en-US" dirty="0"/>
              <a:t>- </a:t>
            </a:r>
            <a:r>
              <a:rPr lang="en-US" dirty="0" err="1"/>
              <a:t>berance</a:t>
            </a:r>
            <a:r>
              <a:rPr lang="en-US" dirty="0"/>
              <a:t>). Note the total length [7].</a:t>
            </a:r>
          </a:p>
          <a:p>
            <a:r>
              <a:rPr lang="en-US" dirty="0"/>
              <a:t>For our example, the total length is 36 cm.</a:t>
            </a:r>
          </a:p>
          <a:p>
            <a:pPr marL="0" indent="0">
              <a:buNone/>
            </a:pPr>
            <a:endParaRPr lang="en-US" dirty="0"/>
          </a:p>
          <a:p>
            <a:pPr marL="0" indent="0">
              <a:buNone/>
            </a:pPr>
            <a:endParaRPr lang="en-US" b="1" dirty="0"/>
          </a:p>
          <a:p>
            <a:pPr marL="0" indent="0">
              <a:buNone/>
            </a:pP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58135" y="2292439"/>
            <a:ext cx="6933865" cy="3296992"/>
          </a:xfrm>
          <a:prstGeom prst="rect">
            <a:avLst/>
          </a:prstGeom>
        </p:spPr>
      </p:pic>
      <p:sp>
        <p:nvSpPr>
          <p:cNvPr id="5" name="Footer Placeholder 4"/>
          <p:cNvSpPr>
            <a:spLocks noGrp="1"/>
          </p:cNvSpPr>
          <p:nvPr>
            <p:ph type="ftr" sz="quarter" idx="11"/>
          </p:nvPr>
        </p:nvSpPr>
        <p:spPr/>
        <p:txBody>
          <a:bodyPr/>
          <a:lstStyle/>
          <a:p>
            <a:r>
              <a:rPr lang="en-US"/>
              <a:t>IIIT-Allahabad </a:t>
            </a:r>
            <a:endParaRPr lang="en-US" dirty="0"/>
          </a:p>
        </p:txBody>
      </p:sp>
      <p:sp>
        <p:nvSpPr>
          <p:cNvPr id="7" name="TextBox 6"/>
          <p:cNvSpPr txBox="1"/>
          <p:nvPr/>
        </p:nvSpPr>
        <p:spPr>
          <a:xfrm>
            <a:off x="6516710" y="5609375"/>
            <a:ext cx="1636690" cy="369332"/>
          </a:xfrm>
          <a:prstGeom prst="rect">
            <a:avLst/>
          </a:prstGeom>
          <a:noFill/>
        </p:spPr>
        <p:txBody>
          <a:bodyPr wrap="square" rtlCol="0">
            <a:spAutoFit/>
          </a:bodyPr>
          <a:lstStyle/>
          <a:p>
            <a:r>
              <a:rPr lang="en-US" dirty="0"/>
              <a:t>       Fig. 26</a:t>
            </a:r>
          </a:p>
        </p:txBody>
      </p:sp>
      <p:sp>
        <p:nvSpPr>
          <p:cNvPr id="8" name="TextBox 7"/>
          <p:cNvSpPr txBox="1"/>
          <p:nvPr/>
        </p:nvSpPr>
        <p:spPr>
          <a:xfrm>
            <a:off x="10065912" y="5589431"/>
            <a:ext cx="1287888" cy="369332"/>
          </a:xfrm>
          <a:prstGeom prst="rect">
            <a:avLst/>
          </a:prstGeom>
          <a:noFill/>
        </p:spPr>
        <p:txBody>
          <a:bodyPr wrap="square" rtlCol="0">
            <a:spAutoFit/>
          </a:bodyPr>
          <a:lstStyle/>
          <a:p>
            <a:r>
              <a:rPr lang="en-US" dirty="0"/>
              <a:t>Fig. 27</a:t>
            </a:r>
          </a:p>
        </p:txBody>
      </p:sp>
    </p:spTree>
    <p:extLst>
      <p:ext uri="{BB962C8B-B14F-4D97-AF65-F5344CB8AC3E}">
        <p14:creationId xmlns:p14="http://schemas.microsoft.com/office/powerpoint/2010/main" val="14537826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3183" y="128789"/>
            <a:ext cx="7328079" cy="1025413"/>
          </a:xfrm>
        </p:spPr>
        <p:txBody>
          <a:bodyPr>
            <a:normAutofit fontScale="90000"/>
          </a:bodyPr>
          <a:lstStyle/>
          <a:p>
            <a:r>
              <a:rPr lang="en-US" dirty="0"/>
              <a:t>Electrode Placement Procedure:</a:t>
            </a:r>
          </a:p>
        </p:txBody>
      </p:sp>
      <p:sp>
        <p:nvSpPr>
          <p:cNvPr id="3" name="Content Placeholder 2"/>
          <p:cNvSpPr>
            <a:spLocks noGrp="1"/>
          </p:cNvSpPr>
          <p:nvPr>
            <p:ph idx="1"/>
          </p:nvPr>
        </p:nvSpPr>
        <p:spPr>
          <a:xfrm>
            <a:off x="193183" y="1154202"/>
            <a:ext cx="5447763" cy="5349629"/>
          </a:xfrm>
        </p:spPr>
        <p:txBody>
          <a:bodyPr>
            <a:normAutofit lnSpcReduction="10000"/>
          </a:bodyPr>
          <a:lstStyle/>
          <a:p>
            <a:r>
              <a:rPr lang="en-US" b="1" dirty="0"/>
              <a:t>Step 2</a:t>
            </a:r>
          </a:p>
          <a:p>
            <a:r>
              <a:rPr lang="en-US" dirty="0"/>
              <a:t>Measure and mark 50% of your total .This is your preliminary </a:t>
            </a:r>
            <a:r>
              <a:rPr lang="en-US" dirty="0" err="1"/>
              <a:t>Cz</a:t>
            </a:r>
            <a:r>
              <a:rPr lang="en-US" dirty="0"/>
              <a:t> mark.</a:t>
            </a:r>
          </a:p>
          <a:p>
            <a:r>
              <a:rPr lang="en-US" dirty="0"/>
              <a:t>In our example 36 cm / 2 = 18 cm.</a:t>
            </a:r>
          </a:p>
          <a:p>
            <a:r>
              <a:rPr lang="en-US" b="1" dirty="0"/>
              <a:t>Step 3</a:t>
            </a:r>
          </a:p>
          <a:p>
            <a:r>
              <a:rPr lang="en-US" dirty="0"/>
              <a:t>Measure and mark 10% up from the </a:t>
            </a:r>
            <a:r>
              <a:rPr lang="en-US" dirty="0" err="1"/>
              <a:t>Nasion</a:t>
            </a:r>
            <a:r>
              <a:rPr lang="en-US" dirty="0"/>
              <a:t> and 10% up from the Inion.</a:t>
            </a:r>
          </a:p>
          <a:p>
            <a:r>
              <a:rPr lang="en-US" dirty="0"/>
              <a:t>These are your preliminary mark of </a:t>
            </a:r>
            <a:r>
              <a:rPr lang="en-US" dirty="0" err="1"/>
              <a:t>Fpz</a:t>
            </a:r>
            <a:r>
              <a:rPr lang="en-US" dirty="0"/>
              <a:t> and Oz.</a:t>
            </a:r>
          </a:p>
          <a:p>
            <a:r>
              <a:rPr lang="en-US" dirty="0"/>
              <a:t>In our example 10% of 36 cm is 3.6 cm</a:t>
            </a:r>
          </a:p>
          <a:p>
            <a:endParaRPr lang="en-US" dirty="0"/>
          </a:p>
          <a:p>
            <a:endParaRPr lang="en-US" dirty="0"/>
          </a:p>
          <a:p>
            <a:pPr marL="0" indent="0">
              <a:buNone/>
            </a:pPr>
            <a:endParaRPr lang="en-US" dirty="0"/>
          </a:p>
          <a:p>
            <a:pPr marL="0" indent="0">
              <a:buNone/>
            </a:pPr>
            <a:endParaRPr lang="en-US" dirty="0"/>
          </a:p>
          <a:p>
            <a:pPr marL="0" indent="0">
              <a:buNone/>
            </a:pPr>
            <a:endParaRPr lang="en-US" b="1" dirty="0"/>
          </a:p>
          <a:p>
            <a:endParaRPr lang="en-US" dirty="0"/>
          </a:p>
        </p:txBody>
      </p:sp>
      <p:pic>
        <p:nvPicPr>
          <p:cNvPr id="6" name="Picture 5"/>
          <p:cNvPicPr>
            <a:picLocks noChangeAspect="1"/>
          </p:cNvPicPr>
          <p:nvPr/>
        </p:nvPicPr>
        <p:blipFill>
          <a:blip r:embed="rId2"/>
          <a:stretch>
            <a:fillRect/>
          </a:stretch>
        </p:blipFill>
        <p:spPr>
          <a:xfrm>
            <a:off x="5379170" y="936558"/>
            <a:ext cx="7031865" cy="5022761"/>
          </a:xfrm>
          <a:prstGeom prst="rect">
            <a:avLst/>
          </a:prstGeom>
        </p:spPr>
      </p:pic>
      <p:pic>
        <p:nvPicPr>
          <p:cNvPr id="7" name="Picture 6"/>
          <p:cNvPicPr>
            <a:picLocks noChangeAspect="1"/>
          </p:cNvPicPr>
          <p:nvPr/>
        </p:nvPicPr>
        <p:blipFill>
          <a:blip r:embed="rId3"/>
          <a:stretch>
            <a:fillRect/>
          </a:stretch>
        </p:blipFill>
        <p:spPr>
          <a:xfrm>
            <a:off x="8415132" y="865257"/>
            <a:ext cx="6487966" cy="5165361"/>
          </a:xfrm>
          <a:prstGeom prst="rect">
            <a:avLst/>
          </a:prstGeom>
        </p:spPr>
      </p:pic>
      <p:sp>
        <p:nvSpPr>
          <p:cNvPr id="4" name="Footer Placeholder 3"/>
          <p:cNvSpPr>
            <a:spLocks noGrp="1"/>
          </p:cNvSpPr>
          <p:nvPr>
            <p:ph type="ftr" sz="quarter" idx="11"/>
          </p:nvPr>
        </p:nvSpPr>
        <p:spPr/>
        <p:txBody>
          <a:bodyPr/>
          <a:lstStyle/>
          <a:p>
            <a:r>
              <a:rPr lang="en-US"/>
              <a:t>IIIT-Allahabad </a:t>
            </a:r>
          </a:p>
        </p:txBody>
      </p:sp>
      <p:sp>
        <p:nvSpPr>
          <p:cNvPr id="8" name="TextBox 7"/>
          <p:cNvSpPr txBox="1"/>
          <p:nvPr/>
        </p:nvSpPr>
        <p:spPr>
          <a:xfrm>
            <a:off x="6366935" y="5921636"/>
            <a:ext cx="1663801" cy="369332"/>
          </a:xfrm>
          <a:prstGeom prst="rect">
            <a:avLst/>
          </a:prstGeom>
          <a:noFill/>
        </p:spPr>
        <p:txBody>
          <a:bodyPr wrap="square" rtlCol="0">
            <a:spAutoFit/>
          </a:bodyPr>
          <a:lstStyle/>
          <a:p>
            <a:r>
              <a:rPr lang="en-US" dirty="0"/>
              <a:t>Fig. 28, [7]</a:t>
            </a:r>
          </a:p>
        </p:txBody>
      </p:sp>
      <p:sp>
        <p:nvSpPr>
          <p:cNvPr id="10" name="TextBox 9"/>
          <p:cNvSpPr txBox="1"/>
          <p:nvPr/>
        </p:nvSpPr>
        <p:spPr>
          <a:xfrm>
            <a:off x="9379391" y="6030618"/>
            <a:ext cx="1832113" cy="369332"/>
          </a:xfrm>
          <a:prstGeom prst="rect">
            <a:avLst/>
          </a:prstGeom>
          <a:noFill/>
        </p:spPr>
        <p:txBody>
          <a:bodyPr wrap="square" rtlCol="0">
            <a:spAutoFit/>
          </a:bodyPr>
          <a:lstStyle/>
          <a:p>
            <a:r>
              <a:rPr lang="en-US" dirty="0"/>
              <a:t>Fig. 29, [7]</a:t>
            </a:r>
          </a:p>
        </p:txBody>
      </p:sp>
    </p:spTree>
    <p:extLst>
      <p:ext uri="{BB962C8B-B14F-4D97-AF65-F5344CB8AC3E}">
        <p14:creationId xmlns:p14="http://schemas.microsoft.com/office/powerpoint/2010/main" val="362741774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72280"/>
            <a:ext cx="7407965" cy="1258958"/>
          </a:xfrm>
        </p:spPr>
        <p:txBody>
          <a:bodyPr/>
          <a:lstStyle/>
          <a:p>
            <a:r>
              <a:rPr lang="en-US" dirty="0"/>
              <a:t>Electrode Placement Procedure:</a:t>
            </a:r>
          </a:p>
        </p:txBody>
      </p:sp>
      <p:sp>
        <p:nvSpPr>
          <p:cNvPr id="3" name="Content Placeholder 2"/>
          <p:cNvSpPr>
            <a:spLocks noGrp="1"/>
          </p:cNvSpPr>
          <p:nvPr>
            <p:ph idx="1"/>
          </p:nvPr>
        </p:nvSpPr>
        <p:spPr>
          <a:xfrm>
            <a:off x="202096" y="1086678"/>
            <a:ext cx="5602356" cy="5605670"/>
          </a:xfrm>
        </p:spPr>
        <p:txBody>
          <a:bodyPr>
            <a:normAutofit fontScale="92500" lnSpcReduction="10000"/>
          </a:bodyPr>
          <a:lstStyle/>
          <a:p>
            <a:r>
              <a:rPr lang="en-US" b="1" dirty="0"/>
              <a:t>Step 4</a:t>
            </a:r>
          </a:p>
          <a:p>
            <a:r>
              <a:rPr lang="en-US" dirty="0"/>
              <a:t>Mark 20% from either the first mark of </a:t>
            </a:r>
            <a:r>
              <a:rPr lang="en-US" dirty="0" err="1"/>
              <a:t>Fpz</a:t>
            </a:r>
            <a:r>
              <a:rPr lang="en-US" dirty="0"/>
              <a:t> or </a:t>
            </a:r>
            <a:r>
              <a:rPr lang="en-US" dirty="0" err="1"/>
              <a:t>Cz</a:t>
            </a:r>
            <a:r>
              <a:rPr lang="en-US" dirty="0"/>
              <a:t>. These will be your preliminary marks of </a:t>
            </a:r>
            <a:r>
              <a:rPr lang="en-US" dirty="0" err="1"/>
              <a:t>Fz</a:t>
            </a:r>
            <a:r>
              <a:rPr lang="en-US" dirty="0"/>
              <a:t> and </a:t>
            </a:r>
            <a:r>
              <a:rPr lang="en-US" dirty="0" err="1"/>
              <a:t>Pz</a:t>
            </a:r>
            <a:r>
              <a:rPr lang="en-US" dirty="0"/>
              <a:t>.</a:t>
            </a:r>
          </a:p>
          <a:p>
            <a:r>
              <a:rPr lang="en-US" dirty="0"/>
              <a:t>In our example 20% of 36 cm is 7.2 cm</a:t>
            </a:r>
          </a:p>
          <a:p>
            <a:r>
              <a:rPr lang="en-US" b="1" dirty="0"/>
              <a:t>Step 5</a:t>
            </a:r>
          </a:p>
          <a:p>
            <a:r>
              <a:rPr lang="en-US" dirty="0"/>
              <a:t>Measure from preauricular point to preauricular- point. Lightly run your finger up and down just anterior to the ear; the indentation above the </a:t>
            </a:r>
            <a:r>
              <a:rPr lang="en-US" dirty="0" err="1"/>
              <a:t>zygo</a:t>
            </a:r>
            <a:r>
              <a:rPr lang="en-US" dirty="0"/>
              <a:t>- </a:t>
            </a:r>
            <a:r>
              <a:rPr lang="en-US" dirty="0" err="1"/>
              <a:t>matic</a:t>
            </a:r>
            <a:r>
              <a:rPr lang="en-US" dirty="0"/>
              <a:t> notch is easily identified. Opening the mouth slightly makes it easier to find the exact </a:t>
            </a:r>
            <a:r>
              <a:rPr lang="en-US" dirty="0" err="1"/>
              <a:t>location.Note</a:t>
            </a:r>
            <a:r>
              <a:rPr lang="en-US" dirty="0"/>
              <a:t> the total length.</a:t>
            </a:r>
          </a:p>
          <a:p>
            <a:r>
              <a:rPr lang="en-US" dirty="0"/>
              <a:t>For our example it is 38 </a:t>
            </a:r>
          </a:p>
          <a:p>
            <a:endParaRPr lang="en-US" dirty="0"/>
          </a:p>
          <a:p>
            <a:pPr marL="0" indent="0">
              <a:buNone/>
            </a:pPr>
            <a:endParaRPr lang="en-US" dirty="0"/>
          </a:p>
        </p:txBody>
      </p:sp>
      <p:pic>
        <p:nvPicPr>
          <p:cNvPr id="4" name="Picture 3"/>
          <p:cNvPicPr>
            <a:picLocks noChangeAspect="1"/>
          </p:cNvPicPr>
          <p:nvPr/>
        </p:nvPicPr>
        <p:blipFill>
          <a:blip r:embed="rId2"/>
          <a:stretch>
            <a:fillRect/>
          </a:stretch>
        </p:blipFill>
        <p:spPr>
          <a:xfrm>
            <a:off x="5804452" y="898525"/>
            <a:ext cx="6056243" cy="5200851"/>
          </a:xfrm>
          <a:prstGeom prst="rect">
            <a:avLst/>
          </a:prstGeom>
        </p:spPr>
      </p:pic>
      <p:sp>
        <p:nvSpPr>
          <p:cNvPr id="5" name="Footer Placeholder 4"/>
          <p:cNvSpPr>
            <a:spLocks noGrp="1"/>
          </p:cNvSpPr>
          <p:nvPr>
            <p:ph type="ftr" sz="quarter" idx="11"/>
          </p:nvPr>
        </p:nvSpPr>
        <p:spPr/>
        <p:txBody>
          <a:bodyPr/>
          <a:lstStyle/>
          <a:p>
            <a:r>
              <a:rPr lang="en-US"/>
              <a:t>IIIT-Allahabad </a:t>
            </a:r>
          </a:p>
        </p:txBody>
      </p:sp>
      <p:sp>
        <p:nvSpPr>
          <p:cNvPr id="8" name="TextBox 7"/>
          <p:cNvSpPr txBox="1"/>
          <p:nvPr/>
        </p:nvSpPr>
        <p:spPr>
          <a:xfrm>
            <a:off x="8832573" y="922407"/>
            <a:ext cx="1789044" cy="369332"/>
          </a:xfrm>
          <a:prstGeom prst="rect">
            <a:avLst/>
          </a:prstGeom>
          <a:noFill/>
        </p:spPr>
        <p:txBody>
          <a:bodyPr wrap="square" rtlCol="0">
            <a:spAutoFit/>
          </a:bodyPr>
          <a:lstStyle/>
          <a:p>
            <a:r>
              <a:rPr lang="en-US" dirty="0">
                <a:solidFill>
                  <a:schemeClr val="bg1"/>
                </a:solidFill>
              </a:rPr>
              <a:t>9999999999999</a:t>
            </a:r>
          </a:p>
        </p:txBody>
      </p:sp>
      <p:sp>
        <p:nvSpPr>
          <p:cNvPr id="9" name="Rectangle 8"/>
          <p:cNvSpPr/>
          <p:nvPr/>
        </p:nvSpPr>
        <p:spPr>
          <a:xfrm>
            <a:off x="8153401" y="922407"/>
            <a:ext cx="2282685" cy="36933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Fig. 30, [7] </a:t>
            </a:r>
          </a:p>
        </p:txBody>
      </p:sp>
    </p:spTree>
    <p:extLst>
      <p:ext uri="{BB962C8B-B14F-4D97-AF65-F5344CB8AC3E}">
        <p14:creationId xmlns:p14="http://schemas.microsoft.com/office/powerpoint/2010/main" val="26449994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9831" y="365126"/>
            <a:ext cx="11163970" cy="716700"/>
          </a:xfrm>
        </p:spPr>
        <p:txBody>
          <a:bodyPr/>
          <a:lstStyle/>
          <a:p>
            <a:r>
              <a:rPr lang="en-US" dirty="0"/>
              <a:t>Electrode Placement Procedure:</a:t>
            </a: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9830" y="1252124"/>
            <a:ext cx="8515350" cy="3952875"/>
          </a:xfr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41216" y="3760809"/>
            <a:ext cx="3657600" cy="3228975"/>
          </a:xfrm>
          <a:prstGeom prst="rect">
            <a:avLst/>
          </a:prstGeom>
        </p:spPr>
      </p:pic>
      <p:sp>
        <p:nvSpPr>
          <p:cNvPr id="3" name="Footer Placeholder 2"/>
          <p:cNvSpPr>
            <a:spLocks noGrp="1"/>
          </p:cNvSpPr>
          <p:nvPr>
            <p:ph type="ftr" sz="quarter" idx="11"/>
          </p:nvPr>
        </p:nvSpPr>
        <p:spPr/>
        <p:txBody>
          <a:bodyPr/>
          <a:lstStyle/>
          <a:p>
            <a:r>
              <a:rPr lang="en-US"/>
              <a:t>IIIT-Allahabad </a:t>
            </a:r>
          </a:p>
        </p:txBody>
      </p:sp>
      <p:sp>
        <p:nvSpPr>
          <p:cNvPr id="5" name="TextBox 4"/>
          <p:cNvSpPr txBox="1"/>
          <p:nvPr/>
        </p:nvSpPr>
        <p:spPr>
          <a:xfrm>
            <a:off x="3816626" y="5340626"/>
            <a:ext cx="2504661" cy="369332"/>
          </a:xfrm>
          <a:prstGeom prst="rect">
            <a:avLst/>
          </a:prstGeom>
          <a:noFill/>
        </p:spPr>
        <p:txBody>
          <a:bodyPr wrap="square" rtlCol="0">
            <a:spAutoFit/>
          </a:bodyPr>
          <a:lstStyle/>
          <a:p>
            <a:r>
              <a:rPr lang="en-US" dirty="0"/>
              <a:t>Fig. 31 [7]</a:t>
            </a:r>
          </a:p>
        </p:txBody>
      </p:sp>
    </p:spTree>
    <p:extLst>
      <p:ext uri="{BB962C8B-B14F-4D97-AF65-F5344CB8AC3E}">
        <p14:creationId xmlns:p14="http://schemas.microsoft.com/office/powerpoint/2010/main" val="645065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8941" y="103031"/>
            <a:ext cx="8448541" cy="1004553"/>
          </a:xfrm>
        </p:spPr>
        <p:txBody>
          <a:bodyPr/>
          <a:lstStyle/>
          <a:p>
            <a:r>
              <a:rPr lang="en-US" dirty="0"/>
              <a:t>Electrode Placement Procedure:</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37882" y="1596981"/>
            <a:ext cx="7953644" cy="3760630"/>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55359" y="3515932"/>
            <a:ext cx="3936642" cy="3342068"/>
          </a:xfrm>
          <a:prstGeom prst="rect">
            <a:avLst/>
          </a:prstGeom>
        </p:spPr>
      </p:pic>
      <p:sp>
        <p:nvSpPr>
          <p:cNvPr id="3" name="Footer Placeholder 2"/>
          <p:cNvSpPr>
            <a:spLocks noGrp="1"/>
          </p:cNvSpPr>
          <p:nvPr>
            <p:ph type="ftr" sz="quarter" idx="11"/>
          </p:nvPr>
        </p:nvSpPr>
        <p:spPr/>
        <p:txBody>
          <a:bodyPr/>
          <a:lstStyle/>
          <a:p>
            <a:r>
              <a:rPr lang="en-US"/>
              <a:t>IIIT-Allahabad </a:t>
            </a:r>
          </a:p>
        </p:txBody>
      </p:sp>
      <p:sp>
        <p:nvSpPr>
          <p:cNvPr id="7" name="TextBox 6">
            <a:extLst>
              <a:ext uri="{FF2B5EF4-FFF2-40B4-BE49-F238E27FC236}">
                <a16:creationId xmlns:a16="http://schemas.microsoft.com/office/drawing/2014/main" id="{A7212C42-6EDC-4E73-9C18-3D76E95D0876}"/>
              </a:ext>
            </a:extLst>
          </p:cNvPr>
          <p:cNvSpPr txBox="1"/>
          <p:nvPr/>
        </p:nvSpPr>
        <p:spPr>
          <a:xfrm>
            <a:off x="3909391" y="5357611"/>
            <a:ext cx="1683026" cy="646331"/>
          </a:xfrm>
          <a:prstGeom prst="rect">
            <a:avLst/>
          </a:prstGeom>
          <a:noFill/>
        </p:spPr>
        <p:txBody>
          <a:bodyPr wrap="square" rtlCol="0">
            <a:spAutoFit/>
          </a:bodyPr>
          <a:lstStyle/>
          <a:p>
            <a:r>
              <a:rPr lang="en-US" dirty="0"/>
              <a:t>Fig. 32, [7] </a:t>
            </a:r>
          </a:p>
          <a:p>
            <a:endParaRPr lang="en-US" dirty="0"/>
          </a:p>
        </p:txBody>
      </p:sp>
    </p:spTree>
    <p:extLst>
      <p:ext uri="{BB962C8B-B14F-4D97-AF65-F5344CB8AC3E}">
        <p14:creationId xmlns:p14="http://schemas.microsoft.com/office/powerpoint/2010/main" val="223686769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7135" y="0"/>
            <a:ext cx="11146665" cy="592428"/>
          </a:xfrm>
        </p:spPr>
        <p:txBody>
          <a:bodyPr>
            <a:normAutofit fontScale="90000"/>
          </a:bodyPr>
          <a:lstStyle/>
          <a:p>
            <a:r>
              <a:rPr lang="en-US" dirty="0"/>
              <a:t>Electrode Placement Procedure:</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7135" y="592428"/>
            <a:ext cx="8162925" cy="3181082"/>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2884" y="3604591"/>
            <a:ext cx="7591425" cy="2751759"/>
          </a:xfrm>
          <a:prstGeom prst="rect">
            <a:avLst/>
          </a:prstGeom>
        </p:spPr>
      </p:pic>
      <p:sp>
        <p:nvSpPr>
          <p:cNvPr id="3" name="Footer Placeholder 2"/>
          <p:cNvSpPr>
            <a:spLocks noGrp="1"/>
          </p:cNvSpPr>
          <p:nvPr>
            <p:ph type="ftr" sz="quarter" idx="11"/>
          </p:nvPr>
        </p:nvSpPr>
        <p:spPr/>
        <p:txBody>
          <a:bodyPr/>
          <a:lstStyle/>
          <a:p>
            <a:r>
              <a:rPr lang="en-US"/>
              <a:t>IIIT-Allahabad </a:t>
            </a:r>
          </a:p>
        </p:txBody>
      </p:sp>
      <p:sp>
        <p:nvSpPr>
          <p:cNvPr id="7" name="TextBox 6"/>
          <p:cNvSpPr txBox="1"/>
          <p:nvPr/>
        </p:nvSpPr>
        <p:spPr>
          <a:xfrm>
            <a:off x="3882887" y="652419"/>
            <a:ext cx="2040835" cy="369332"/>
          </a:xfrm>
          <a:prstGeom prst="rect">
            <a:avLst/>
          </a:prstGeom>
          <a:noFill/>
        </p:spPr>
        <p:txBody>
          <a:bodyPr wrap="square" rtlCol="0">
            <a:spAutoFit/>
          </a:bodyPr>
          <a:lstStyle/>
          <a:p>
            <a:r>
              <a:rPr lang="en-US" dirty="0"/>
              <a:t>Fig. 33, [7]</a:t>
            </a:r>
          </a:p>
        </p:txBody>
      </p:sp>
    </p:spTree>
    <p:extLst>
      <p:ext uri="{BB962C8B-B14F-4D97-AF65-F5344CB8AC3E}">
        <p14:creationId xmlns:p14="http://schemas.microsoft.com/office/powerpoint/2010/main" val="238178827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0515600" cy="798490"/>
          </a:xfrm>
        </p:spPr>
        <p:txBody>
          <a:bodyPr/>
          <a:lstStyle/>
          <a:p>
            <a:r>
              <a:rPr lang="en-US" dirty="0"/>
              <a:t>Electrode Placement Procedure:</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67435" y="673391"/>
            <a:ext cx="7559900" cy="3495675"/>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27885" y="4043966"/>
            <a:ext cx="7239000" cy="2814034"/>
          </a:xfrm>
          <a:prstGeom prst="rect">
            <a:avLst/>
          </a:prstGeom>
        </p:spPr>
      </p:pic>
      <p:sp>
        <p:nvSpPr>
          <p:cNvPr id="3" name="Footer Placeholder 2"/>
          <p:cNvSpPr>
            <a:spLocks noGrp="1"/>
          </p:cNvSpPr>
          <p:nvPr>
            <p:ph type="ftr" sz="quarter" idx="11"/>
          </p:nvPr>
        </p:nvSpPr>
        <p:spPr/>
        <p:txBody>
          <a:bodyPr/>
          <a:lstStyle/>
          <a:p>
            <a:r>
              <a:rPr lang="en-US"/>
              <a:t>IIIT-Allahabad </a:t>
            </a:r>
          </a:p>
        </p:txBody>
      </p:sp>
      <p:sp>
        <p:nvSpPr>
          <p:cNvPr id="7" name="TextBox 6"/>
          <p:cNvSpPr txBox="1"/>
          <p:nvPr/>
        </p:nvSpPr>
        <p:spPr>
          <a:xfrm>
            <a:off x="4662152" y="798491"/>
            <a:ext cx="2009104" cy="369332"/>
          </a:xfrm>
          <a:prstGeom prst="rect">
            <a:avLst/>
          </a:prstGeom>
          <a:noFill/>
        </p:spPr>
        <p:txBody>
          <a:bodyPr wrap="square" rtlCol="0">
            <a:spAutoFit/>
          </a:bodyPr>
          <a:lstStyle/>
          <a:p>
            <a:r>
              <a:rPr lang="en-US" dirty="0"/>
              <a:t>        Fig.34, [7]</a:t>
            </a:r>
          </a:p>
        </p:txBody>
      </p:sp>
    </p:spTree>
    <p:extLst>
      <p:ext uri="{BB962C8B-B14F-4D97-AF65-F5344CB8AC3E}">
        <p14:creationId xmlns:p14="http://schemas.microsoft.com/office/powerpoint/2010/main" val="346116201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52294"/>
            <a:ext cx="10515600" cy="964339"/>
          </a:xfrm>
        </p:spPr>
        <p:txBody>
          <a:bodyPr/>
          <a:lstStyle/>
          <a:p>
            <a:r>
              <a:rPr lang="en-US" dirty="0"/>
              <a:t>Electrode Placement Procedure:</a:t>
            </a:r>
          </a:p>
        </p:txBody>
      </p:sp>
      <p:sp>
        <p:nvSpPr>
          <p:cNvPr id="3" name="Content Placeholder 2"/>
          <p:cNvSpPr>
            <a:spLocks noGrp="1"/>
          </p:cNvSpPr>
          <p:nvPr>
            <p:ph idx="1"/>
          </p:nvPr>
        </p:nvSpPr>
        <p:spPr>
          <a:xfrm>
            <a:off x="838200" y="1003990"/>
            <a:ext cx="10515600" cy="4351338"/>
          </a:xfrm>
        </p:spPr>
        <p:txBody>
          <a:bodyPr/>
          <a:lstStyle/>
          <a:p>
            <a:r>
              <a:rPr lang="en-US" dirty="0"/>
              <a:t>Finally We get </a:t>
            </a:r>
          </a:p>
          <a:p>
            <a:pPr marL="0" indent="0">
              <a:buNone/>
            </a:pP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21390" y="924059"/>
            <a:ext cx="6234356" cy="5009882"/>
          </a:xfrm>
          <a:prstGeom prst="rect">
            <a:avLst/>
          </a:prstGeom>
        </p:spPr>
      </p:pic>
      <p:sp>
        <p:nvSpPr>
          <p:cNvPr id="5" name="Footer Placeholder 4"/>
          <p:cNvSpPr>
            <a:spLocks noGrp="1"/>
          </p:cNvSpPr>
          <p:nvPr>
            <p:ph type="ftr" sz="quarter" idx="11"/>
          </p:nvPr>
        </p:nvSpPr>
        <p:spPr/>
        <p:txBody>
          <a:bodyPr/>
          <a:lstStyle/>
          <a:p>
            <a:r>
              <a:rPr lang="en-US" dirty="0"/>
              <a:t>IIIT-Allahabad </a:t>
            </a:r>
          </a:p>
        </p:txBody>
      </p:sp>
      <p:sp>
        <p:nvSpPr>
          <p:cNvPr id="7" name="TextBox 6"/>
          <p:cNvSpPr txBox="1"/>
          <p:nvPr/>
        </p:nvSpPr>
        <p:spPr>
          <a:xfrm>
            <a:off x="7946265" y="6176963"/>
            <a:ext cx="2292439" cy="369332"/>
          </a:xfrm>
          <a:prstGeom prst="rect">
            <a:avLst/>
          </a:prstGeom>
          <a:noFill/>
        </p:spPr>
        <p:txBody>
          <a:bodyPr wrap="square" rtlCol="0">
            <a:spAutoFit/>
          </a:bodyPr>
          <a:lstStyle/>
          <a:p>
            <a:r>
              <a:rPr lang="en-US" dirty="0"/>
              <a:t>            Fig. 35, [7]</a:t>
            </a:r>
          </a:p>
        </p:txBody>
      </p:sp>
      <p:pic>
        <p:nvPicPr>
          <p:cNvPr id="9" name="Picture 8">
            <a:extLst>
              <a:ext uri="{FF2B5EF4-FFF2-40B4-BE49-F238E27FC236}">
                <a16:creationId xmlns:a16="http://schemas.microsoft.com/office/drawing/2014/main" id="{DB7E9077-04C8-4FB8-BF95-65659D8E9B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2083" y="1502672"/>
            <a:ext cx="4983192" cy="2525990"/>
          </a:xfrm>
          <a:prstGeom prst="rect">
            <a:avLst/>
          </a:prstGeom>
        </p:spPr>
      </p:pic>
      <p:pic>
        <p:nvPicPr>
          <p:cNvPr id="11" name="Picture 10">
            <a:extLst>
              <a:ext uri="{FF2B5EF4-FFF2-40B4-BE49-F238E27FC236}">
                <a16:creationId xmlns:a16="http://schemas.microsoft.com/office/drawing/2014/main" id="{9E33CD0F-580D-43AB-92BB-A8B1B2EC324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2082" y="4393576"/>
            <a:ext cx="4983191" cy="2312129"/>
          </a:xfrm>
          <a:prstGeom prst="rect">
            <a:avLst/>
          </a:prstGeom>
        </p:spPr>
      </p:pic>
      <p:sp>
        <p:nvSpPr>
          <p:cNvPr id="8" name="TextBox 7">
            <a:extLst>
              <a:ext uri="{FF2B5EF4-FFF2-40B4-BE49-F238E27FC236}">
                <a16:creationId xmlns:a16="http://schemas.microsoft.com/office/drawing/2014/main" id="{4C99E742-F142-4AA5-927B-229F3601D4EE}"/>
              </a:ext>
            </a:extLst>
          </p:cNvPr>
          <p:cNvSpPr txBox="1"/>
          <p:nvPr/>
        </p:nvSpPr>
        <p:spPr>
          <a:xfrm>
            <a:off x="5579165" y="3079407"/>
            <a:ext cx="461665" cy="2711793"/>
          </a:xfrm>
          <a:prstGeom prst="rect">
            <a:avLst/>
          </a:prstGeom>
          <a:noFill/>
        </p:spPr>
        <p:txBody>
          <a:bodyPr vert="vert270" wrap="square" rtlCol="0">
            <a:spAutoFit/>
          </a:bodyPr>
          <a:lstStyle/>
          <a:p>
            <a:r>
              <a:rPr lang="en-US" dirty="0"/>
              <a:t>         Fig. 36, Source </a:t>
            </a:r>
            <a:r>
              <a:rPr lang="en-US" dirty="0" err="1"/>
              <a:t>g.tec</a:t>
            </a:r>
            <a:endParaRPr lang="en-US" dirty="0"/>
          </a:p>
        </p:txBody>
      </p:sp>
    </p:spTree>
    <p:extLst>
      <p:ext uri="{BB962C8B-B14F-4D97-AF65-F5344CB8AC3E}">
        <p14:creationId xmlns:p14="http://schemas.microsoft.com/office/powerpoint/2010/main" val="282670399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a:t>IIIT-Allahabad </a:t>
            </a:r>
          </a:p>
        </p:txBody>
      </p:sp>
      <p:sp>
        <p:nvSpPr>
          <p:cNvPr id="8" name="TextBox 7"/>
          <p:cNvSpPr txBox="1"/>
          <p:nvPr/>
        </p:nvSpPr>
        <p:spPr>
          <a:xfrm>
            <a:off x="1269641" y="1350645"/>
            <a:ext cx="9916732" cy="2523768"/>
          </a:xfrm>
          <a:prstGeom prst="rect">
            <a:avLst/>
          </a:prstGeom>
          <a:noFill/>
        </p:spPr>
        <p:txBody>
          <a:bodyPr wrap="square" rtlCol="0">
            <a:spAutoFit/>
          </a:bodyPr>
          <a:lstStyle/>
          <a:p>
            <a:pPr algn="just"/>
            <a:r>
              <a:rPr lang="en-US" sz="2800" b="1" dirty="0"/>
              <a:t>Traditional Definition: “</a:t>
            </a:r>
            <a:r>
              <a:rPr lang="en-US" sz="2800" dirty="0"/>
              <a:t>The goal of BCI technology is to give severely paralyzed people another way to communicate, a way that does not depend on muscle control (</a:t>
            </a:r>
            <a:r>
              <a:rPr lang="en-US" sz="2800" dirty="0" err="1"/>
              <a:t>Wadswort</a:t>
            </a:r>
            <a:r>
              <a:rPr lang="en-US" sz="2800" dirty="0"/>
              <a:t> Center) [2,3]”</a:t>
            </a:r>
          </a:p>
          <a:p>
            <a:pPr algn="just"/>
            <a:endParaRPr lang="en-US" sz="2800" dirty="0"/>
          </a:p>
          <a:p>
            <a:pPr algn="just"/>
            <a:endParaRPr lang="en-US" sz="2800" dirty="0"/>
          </a:p>
          <a:p>
            <a:endParaRPr lang="en-US" dirty="0"/>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37067" y="3410644"/>
            <a:ext cx="5203065" cy="2945706"/>
          </a:xfrm>
          <a:prstGeom prst="rect">
            <a:avLst/>
          </a:prstGeom>
        </p:spPr>
      </p:pic>
      <p:sp>
        <p:nvSpPr>
          <p:cNvPr id="11" name="TextBox 10"/>
          <p:cNvSpPr txBox="1"/>
          <p:nvPr/>
        </p:nvSpPr>
        <p:spPr>
          <a:xfrm>
            <a:off x="6980349" y="4307403"/>
            <a:ext cx="3181082" cy="646331"/>
          </a:xfrm>
          <a:prstGeom prst="rect">
            <a:avLst/>
          </a:prstGeom>
          <a:noFill/>
        </p:spPr>
        <p:txBody>
          <a:bodyPr wrap="square" rtlCol="0">
            <a:spAutoFit/>
          </a:bodyPr>
          <a:lstStyle/>
          <a:p>
            <a:r>
              <a:rPr lang="en-US" dirty="0"/>
              <a:t>Traditional BCI System for Patient  by Schmidt 2003 </a:t>
            </a:r>
          </a:p>
        </p:txBody>
      </p:sp>
      <p:graphicFrame>
        <p:nvGraphicFramePr>
          <p:cNvPr id="13" name="Content Placeholder 12"/>
          <p:cNvGraphicFramePr>
            <a:graphicFrameLocks noGrp="1"/>
          </p:cNvGraphicFramePr>
          <p:nvPr>
            <p:ph idx="1"/>
            <p:extLst>
              <p:ext uri="{D42A27DB-BD31-4B8C-83A1-F6EECF244321}">
                <p14:modId xmlns:p14="http://schemas.microsoft.com/office/powerpoint/2010/main" val="579802255"/>
              </p:ext>
            </p:extLst>
          </p:nvPr>
        </p:nvGraphicFramePr>
        <p:xfrm>
          <a:off x="852488" y="154548"/>
          <a:ext cx="10515600" cy="109470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 name="TextBox 1">
            <a:extLst>
              <a:ext uri="{FF2B5EF4-FFF2-40B4-BE49-F238E27FC236}">
                <a16:creationId xmlns:a16="http://schemas.microsoft.com/office/drawing/2014/main" id="{8B088685-6C88-48F9-869F-F81287020396}"/>
              </a:ext>
            </a:extLst>
          </p:cNvPr>
          <p:cNvSpPr txBox="1"/>
          <p:nvPr/>
        </p:nvSpPr>
        <p:spPr>
          <a:xfrm>
            <a:off x="2438400" y="6356350"/>
            <a:ext cx="2001078" cy="369332"/>
          </a:xfrm>
          <a:prstGeom prst="rect">
            <a:avLst/>
          </a:prstGeom>
          <a:noFill/>
        </p:spPr>
        <p:txBody>
          <a:bodyPr wrap="square" rtlCol="0">
            <a:spAutoFit/>
          </a:bodyPr>
          <a:lstStyle/>
          <a:p>
            <a:r>
              <a:rPr lang="en-US" dirty="0"/>
              <a:t>Fig. 37, [2] </a:t>
            </a:r>
          </a:p>
        </p:txBody>
      </p:sp>
    </p:spTree>
    <p:extLst>
      <p:ext uri="{BB962C8B-B14F-4D97-AF65-F5344CB8AC3E}">
        <p14:creationId xmlns:p14="http://schemas.microsoft.com/office/powerpoint/2010/main" val="338000489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a:t>IIIT-Allahabad </a:t>
            </a:r>
          </a:p>
        </p:txBody>
      </p:sp>
      <p:sp>
        <p:nvSpPr>
          <p:cNvPr id="8" name="TextBox 7"/>
          <p:cNvSpPr txBox="1"/>
          <p:nvPr/>
        </p:nvSpPr>
        <p:spPr>
          <a:xfrm>
            <a:off x="657895" y="1337766"/>
            <a:ext cx="6761409" cy="6155531"/>
          </a:xfrm>
          <a:prstGeom prst="rect">
            <a:avLst/>
          </a:prstGeom>
          <a:noFill/>
        </p:spPr>
        <p:txBody>
          <a:bodyPr wrap="square" rtlCol="0">
            <a:spAutoFit/>
          </a:bodyPr>
          <a:lstStyle/>
          <a:p>
            <a:pPr algn="just"/>
            <a:r>
              <a:rPr lang="en-US" sz="2800" b="1" dirty="0"/>
              <a:t>Other Definition of BCI: </a:t>
            </a:r>
          </a:p>
          <a:p>
            <a:pPr algn="just">
              <a:buFont typeface="Wingdings" panose="05000000000000000000" pitchFamily="2" charset="2"/>
              <a:buChar char="Ø"/>
            </a:pPr>
            <a:r>
              <a:rPr lang="en-US" sz="2400" dirty="0"/>
              <a:t>Brain-computer interface(BCI) is a collaboration between a brain and device that </a:t>
            </a:r>
            <a:r>
              <a:rPr lang="en-US" sz="2400" dirty="0">
                <a:solidFill>
                  <a:srgbClr val="00B0F0"/>
                </a:solidFill>
              </a:rPr>
              <a:t>enables signals from the brain to direct some external activity, such as control of a cursor and prosthetic limb</a:t>
            </a:r>
            <a:r>
              <a:rPr lang="en-US" sz="2400" dirty="0"/>
              <a:t>.[2]</a:t>
            </a:r>
          </a:p>
          <a:p>
            <a:pPr algn="just">
              <a:buFont typeface="Wingdings" panose="05000000000000000000" pitchFamily="2" charset="2"/>
              <a:buChar char="Ø"/>
            </a:pPr>
            <a:r>
              <a:rPr lang="en-US" sz="2400" dirty="0"/>
              <a:t>Brain-computer interface(BCI) system show great potential for </a:t>
            </a:r>
            <a:r>
              <a:rPr lang="en-US" sz="2400" dirty="0">
                <a:solidFill>
                  <a:srgbClr val="00B0F0"/>
                </a:solidFill>
              </a:rPr>
              <a:t>effectively understanding human mental activities and intentions in their daily life</a:t>
            </a:r>
            <a:r>
              <a:rPr lang="en-US" sz="2400" dirty="0"/>
              <a:t>.[2]</a:t>
            </a:r>
          </a:p>
          <a:p>
            <a:pPr algn="just">
              <a:buFont typeface="Wingdings" panose="05000000000000000000" pitchFamily="2" charset="2"/>
              <a:buChar char="Ø"/>
            </a:pPr>
            <a:r>
              <a:rPr lang="en-US" sz="2400" dirty="0"/>
              <a:t>The Interface enables </a:t>
            </a:r>
            <a:r>
              <a:rPr lang="en-US" sz="2400" dirty="0">
                <a:solidFill>
                  <a:srgbClr val="00B0F0"/>
                </a:solidFill>
              </a:rPr>
              <a:t>a direct communication pathway between the brain and the object to be controlled</a:t>
            </a:r>
            <a:r>
              <a:rPr lang="en-US" sz="2400" dirty="0"/>
              <a:t>.[3]</a:t>
            </a:r>
          </a:p>
          <a:p>
            <a:pPr algn="just">
              <a:buFont typeface="Wingdings" panose="05000000000000000000" pitchFamily="2" charset="2"/>
              <a:buChar char="Ø"/>
            </a:pPr>
            <a:r>
              <a:rPr lang="en-US" sz="2400" dirty="0"/>
              <a:t>BCI also called as </a:t>
            </a:r>
            <a:r>
              <a:rPr lang="en-US" sz="2400" dirty="0">
                <a:solidFill>
                  <a:srgbClr val="00B0F0"/>
                </a:solidFill>
              </a:rPr>
              <a:t>MMI</a:t>
            </a:r>
            <a:r>
              <a:rPr lang="en-US" sz="2400" dirty="0"/>
              <a:t> , </a:t>
            </a:r>
            <a:r>
              <a:rPr lang="en-US" sz="2400" dirty="0">
                <a:solidFill>
                  <a:srgbClr val="00B0F0"/>
                </a:solidFill>
              </a:rPr>
              <a:t>DNI</a:t>
            </a:r>
            <a:r>
              <a:rPr lang="en-US" sz="2400" dirty="0"/>
              <a:t> , and </a:t>
            </a:r>
            <a:r>
              <a:rPr lang="en-US" sz="2400" dirty="0">
                <a:solidFill>
                  <a:srgbClr val="00B0F0"/>
                </a:solidFill>
              </a:rPr>
              <a:t>BMI </a:t>
            </a:r>
          </a:p>
          <a:p>
            <a:pPr algn="just"/>
            <a:endParaRPr lang="en-US" sz="2800" dirty="0"/>
          </a:p>
          <a:p>
            <a:pPr algn="just"/>
            <a:endParaRPr lang="en-US" sz="2800" dirty="0"/>
          </a:p>
          <a:p>
            <a:pPr algn="just"/>
            <a:endParaRPr lang="en-US" sz="2800" dirty="0"/>
          </a:p>
          <a:p>
            <a:endParaRPr lang="en-US" dirty="0"/>
          </a:p>
        </p:txBody>
      </p:sp>
      <p:graphicFrame>
        <p:nvGraphicFramePr>
          <p:cNvPr id="13" name="Content Placeholder 12"/>
          <p:cNvGraphicFramePr>
            <a:graphicFrameLocks noGrp="1"/>
          </p:cNvGraphicFramePr>
          <p:nvPr>
            <p:ph idx="1"/>
            <p:extLst>
              <p:ext uri="{D42A27DB-BD31-4B8C-83A1-F6EECF244321}">
                <p14:modId xmlns:p14="http://schemas.microsoft.com/office/powerpoint/2010/main" val="797811345"/>
              </p:ext>
            </p:extLst>
          </p:nvPr>
        </p:nvGraphicFramePr>
        <p:xfrm>
          <a:off x="852488" y="154548"/>
          <a:ext cx="10515600" cy="109470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624293" y="1558344"/>
            <a:ext cx="4262907" cy="3425780"/>
          </a:xfrm>
          <a:prstGeom prst="rect">
            <a:avLst/>
          </a:prstGeom>
        </p:spPr>
      </p:pic>
      <p:sp>
        <p:nvSpPr>
          <p:cNvPr id="2" name="TextBox 1"/>
          <p:cNvSpPr txBox="1"/>
          <p:nvPr/>
        </p:nvSpPr>
        <p:spPr>
          <a:xfrm>
            <a:off x="8615966" y="4520485"/>
            <a:ext cx="824248" cy="369332"/>
          </a:xfrm>
          <a:prstGeom prst="rect">
            <a:avLst/>
          </a:prstGeom>
          <a:noFill/>
        </p:spPr>
        <p:txBody>
          <a:bodyPr wrap="square" rtlCol="0">
            <a:spAutoFit/>
          </a:bodyPr>
          <a:lstStyle/>
          <a:p>
            <a:r>
              <a:rPr lang="en-US" dirty="0"/>
              <a:t>    </a:t>
            </a:r>
            <a:r>
              <a:rPr lang="en-US" dirty="0">
                <a:solidFill>
                  <a:srgbClr val="00B0F0"/>
                </a:solidFill>
              </a:rPr>
              <a:t>User</a:t>
            </a:r>
          </a:p>
        </p:txBody>
      </p:sp>
      <p:sp>
        <p:nvSpPr>
          <p:cNvPr id="3" name="TextBox 2">
            <a:extLst>
              <a:ext uri="{FF2B5EF4-FFF2-40B4-BE49-F238E27FC236}">
                <a16:creationId xmlns:a16="http://schemas.microsoft.com/office/drawing/2014/main" id="{7295D8CA-8845-4EA9-A527-A7B1860B6284}"/>
              </a:ext>
            </a:extLst>
          </p:cNvPr>
          <p:cNvSpPr txBox="1"/>
          <p:nvPr/>
        </p:nvSpPr>
        <p:spPr>
          <a:xfrm>
            <a:off x="9634330" y="4889817"/>
            <a:ext cx="1431235" cy="646331"/>
          </a:xfrm>
          <a:prstGeom prst="rect">
            <a:avLst/>
          </a:prstGeom>
          <a:noFill/>
        </p:spPr>
        <p:txBody>
          <a:bodyPr wrap="square" rtlCol="0">
            <a:spAutoFit/>
          </a:bodyPr>
          <a:lstStyle/>
          <a:p>
            <a:r>
              <a:rPr lang="en-US" dirty="0"/>
              <a:t>Fig. 38, [2] </a:t>
            </a:r>
          </a:p>
          <a:p>
            <a:endParaRPr lang="en-US" dirty="0"/>
          </a:p>
        </p:txBody>
      </p:sp>
    </p:spTree>
    <p:extLst>
      <p:ext uri="{BB962C8B-B14F-4D97-AF65-F5344CB8AC3E}">
        <p14:creationId xmlns:p14="http://schemas.microsoft.com/office/powerpoint/2010/main" val="40981347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p:cNvGraphicFramePr/>
          <p:nvPr>
            <p:extLst>
              <p:ext uri="{D42A27DB-BD31-4B8C-83A1-F6EECF244321}">
                <p14:modId xmlns:p14="http://schemas.microsoft.com/office/powerpoint/2010/main" val="233263267"/>
              </p:ext>
            </p:extLst>
          </p:nvPr>
        </p:nvGraphicFramePr>
        <p:xfrm>
          <a:off x="838200" y="73542"/>
          <a:ext cx="10515600" cy="11324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Footer Placeholder 3"/>
          <p:cNvSpPr>
            <a:spLocks noGrp="1"/>
          </p:cNvSpPr>
          <p:nvPr>
            <p:ph type="ftr" sz="quarter" idx="11"/>
          </p:nvPr>
        </p:nvSpPr>
        <p:spPr/>
        <p:txBody>
          <a:bodyPr/>
          <a:lstStyle/>
          <a:p>
            <a:r>
              <a:rPr lang="en-US"/>
              <a:t>IIIT-Allahabad </a:t>
            </a:r>
          </a:p>
        </p:txBody>
      </p:sp>
      <p:sp>
        <p:nvSpPr>
          <p:cNvPr id="9" name="TextBox 8">
            <a:extLst>
              <a:ext uri="{FF2B5EF4-FFF2-40B4-BE49-F238E27FC236}">
                <a16:creationId xmlns:a16="http://schemas.microsoft.com/office/drawing/2014/main" id="{43C842F8-9545-4EA7-AA21-CB72F51F4678}"/>
              </a:ext>
            </a:extLst>
          </p:cNvPr>
          <p:cNvSpPr txBox="1"/>
          <p:nvPr/>
        </p:nvSpPr>
        <p:spPr>
          <a:xfrm>
            <a:off x="8534400" y="1409694"/>
            <a:ext cx="3034748" cy="1938992"/>
          </a:xfrm>
          <a:prstGeom prst="rect">
            <a:avLst/>
          </a:prstGeom>
          <a:noFill/>
        </p:spPr>
        <p:txBody>
          <a:bodyPr wrap="square" rtlCol="0">
            <a:spAutoFit/>
          </a:bodyPr>
          <a:lstStyle/>
          <a:p>
            <a:pPr algn="just"/>
            <a:r>
              <a:rPr lang="en-US" sz="2000" b="1" dirty="0">
                <a:latin typeface="Times New Roman" panose="02020603050405020304" pitchFamily="18" charset="0"/>
                <a:cs typeface="Times New Roman" panose="02020603050405020304" pitchFamily="18" charset="0"/>
              </a:rPr>
              <a:t>Brain Stem:</a:t>
            </a:r>
          </a:p>
          <a:p>
            <a:pPr algn="just"/>
            <a:r>
              <a:rPr lang="en-US" sz="2000" dirty="0">
                <a:latin typeface="Times New Roman" panose="02020603050405020304" pitchFamily="18" charset="0"/>
                <a:cs typeface="Times New Roman" panose="02020603050405020304" pitchFamily="18" charset="0"/>
              </a:rPr>
              <a:t>At the base of the brain, the brain stem connects to the spinal cord and is made up</a:t>
            </a:r>
          </a:p>
          <a:p>
            <a:pPr algn="just"/>
            <a:r>
              <a:rPr lang="en-US" sz="2000" dirty="0">
                <a:latin typeface="Times New Roman" panose="02020603050405020304" pitchFamily="18" charset="0"/>
                <a:cs typeface="Times New Roman" panose="02020603050405020304" pitchFamily="18" charset="0"/>
              </a:rPr>
              <a:t>of the midbrain, pons, and medulla oblongata [1].</a:t>
            </a:r>
          </a:p>
        </p:txBody>
      </p:sp>
      <p:pic>
        <p:nvPicPr>
          <p:cNvPr id="11" name="Picture 10">
            <a:extLst>
              <a:ext uri="{FF2B5EF4-FFF2-40B4-BE49-F238E27FC236}">
                <a16:creationId xmlns:a16="http://schemas.microsoft.com/office/drawing/2014/main" id="{C32DCBD6-216A-4681-BBD5-938B060FF23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52071" y="1322942"/>
            <a:ext cx="7572375" cy="4865823"/>
          </a:xfrm>
          <a:prstGeom prst="rect">
            <a:avLst/>
          </a:prstGeom>
        </p:spPr>
      </p:pic>
      <p:sp>
        <p:nvSpPr>
          <p:cNvPr id="2" name="TextBox 1">
            <a:extLst>
              <a:ext uri="{FF2B5EF4-FFF2-40B4-BE49-F238E27FC236}">
                <a16:creationId xmlns:a16="http://schemas.microsoft.com/office/drawing/2014/main" id="{12C94F67-C926-42A8-BE0E-0AE42C863BF1}"/>
              </a:ext>
            </a:extLst>
          </p:cNvPr>
          <p:cNvSpPr txBox="1"/>
          <p:nvPr/>
        </p:nvSpPr>
        <p:spPr>
          <a:xfrm>
            <a:off x="3750365" y="6255025"/>
            <a:ext cx="1166192" cy="369332"/>
          </a:xfrm>
          <a:prstGeom prst="rect">
            <a:avLst/>
          </a:prstGeom>
          <a:noFill/>
        </p:spPr>
        <p:txBody>
          <a:bodyPr wrap="square" rtlCol="0">
            <a:spAutoFit/>
          </a:bodyPr>
          <a:lstStyle/>
          <a:p>
            <a:r>
              <a:rPr lang="en-US" dirty="0"/>
              <a:t>Fig.2,[1]</a:t>
            </a:r>
          </a:p>
        </p:txBody>
      </p:sp>
    </p:spTree>
    <p:extLst>
      <p:ext uri="{BB962C8B-B14F-4D97-AF65-F5344CB8AC3E}">
        <p14:creationId xmlns:p14="http://schemas.microsoft.com/office/powerpoint/2010/main" val="126435811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a:t>IIIT-Allahabad </a:t>
            </a:r>
          </a:p>
        </p:txBody>
      </p:sp>
      <p:sp>
        <p:nvSpPr>
          <p:cNvPr id="8" name="TextBox 7"/>
          <p:cNvSpPr txBox="1"/>
          <p:nvPr/>
        </p:nvSpPr>
        <p:spPr>
          <a:xfrm>
            <a:off x="1269641" y="1286250"/>
            <a:ext cx="9916732" cy="2092881"/>
          </a:xfrm>
          <a:prstGeom prst="rect">
            <a:avLst/>
          </a:prstGeom>
          <a:noFill/>
        </p:spPr>
        <p:txBody>
          <a:bodyPr wrap="square" rtlCol="0">
            <a:spAutoFit/>
          </a:bodyPr>
          <a:lstStyle/>
          <a:p>
            <a:pPr algn="just"/>
            <a:r>
              <a:rPr lang="en-US" sz="2800" b="1" dirty="0"/>
              <a:t>BCI System fulfill these axioms[2]:</a:t>
            </a:r>
          </a:p>
          <a:p>
            <a:pPr marL="514350" indent="-514350">
              <a:buFont typeface="+mj-lt"/>
              <a:buAutoNum type="arabicPeriod"/>
            </a:pPr>
            <a:r>
              <a:rPr lang="en-US" sz="2800" dirty="0"/>
              <a:t>Input comes directly from the brain.</a:t>
            </a:r>
          </a:p>
          <a:p>
            <a:pPr marL="514350" indent="-514350">
              <a:buFont typeface="+mj-lt"/>
              <a:buAutoNum type="arabicPeriod"/>
            </a:pPr>
            <a:r>
              <a:rPr lang="en-US" sz="2800" dirty="0"/>
              <a:t>Signals are processed real time .</a:t>
            </a:r>
          </a:p>
          <a:p>
            <a:pPr marL="514350" indent="-514350">
              <a:buFont typeface="+mj-lt"/>
              <a:buAutoNum type="arabicPeriod"/>
            </a:pPr>
            <a:r>
              <a:rPr lang="en-US" sz="2800" dirty="0"/>
              <a:t>Commands that are executed must be completely intentional.</a:t>
            </a:r>
          </a:p>
          <a:p>
            <a:endParaRPr lang="en-US" dirty="0"/>
          </a:p>
        </p:txBody>
      </p:sp>
      <p:graphicFrame>
        <p:nvGraphicFramePr>
          <p:cNvPr id="13" name="Content Placeholder 12"/>
          <p:cNvGraphicFramePr>
            <a:graphicFrameLocks noGrp="1"/>
          </p:cNvGraphicFramePr>
          <p:nvPr>
            <p:ph idx="1"/>
            <p:extLst>
              <p:ext uri="{D42A27DB-BD31-4B8C-83A1-F6EECF244321}">
                <p14:modId xmlns:p14="http://schemas.microsoft.com/office/powerpoint/2010/main" val="1202426902"/>
              </p:ext>
            </p:extLst>
          </p:nvPr>
        </p:nvGraphicFramePr>
        <p:xfrm>
          <a:off x="852488" y="154548"/>
          <a:ext cx="10515600" cy="109470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 name="Picture 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69641" y="3129566"/>
            <a:ext cx="4577367" cy="2987899"/>
          </a:xfrm>
          <a:prstGeom prst="rect">
            <a:avLst/>
          </a:prstGeom>
        </p:spPr>
      </p:pic>
      <p:pic>
        <p:nvPicPr>
          <p:cNvPr id="3" name="Picture 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186411" y="3129566"/>
            <a:ext cx="4123383" cy="3245476"/>
          </a:xfrm>
          <a:prstGeom prst="rect">
            <a:avLst/>
          </a:prstGeom>
        </p:spPr>
      </p:pic>
      <p:sp>
        <p:nvSpPr>
          <p:cNvPr id="5" name="TextBox 4">
            <a:extLst>
              <a:ext uri="{FF2B5EF4-FFF2-40B4-BE49-F238E27FC236}">
                <a16:creationId xmlns:a16="http://schemas.microsoft.com/office/drawing/2014/main" id="{B30476B3-0E43-42CF-8AA6-7EC0004BA0EE}"/>
              </a:ext>
            </a:extLst>
          </p:cNvPr>
          <p:cNvSpPr txBox="1"/>
          <p:nvPr/>
        </p:nvSpPr>
        <p:spPr>
          <a:xfrm>
            <a:off x="3008244" y="6117465"/>
            <a:ext cx="1325218" cy="369332"/>
          </a:xfrm>
          <a:prstGeom prst="rect">
            <a:avLst/>
          </a:prstGeom>
          <a:noFill/>
        </p:spPr>
        <p:txBody>
          <a:bodyPr wrap="square" rtlCol="0">
            <a:spAutoFit/>
          </a:bodyPr>
          <a:lstStyle/>
          <a:p>
            <a:r>
              <a:rPr lang="en-US" dirty="0"/>
              <a:t>Fig.39, [10]</a:t>
            </a:r>
          </a:p>
        </p:txBody>
      </p:sp>
      <p:sp>
        <p:nvSpPr>
          <p:cNvPr id="6" name="TextBox 5">
            <a:extLst>
              <a:ext uri="{FF2B5EF4-FFF2-40B4-BE49-F238E27FC236}">
                <a16:creationId xmlns:a16="http://schemas.microsoft.com/office/drawing/2014/main" id="{C91A12C6-4C55-4F4D-959D-F27D40207F24}"/>
              </a:ext>
            </a:extLst>
          </p:cNvPr>
          <p:cNvSpPr txBox="1"/>
          <p:nvPr/>
        </p:nvSpPr>
        <p:spPr>
          <a:xfrm>
            <a:off x="8441635" y="6486797"/>
            <a:ext cx="1987826" cy="369332"/>
          </a:xfrm>
          <a:prstGeom prst="rect">
            <a:avLst/>
          </a:prstGeom>
          <a:noFill/>
        </p:spPr>
        <p:txBody>
          <a:bodyPr wrap="square" rtlCol="0">
            <a:spAutoFit/>
          </a:bodyPr>
          <a:lstStyle/>
          <a:p>
            <a:r>
              <a:rPr lang="en-US" dirty="0"/>
              <a:t>Fig. 40, </a:t>
            </a:r>
          </a:p>
        </p:txBody>
      </p:sp>
    </p:spTree>
    <p:extLst>
      <p:ext uri="{BB962C8B-B14F-4D97-AF65-F5344CB8AC3E}">
        <p14:creationId xmlns:p14="http://schemas.microsoft.com/office/powerpoint/2010/main" val="221243061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a:t>IIIT-Allahabad </a:t>
            </a:r>
          </a:p>
        </p:txBody>
      </p:sp>
      <p:sp>
        <p:nvSpPr>
          <p:cNvPr id="8" name="TextBox 7"/>
          <p:cNvSpPr txBox="1"/>
          <p:nvPr/>
        </p:nvSpPr>
        <p:spPr>
          <a:xfrm>
            <a:off x="1662447" y="1015794"/>
            <a:ext cx="9078533" cy="892552"/>
          </a:xfrm>
          <a:prstGeom prst="rect">
            <a:avLst/>
          </a:prstGeom>
          <a:noFill/>
        </p:spPr>
        <p:txBody>
          <a:bodyPr wrap="square" rtlCol="0">
            <a:spAutoFit/>
          </a:bodyPr>
          <a:lstStyle/>
          <a:p>
            <a:pPr algn="just"/>
            <a:r>
              <a:rPr lang="en-US" sz="2800" b="1" dirty="0"/>
              <a:t>Subtypes of BCI: </a:t>
            </a:r>
            <a:r>
              <a:rPr lang="en-US" sz="2400" dirty="0"/>
              <a:t>BCI categorized by different aspect mentions in below.  </a:t>
            </a:r>
          </a:p>
        </p:txBody>
      </p:sp>
      <p:graphicFrame>
        <p:nvGraphicFramePr>
          <p:cNvPr id="13" name="Content Placeholder 12"/>
          <p:cNvGraphicFramePr>
            <a:graphicFrameLocks noGrp="1"/>
          </p:cNvGraphicFramePr>
          <p:nvPr>
            <p:ph idx="1"/>
          </p:nvPr>
        </p:nvGraphicFramePr>
        <p:xfrm>
          <a:off x="852488" y="154548"/>
          <a:ext cx="10515600" cy="109470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12" name="Diagram 11"/>
          <p:cNvGraphicFramePr/>
          <p:nvPr>
            <p:extLst>
              <p:ext uri="{D42A27DB-BD31-4B8C-83A1-F6EECF244321}">
                <p14:modId xmlns:p14="http://schemas.microsoft.com/office/powerpoint/2010/main" val="1950645726"/>
              </p:ext>
            </p:extLst>
          </p:nvPr>
        </p:nvGraphicFramePr>
        <p:xfrm>
          <a:off x="1765477" y="2266681"/>
          <a:ext cx="9078533" cy="3503053"/>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270100995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a:t>IIIT-Allahabad </a:t>
            </a:r>
          </a:p>
        </p:txBody>
      </p:sp>
      <p:graphicFrame>
        <p:nvGraphicFramePr>
          <p:cNvPr id="13" name="Content Placeholder 12"/>
          <p:cNvGraphicFramePr>
            <a:graphicFrameLocks noGrp="1"/>
          </p:cNvGraphicFramePr>
          <p:nvPr>
            <p:ph idx="1"/>
          </p:nvPr>
        </p:nvGraphicFramePr>
        <p:xfrm>
          <a:off x="386366" y="141668"/>
          <a:ext cx="11114468" cy="149394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a:extLst>
              <a:ext uri="{FF2B5EF4-FFF2-40B4-BE49-F238E27FC236}">
                <a16:creationId xmlns:a16="http://schemas.microsoft.com/office/drawing/2014/main" id="{2363E1A2-6D1A-460C-A911-682B18D051CF}"/>
              </a:ext>
            </a:extLst>
          </p:cNvPr>
          <p:cNvSpPr txBox="1"/>
          <p:nvPr/>
        </p:nvSpPr>
        <p:spPr>
          <a:xfrm>
            <a:off x="1457739" y="1205948"/>
            <a:ext cx="6056244" cy="738664"/>
          </a:xfrm>
          <a:prstGeom prst="rect">
            <a:avLst/>
          </a:prstGeom>
          <a:noFill/>
        </p:spPr>
        <p:txBody>
          <a:bodyPr wrap="square" rtlCol="0">
            <a:spAutoFit/>
          </a:bodyPr>
          <a:lstStyle/>
          <a:p>
            <a:pPr marL="342900" indent="-342900">
              <a:buAutoNum type="arabicPeriod"/>
            </a:pPr>
            <a:r>
              <a:rPr lang="en-US" sz="2400" b="1" dirty="0">
                <a:latin typeface="Times New Roman" panose="02020603050405020304" pitchFamily="18" charset="0"/>
                <a:cs typeface="Times New Roman" panose="02020603050405020304" pitchFamily="18" charset="0"/>
              </a:rPr>
              <a:t>Medical Applications of BCI [2,3]  </a:t>
            </a:r>
          </a:p>
          <a:p>
            <a:endParaRPr lang="en-US" dirty="0"/>
          </a:p>
        </p:txBody>
      </p:sp>
      <p:graphicFrame>
        <p:nvGraphicFramePr>
          <p:cNvPr id="7" name="Table 6">
            <a:extLst>
              <a:ext uri="{FF2B5EF4-FFF2-40B4-BE49-F238E27FC236}">
                <a16:creationId xmlns:a16="http://schemas.microsoft.com/office/drawing/2014/main" id="{BA97A827-29AD-48BC-BEE2-7ADEFC4E0525}"/>
              </a:ext>
            </a:extLst>
          </p:cNvPr>
          <p:cNvGraphicFramePr>
            <a:graphicFrameLocks noGrp="1"/>
          </p:cNvGraphicFramePr>
          <p:nvPr>
            <p:extLst>
              <p:ext uri="{D42A27DB-BD31-4B8C-83A1-F6EECF244321}">
                <p14:modId xmlns:p14="http://schemas.microsoft.com/office/powerpoint/2010/main" val="1593160331"/>
              </p:ext>
            </p:extLst>
          </p:nvPr>
        </p:nvGraphicFramePr>
        <p:xfrm>
          <a:off x="755374" y="1842388"/>
          <a:ext cx="5685183" cy="3173224"/>
        </p:xfrm>
        <a:graphic>
          <a:graphicData uri="http://schemas.openxmlformats.org/drawingml/2006/table">
            <a:tbl>
              <a:tblPr firstRow="1" firstCol="1" bandRow="1">
                <a:tableStyleId>{5C22544A-7EE6-4342-B048-85BDC9FD1C3A}</a:tableStyleId>
              </a:tblPr>
              <a:tblGrid>
                <a:gridCol w="2797059">
                  <a:extLst>
                    <a:ext uri="{9D8B030D-6E8A-4147-A177-3AD203B41FA5}">
                      <a16:colId xmlns:a16="http://schemas.microsoft.com/office/drawing/2014/main" val="1796655503"/>
                    </a:ext>
                  </a:extLst>
                </a:gridCol>
                <a:gridCol w="2888124">
                  <a:extLst>
                    <a:ext uri="{9D8B030D-6E8A-4147-A177-3AD203B41FA5}">
                      <a16:colId xmlns:a16="http://schemas.microsoft.com/office/drawing/2014/main" val="529005279"/>
                    </a:ext>
                  </a:extLst>
                </a:gridCol>
              </a:tblGrid>
              <a:tr h="0">
                <a:tc>
                  <a:txBody>
                    <a:bodyPr/>
                    <a:lstStyle/>
                    <a:p>
                      <a:pPr marL="0" marR="0" algn="ctr">
                        <a:lnSpc>
                          <a:spcPct val="107000"/>
                        </a:lnSpc>
                        <a:spcBef>
                          <a:spcPts val="0"/>
                        </a:spcBef>
                        <a:spcAft>
                          <a:spcPts val="0"/>
                        </a:spcAft>
                      </a:pPr>
                      <a:r>
                        <a:rPr lang="en-US" sz="2000" dirty="0">
                          <a:effectLst/>
                          <a:latin typeface="Times New Roman" panose="02020603050405020304" pitchFamily="18" charset="0"/>
                          <a:cs typeface="Times New Roman" panose="02020603050405020304" pitchFamily="18" charset="0"/>
                        </a:rPr>
                        <a:t>Area of Applications</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2000">
                          <a:effectLst/>
                          <a:latin typeface="Times New Roman" panose="02020603050405020304" pitchFamily="18" charset="0"/>
                          <a:cs typeface="Times New Roman" panose="02020603050405020304" pitchFamily="18" charset="0"/>
                        </a:rPr>
                        <a:t>Entity</a:t>
                      </a:r>
                      <a:endParaRPr lang="en-US"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775736576"/>
                  </a:ext>
                </a:extLst>
              </a:tr>
              <a:tr h="0">
                <a:tc>
                  <a:txBody>
                    <a:bodyPr/>
                    <a:lstStyle/>
                    <a:p>
                      <a:pPr marL="0" marR="0" algn="just">
                        <a:lnSpc>
                          <a:spcPct val="107000"/>
                        </a:lnSpc>
                        <a:spcBef>
                          <a:spcPts val="0"/>
                        </a:spcBef>
                        <a:spcAft>
                          <a:spcPts val="0"/>
                        </a:spcAft>
                      </a:pPr>
                      <a:r>
                        <a:rPr lang="en-US" sz="2000" dirty="0">
                          <a:effectLst/>
                          <a:latin typeface="Times New Roman" panose="02020603050405020304" pitchFamily="18" charset="0"/>
                          <a:cs typeface="Times New Roman" panose="02020603050405020304" pitchFamily="18" charset="0"/>
                        </a:rPr>
                        <a:t>Prevention</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0"/>
                        </a:spcAft>
                      </a:pPr>
                      <a:r>
                        <a:rPr lang="en-US" sz="2000" dirty="0">
                          <a:effectLst/>
                          <a:latin typeface="Times New Roman" panose="02020603050405020304" pitchFamily="18" charset="0"/>
                          <a:cs typeface="Times New Roman" panose="02020603050405020304" pitchFamily="18" charset="0"/>
                        </a:rPr>
                        <a:t>Smoking</a:t>
                      </a:r>
                    </a:p>
                    <a:p>
                      <a:pPr marL="0" marR="0" algn="just">
                        <a:lnSpc>
                          <a:spcPct val="107000"/>
                        </a:lnSpc>
                        <a:spcBef>
                          <a:spcPts val="0"/>
                        </a:spcBef>
                        <a:spcAft>
                          <a:spcPts val="0"/>
                        </a:spcAft>
                      </a:pPr>
                      <a:r>
                        <a:rPr lang="en-US" sz="2000" dirty="0">
                          <a:effectLst/>
                          <a:latin typeface="Times New Roman" panose="02020603050405020304" pitchFamily="18" charset="0"/>
                          <a:cs typeface="Times New Roman" panose="02020603050405020304" pitchFamily="18" charset="0"/>
                        </a:rPr>
                        <a:t>Alcoholism</a:t>
                      </a:r>
                    </a:p>
                    <a:p>
                      <a:pPr marL="0" marR="0" algn="just">
                        <a:lnSpc>
                          <a:spcPct val="107000"/>
                        </a:lnSpc>
                        <a:spcBef>
                          <a:spcPts val="0"/>
                        </a:spcBef>
                        <a:spcAft>
                          <a:spcPts val="0"/>
                        </a:spcAft>
                      </a:pPr>
                      <a:r>
                        <a:rPr lang="en-US" sz="2000" dirty="0">
                          <a:effectLst/>
                          <a:latin typeface="Times New Roman" panose="02020603050405020304" pitchFamily="18" charset="0"/>
                          <a:cs typeface="Times New Roman" panose="02020603050405020304" pitchFamily="18" charset="0"/>
                        </a:rPr>
                        <a:t>Motion sickness</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885127259"/>
                  </a:ext>
                </a:extLst>
              </a:tr>
              <a:tr h="0">
                <a:tc>
                  <a:txBody>
                    <a:bodyPr/>
                    <a:lstStyle/>
                    <a:p>
                      <a:pPr marL="0" marR="0" algn="just">
                        <a:lnSpc>
                          <a:spcPct val="107000"/>
                        </a:lnSpc>
                        <a:spcBef>
                          <a:spcPts val="0"/>
                        </a:spcBef>
                        <a:spcAft>
                          <a:spcPts val="0"/>
                        </a:spcAft>
                      </a:pPr>
                      <a:r>
                        <a:rPr lang="en-US" sz="2000">
                          <a:effectLst/>
                          <a:latin typeface="Times New Roman" panose="02020603050405020304" pitchFamily="18" charset="0"/>
                          <a:cs typeface="Times New Roman" panose="02020603050405020304" pitchFamily="18" charset="0"/>
                        </a:rPr>
                        <a:t>Detection and Diagnosis</a:t>
                      </a:r>
                      <a:endParaRPr lang="en-US"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0"/>
                        </a:spcAft>
                      </a:pPr>
                      <a:r>
                        <a:rPr lang="en-US" sz="2000" dirty="0">
                          <a:effectLst/>
                          <a:latin typeface="Times New Roman" panose="02020603050405020304" pitchFamily="18" charset="0"/>
                          <a:cs typeface="Times New Roman" panose="02020603050405020304" pitchFamily="18" charset="0"/>
                        </a:rPr>
                        <a:t>Tumors</a:t>
                      </a:r>
                    </a:p>
                    <a:p>
                      <a:pPr marL="0" marR="0" algn="just">
                        <a:lnSpc>
                          <a:spcPct val="107000"/>
                        </a:lnSpc>
                        <a:spcBef>
                          <a:spcPts val="0"/>
                        </a:spcBef>
                        <a:spcAft>
                          <a:spcPts val="0"/>
                        </a:spcAft>
                      </a:pPr>
                      <a:r>
                        <a:rPr lang="en-US" sz="2000" dirty="0">
                          <a:effectLst/>
                          <a:latin typeface="Times New Roman" panose="02020603050405020304" pitchFamily="18" charset="0"/>
                          <a:cs typeface="Times New Roman" panose="02020603050405020304" pitchFamily="18" charset="0"/>
                        </a:rPr>
                        <a:t>Brain disorder</a:t>
                      </a:r>
                    </a:p>
                    <a:p>
                      <a:pPr marL="0" marR="0" algn="just">
                        <a:lnSpc>
                          <a:spcPct val="107000"/>
                        </a:lnSpc>
                        <a:spcBef>
                          <a:spcPts val="0"/>
                        </a:spcBef>
                        <a:spcAft>
                          <a:spcPts val="0"/>
                        </a:spcAft>
                      </a:pPr>
                      <a:r>
                        <a:rPr lang="en-US" sz="2000" dirty="0">
                          <a:effectLst/>
                          <a:latin typeface="Times New Roman" panose="02020603050405020304" pitchFamily="18" charset="0"/>
                          <a:cs typeface="Times New Roman" panose="02020603050405020304" pitchFamily="18" charset="0"/>
                        </a:rPr>
                        <a:t>Sleep disorder</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872173260"/>
                  </a:ext>
                </a:extLst>
              </a:tr>
              <a:tr h="0">
                <a:tc>
                  <a:txBody>
                    <a:bodyPr/>
                    <a:lstStyle/>
                    <a:p>
                      <a:pPr marL="0" marR="0" algn="just">
                        <a:lnSpc>
                          <a:spcPct val="107000"/>
                        </a:lnSpc>
                        <a:spcBef>
                          <a:spcPts val="0"/>
                        </a:spcBef>
                        <a:spcAft>
                          <a:spcPts val="0"/>
                        </a:spcAft>
                      </a:pPr>
                      <a:r>
                        <a:rPr lang="en-US" sz="2000">
                          <a:effectLst/>
                          <a:latin typeface="Times New Roman" panose="02020603050405020304" pitchFamily="18" charset="0"/>
                          <a:cs typeface="Times New Roman" panose="02020603050405020304" pitchFamily="18" charset="0"/>
                        </a:rPr>
                        <a:t>Rehabilitation and restoration </a:t>
                      </a:r>
                      <a:endParaRPr lang="en-US"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0"/>
                        </a:spcAft>
                      </a:pPr>
                      <a:r>
                        <a:rPr lang="en-US" sz="2000" dirty="0">
                          <a:effectLst/>
                          <a:latin typeface="Times New Roman" panose="02020603050405020304" pitchFamily="18" charset="0"/>
                          <a:cs typeface="Times New Roman" panose="02020603050405020304" pitchFamily="18" charset="0"/>
                        </a:rPr>
                        <a:t>Brain stroke</a:t>
                      </a:r>
                    </a:p>
                    <a:p>
                      <a:pPr marL="0" marR="0" algn="just">
                        <a:lnSpc>
                          <a:spcPct val="107000"/>
                        </a:lnSpc>
                        <a:spcBef>
                          <a:spcPts val="0"/>
                        </a:spcBef>
                        <a:spcAft>
                          <a:spcPts val="0"/>
                        </a:spcAft>
                      </a:pPr>
                      <a:r>
                        <a:rPr lang="en-US" sz="2000" dirty="0">
                          <a:effectLst/>
                          <a:latin typeface="Times New Roman" panose="02020603050405020304" pitchFamily="18" charset="0"/>
                          <a:cs typeface="Times New Roman" panose="02020603050405020304" pitchFamily="18" charset="0"/>
                        </a:rPr>
                        <a:t>Disability</a:t>
                      </a:r>
                    </a:p>
                    <a:p>
                      <a:pPr marL="0" marR="0" algn="just">
                        <a:lnSpc>
                          <a:spcPct val="107000"/>
                        </a:lnSpc>
                        <a:spcBef>
                          <a:spcPts val="0"/>
                        </a:spcBef>
                        <a:spcAft>
                          <a:spcPts val="0"/>
                        </a:spcAft>
                      </a:pPr>
                      <a:r>
                        <a:rPr lang="en-US" sz="2000" b="1" dirty="0">
                          <a:solidFill>
                            <a:srgbClr val="0070C0"/>
                          </a:solidFill>
                          <a:effectLst/>
                          <a:latin typeface="Times New Roman" panose="02020603050405020304" pitchFamily="18" charset="0"/>
                          <a:cs typeface="Times New Roman" panose="02020603050405020304" pitchFamily="18" charset="0"/>
                        </a:rPr>
                        <a:t>Psychological disorders</a:t>
                      </a:r>
                      <a:endParaRPr lang="en-US" sz="2000" b="1"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908618363"/>
                  </a:ext>
                </a:extLst>
              </a:tr>
            </a:tbl>
          </a:graphicData>
        </a:graphic>
      </p:graphicFrame>
      <p:sp>
        <p:nvSpPr>
          <p:cNvPr id="8" name="TextBox 7">
            <a:extLst>
              <a:ext uri="{FF2B5EF4-FFF2-40B4-BE49-F238E27FC236}">
                <a16:creationId xmlns:a16="http://schemas.microsoft.com/office/drawing/2014/main" id="{C6EADCF1-F713-4A8B-860D-63894BCB2D30}"/>
              </a:ext>
            </a:extLst>
          </p:cNvPr>
          <p:cNvSpPr txBox="1"/>
          <p:nvPr/>
        </p:nvSpPr>
        <p:spPr>
          <a:xfrm>
            <a:off x="6652591" y="1205948"/>
            <a:ext cx="5153044" cy="3046988"/>
          </a:xfrm>
          <a:prstGeom prst="rect">
            <a:avLst/>
          </a:prstGeom>
          <a:noFill/>
        </p:spPr>
        <p:txBody>
          <a:bodyPr wrap="square" rtlCol="0">
            <a:spAutoFit/>
          </a:bodyPr>
          <a:lstStyle/>
          <a:p>
            <a:r>
              <a:rPr lang="en-US" sz="2400" b="1" dirty="0">
                <a:latin typeface="Times New Roman" panose="02020603050405020304" pitchFamily="18" charset="0"/>
                <a:cs typeface="Times New Roman" panose="02020603050405020304" pitchFamily="18" charset="0"/>
              </a:rPr>
              <a:t>2. Non-Medical Applications of BCI [2, 3]</a:t>
            </a:r>
          </a:p>
          <a:p>
            <a:pPr marL="285750" indent="-285750">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Smart environment</a:t>
            </a:r>
          </a:p>
          <a:p>
            <a:pPr marL="285750" indent="-285750">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Neuro-marketing and Media</a:t>
            </a:r>
          </a:p>
          <a:p>
            <a:pPr marL="285750" indent="-285750">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Education and self-regulation</a:t>
            </a:r>
          </a:p>
          <a:p>
            <a:pPr marL="285750" indent="-285750">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Games and entertainment</a:t>
            </a:r>
          </a:p>
          <a:p>
            <a:pPr marL="285750" indent="-285750">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Security and authentication</a:t>
            </a:r>
          </a:p>
          <a:p>
            <a:pPr marL="285750" indent="-285750">
              <a:buFont typeface="Wingdings" panose="05000000000000000000" pitchFamily="2" charset="2"/>
              <a:buChar char="Ø"/>
            </a:pPr>
            <a:r>
              <a:rPr lang="en-US" sz="2400" b="1" dirty="0">
                <a:solidFill>
                  <a:srgbClr val="0070C0"/>
                </a:solidFill>
                <a:latin typeface="Times New Roman" panose="02020603050405020304" pitchFamily="18" charset="0"/>
                <a:cs typeface="Times New Roman" panose="02020603050405020304" pitchFamily="18" charset="0"/>
              </a:rPr>
              <a:t>Emotion Analysis</a:t>
            </a:r>
          </a:p>
        </p:txBody>
      </p:sp>
    </p:spTree>
    <p:extLst>
      <p:ext uri="{BB962C8B-B14F-4D97-AF65-F5344CB8AC3E}">
        <p14:creationId xmlns:p14="http://schemas.microsoft.com/office/powerpoint/2010/main" val="270834236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EA16F55-30BC-4E4D-A741-14D8778DAA3F}"/>
              </a:ext>
            </a:extLst>
          </p:cNvPr>
          <p:cNvSpPr>
            <a:spLocks noGrp="1"/>
          </p:cNvSpPr>
          <p:nvPr>
            <p:ph idx="1"/>
          </p:nvPr>
        </p:nvSpPr>
        <p:spPr>
          <a:xfrm>
            <a:off x="838200" y="1253331"/>
            <a:ext cx="10515600" cy="4351338"/>
          </a:xfrm>
        </p:spPr>
        <p:txBody>
          <a:bodyPr>
            <a:normAutofit/>
          </a:bodyPr>
          <a:lstStyle/>
          <a:p>
            <a:pPr marL="0" indent="0" algn="ctr">
              <a:buNone/>
            </a:pPr>
            <a:endParaRPr lang="en-US" sz="4000" dirty="0">
              <a:latin typeface="Times New Roman" panose="02020603050405020304" pitchFamily="18" charset="0"/>
              <a:cs typeface="Times New Roman" panose="02020603050405020304" pitchFamily="18" charset="0"/>
            </a:endParaRPr>
          </a:p>
          <a:p>
            <a:pPr marL="0" indent="0" algn="ctr">
              <a:buNone/>
            </a:pPr>
            <a:endParaRPr lang="en-US" sz="4000" dirty="0">
              <a:latin typeface="Times New Roman" panose="02020603050405020304" pitchFamily="18" charset="0"/>
              <a:cs typeface="Times New Roman" panose="02020603050405020304" pitchFamily="18" charset="0"/>
            </a:endParaRPr>
          </a:p>
          <a:p>
            <a:pPr marL="0" indent="0" algn="ctr">
              <a:buNone/>
            </a:pPr>
            <a:r>
              <a:rPr lang="en-US" sz="4000" dirty="0">
                <a:latin typeface="Times New Roman" panose="02020603050405020304" pitchFamily="18" charset="0"/>
                <a:cs typeface="Times New Roman" panose="02020603050405020304" pitchFamily="18" charset="0"/>
              </a:rPr>
              <a:t>Applications of BCI and ML</a:t>
            </a:r>
          </a:p>
          <a:p>
            <a:pPr marL="0" indent="0" algn="ctr">
              <a:buNone/>
            </a:pPr>
            <a:endParaRPr lang="en-US" sz="4000" dirty="0">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0BA0FC34-60BB-4879-B4A2-7C326ADDCA20}"/>
              </a:ext>
            </a:extLst>
          </p:cNvPr>
          <p:cNvSpPr>
            <a:spLocks noGrp="1"/>
          </p:cNvSpPr>
          <p:nvPr>
            <p:ph type="ftr" sz="quarter" idx="11"/>
          </p:nvPr>
        </p:nvSpPr>
        <p:spPr/>
        <p:txBody>
          <a:bodyPr/>
          <a:lstStyle/>
          <a:p>
            <a:r>
              <a:rPr lang="en-US"/>
              <a:t>IIIT-Allahabad </a:t>
            </a:r>
          </a:p>
        </p:txBody>
      </p:sp>
    </p:spTree>
    <p:extLst>
      <p:ext uri="{BB962C8B-B14F-4D97-AF65-F5344CB8AC3E}">
        <p14:creationId xmlns:p14="http://schemas.microsoft.com/office/powerpoint/2010/main" val="164731228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BCI Applications for mental state detection based on Mobile cloud Computing [9] </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74253" y="1932195"/>
            <a:ext cx="8435662" cy="3647549"/>
          </a:xfrm>
        </p:spPr>
      </p:pic>
      <p:sp>
        <p:nvSpPr>
          <p:cNvPr id="5" name="TextBox 4"/>
          <p:cNvSpPr txBox="1"/>
          <p:nvPr/>
        </p:nvSpPr>
        <p:spPr>
          <a:xfrm>
            <a:off x="2176529" y="5821251"/>
            <a:ext cx="7418231" cy="369332"/>
          </a:xfrm>
          <a:prstGeom prst="rect">
            <a:avLst/>
          </a:prstGeom>
          <a:noFill/>
        </p:spPr>
        <p:txBody>
          <a:bodyPr wrap="square" rtlCol="0">
            <a:spAutoFit/>
          </a:bodyPr>
          <a:lstStyle/>
          <a:p>
            <a:r>
              <a:rPr lang="en-US" dirty="0"/>
              <a:t>Fig41: System diagram of the proposed mobile-cloud-based BCI prototype, [9]</a:t>
            </a:r>
          </a:p>
        </p:txBody>
      </p:sp>
      <p:sp>
        <p:nvSpPr>
          <p:cNvPr id="3" name="Footer Placeholder 2"/>
          <p:cNvSpPr>
            <a:spLocks noGrp="1"/>
          </p:cNvSpPr>
          <p:nvPr>
            <p:ph type="ftr" sz="quarter" idx="11"/>
          </p:nvPr>
        </p:nvSpPr>
        <p:spPr/>
        <p:txBody>
          <a:bodyPr/>
          <a:lstStyle/>
          <a:p>
            <a:r>
              <a:rPr lang="en-US"/>
              <a:t>IIIT-Allahabad </a:t>
            </a:r>
          </a:p>
        </p:txBody>
      </p:sp>
    </p:spTree>
    <p:extLst>
      <p:ext uri="{BB962C8B-B14F-4D97-AF65-F5344CB8AC3E}">
        <p14:creationId xmlns:p14="http://schemas.microsoft.com/office/powerpoint/2010/main" val="16898277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6983" y="115463"/>
            <a:ext cx="10515600" cy="575033"/>
          </a:xfrm>
        </p:spPr>
        <p:txBody>
          <a:bodyPr>
            <a:normAutofit fontScale="90000"/>
          </a:bodyPr>
          <a:lstStyle/>
          <a:p>
            <a:r>
              <a:rPr lang="en-US" dirty="0"/>
              <a:t>PROTOTYPE DEVELOPMENT[8]:</a:t>
            </a:r>
          </a:p>
        </p:txBody>
      </p:sp>
      <p:sp>
        <p:nvSpPr>
          <p:cNvPr id="3" name="Content Placeholder 2"/>
          <p:cNvSpPr>
            <a:spLocks noGrp="1"/>
          </p:cNvSpPr>
          <p:nvPr>
            <p:ph idx="1"/>
          </p:nvPr>
        </p:nvSpPr>
        <p:spPr>
          <a:xfrm>
            <a:off x="116983" y="806406"/>
            <a:ext cx="11101588" cy="1962553"/>
          </a:xfrm>
        </p:spPr>
        <p:txBody>
          <a:bodyPr/>
          <a:lstStyle/>
          <a:p>
            <a:r>
              <a:rPr lang="en-US" dirty="0"/>
              <a:t>In this Model, author use commercially available, consumer-</a:t>
            </a:r>
            <a:r>
              <a:rPr lang="en-US" dirty="0" err="1"/>
              <a:t>grade,wearable</a:t>
            </a:r>
            <a:r>
              <a:rPr lang="en-US" dirty="0"/>
              <a:t> </a:t>
            </a:r>
            <a:r>
              <a:rPr lang="en-US" dirty="0" err="1"/>
              <a:t>MindWave</a:t>
            </a:r>
            <a:r>
              <a:rPr lang="en-US" dirty="0"/>
              <a:t> headset (</a:t>
            </a:r>
            <a:r>
              <a:rPr lang="en-US" dirty="0" err="1"/>
              <a:t>NeuroSky</a:t>
            </a:r>
            <a:r>
              <a:rPr lang="en-US" dirty="0"/>
              <a:t>, Inc., San Jose, CA).</a:t>
            </a:r>
          </a:p>
          <a:p>
            <a:r>
              <a:rPr lang="en-US" dirty="0"/>
              <a:t>The headset has one dry electrode to be placed on the forehead (known as FP1) and one ground electrode conveniently shaped as an earlobe clip.</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62569" y="3213212"/>
            <a:ext cx="2962275" cy="3419475"/>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26558" y="2550017"/>
            <a:ext cx="4619088" cy="4185700"/>
          </a:xfrm>
          <a:prstGeom prst="rect">
            <a:avLst/>
          </a:prstGeom>
        </p:spPr>
      </p:pic>
      <p:cxnSp>
        <p:nvCxnSpPr>
          <p:cNvPr id="20" name="Straight Arrow Connector 19"/>
          <p:cNvCxnSpPr/>
          <p:nvPr/>
        </p:nvCxnSpPr>
        <p:spPr>
          <a:xfrm>
            <a:off x="2061959" y="4076400"/>
            <a:ext cx="5267459" cy="46364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2" name="Straight Arrow Connector 21"/>
          <p:cNvCxnSpPr/>
          <p:nvPr/>
        </p:nvCxnSpPr>
        <p:spPr>
          <a:xfrm>
            <a:off x="3296992" y="5228823"/>
            <a:ext cx="5602309" cy="56667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
        <p:nvSpPr>
          <p:cNvPr id="6" name="Footer Placeholder 5"/>
          <p:cNvSpPr>
            <a:spLocks noGrp="1"/>
          </p:cNvSpPr>
          <p:nvPr>
            <p:ph type="ftr" sz="quarter" idx="11"/>
          </p:nvPr>
        </p:nvSpPr>
        <p:spPr/>
        <p:txBody>
          <a:bodyPr/>
          <a:lstStyle/>
          <a:p>
            <a:r>
              <a:rPr lang="en-US"/>
              <a:t>IIIT-Allahabad </a:t>
            </a:r>
          </a:p>
        </p:txBody>
      </p:sp>
      <p:sp>
        <p:nvSpPr>
          <p:cNvPr id="8" name="TextBox 7"/>
          <p:cNvSpPr txBox="1"/>
          <p:nvPr/>
        </p:nvSpPr>
        <p:spPr>
          <a:xfrm>
            <a:off x="4881093" y="2768959"/>
            <a:ext cx="1738648" cy="369332"/>
          </a:xfrm>
          <a:prstGeom prst="rect">
            <a:avLst/>
          </a:prstGeom>
          <a:noFill/>
        </p:spPr>
        <p:txBody>
          <a:bodyPr wrap="square" rtlCol="0">
            <a:spAutoFit/>
          </a:bodyPr>
          <a:lstStyle/>
          <a:p>
            <a:r>
              <a:rPr lang="en-US" dirty="0"/>
              <a:t>     Fig 42</a:t>
            </a:r>
          </a:p>
        </p:txBody>
      </p:sp>
    </p:spTree>
    <p:extLst>
      <p:ext uri="{BB962C8B-B14F-4D97-AF65-F5344CB8AC3E}">
        <p14:creationId xmlns:p14="http://schemas.microsoft.com/office/powerpoint/2010/main" val="409050049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1378" y="133305"/>
            <a:ext cx="10515600" cy="549275"/>
          </a:xfrm>
        </p:spPr>
        <p:txBody>
          <a:bodyPr>
            <a:normAutofit fontScale="90000"/>
          </a:bodyPr>
          <a:lstStyle/>
          <a:p>
            <a:r>
              <a:rPr lang="en-US" dirty="0"/>
              <a:t>PROTOTYPE DEVELOPMENT:</a:t>
            </a:r>
          </a:p>
        </p:txBody>
      </p:sp>
      <p:sp>
        <p:nvSpPr>
          <p:cNvPr id="3" name="Content Placeholder 2"/>
          <p:cNvSpPr>
            <a:spLocks noGrp="1"/>
          </p:cNvSpPr>
          <p:nvPr>
            <p:ph idx="1"/>
          </p:nvPr>
        </p:nvSpPr>
        <p:spPr>
          <a:xfrm>
            <a:off x="490470" y="991673"/>
            <a:ext cx="10515600" cy="5486400"/>
          </a:xfrm>
        </p:spPr>
        <p:txBody>
          <a:bodyPr>
            <a:normAutofit/>
          </a:bodyPr>
          <a:lstStyle/>
          <a:p>
            <a:r>
              <a:rPr lang="en-US" dirty="0"/>
              <a:t>Data is sampled from the sensor at a rate of 128 Hz.</a:t>
            </a:r>
          </a:p>
          <a:p>
            <a:r>
              <a:rPr lang="en-US" dirty="0"/>
              <a:t>This device was chosen for two main reasons.</a:t>
            </a:r>
          </a:p>
          <a:p>
            <a:pPr marL="0" indent="0">
              <a:buNone/>
            </a:pPr>
            <a:r>
              <a:rPr lang="en-US" dirty="0"/>
              <a:t>	1. Firstly, the device is highly resistant to noise , as it has no moving cables, and the signals are immediately processed and digitized before being transmitted through Bluetooth.</a:t>
            </a:r>
          </a:p>
          <a:p>
            <a:pPr marL="0" indent="0">
              <a:buNone/>
            </a:pPr>
            <a:r>
              <a:rPr lang="en-US" dirty="0"/>
              <a:t>	2. The second reason is the connectivity.</a:t>
            </a:r>
          </a:p>
          <a:p>
            <a:pPr marL="0" indent="0">
              <a:buNone/>
            </a:pPr>
            <a:r>
              <a:rPr lang="en-US" dirty="0"/>
              <a:t>In Mobile Cloud Computing Energy consumptions till now big challenges. </a:t>
            </a:r>
          </a:p>
          <a:p>
            <a:r>
              <a:rPr lang="en-US" dirty="0"/>
              <a:t>Bluetooth is becoming a standard low-energy wireless connection protocol</a:t>
            </a:r>
          </a:p>
          <a:p>
            <a:r>
              <a:rPr lang="en-US" dirty="0"/>
              <a:t>the </a:t>
            </a:r>
            <a:r>
              <a:rPr lang="en-US" dirty="0" err="1"/>
              <a:t>MindWave</a:t>
            </a:r>
            <a:r>
              <a:rPr lang="en-US" dirty="0"/>
              <a:t> headset offers unencrypted EEG signals and different libraries to work in different platforms, such as Android and iPhone.</a:t>
            </a:r>
          </a:p>
        </p:txBody>
      </p:sp>
      <p:sp>
        <p:nvSpPr>
          <p:cNvPr id="4" name="Footer Placeholder 3"/>
          <p:cNvSpPr>
            <a:spLocks noGrp="1"/>
          </p:cNvSpPr>
          <p:nvPr>
            <p:ph type="ftr" sz="quarter" idx="11"/>
          </p:nvPr>
        </p:nvSpPr>
        <p:spPr/>
        <p:txBody>
          <a:bodyPr/>
          <a:lstStyle/>
          <a:p>
            <a:r>
              <a:rPr lang="en-US"/>
              <a:t>IIIT-Allahabad </a:t>
            </a:r>
          </a:p>
        </p:txBody>
      </p:sp>
    </p:spTree>
    <p:extLst>
      <p:ext uri="{BB962C8B-B14F-4D97-AF65-F5344CB8AC3E}">
        <p14:creationId xmlns:p14="http://schemas.microsoft.com/office/powerpoint/2010/main" val="167075251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9262"/>
            <a:ext cx="10515600" cy="772732"/>
          </a:xfrm>
        </p:spPr>
        <p:txBody>
          <a:bodyPr/>
          <a:lstStyle/>
          <a:p>
            <a:r>
              <a:rPr lang="en-US" dirty="0"/>
              <a:t>PROTOTYPE DEVELOPMENT</a:t>
            </a:r>
          </a:p>
        </p:txBody>
      </p:sp>
      <p:sp>
        <p:nvSpPr>
          <p:cNvPr id="3" name="Content Placeholder 2"/>
          <p:cNvSpPr>
            <a:spLocks noGrp="1"/>
          </p:cNvSpPr>
          <p:nvPr>
            <p:ph idx="1"/>
          </p:nvPr>
        </p:nvSpPr>
        <p:spPr>
          <a:xfrm>
            <a:off x="438953" y="772732"/>
            <a:ext cx="11486883" cy="5743977"/>
          </a:xfrm>
        </p:spPr>
        <p:txBody>
          <a:bodyPr>
            <a:normAutofit fontScale="92500" lnSpcReduction="10000"/>
          </a:bodyPr>
          <a:lstStyle/>
          <a:p>
            <a:r>
              <a:rPr lang="en-US" dirty="0"/>
              <a:t>Fast Fourier Transform</a:t>
            </a:r>
          </a:p>
          <a:p>
            <a:pPr marL="0" indent="0">
              <a:buNone/>
            </a:pPr>
            <a:r>
              <a:rPr lang="en-US" dirty="0"/>
              <a:t>	1. The Fast Fourier Transform (FFT) is a mathematical process which is often used in EEG analysis to investigate the composition of an EEG signal [8] .</a:t>
            </a:r>
          </a:p>
          <a:p>
            <a:pPr marL="0" indent="0">
              <a:buNone/>
            </a:pPr>
            <a:r>
              <a:rPr lang="en-US" dirty="0"/>
              <a:t>	2. We can easily obtain the frequency distribution of EEG signals, since FFT transforms a signal from time domain into the frequency domain.</a:t>
            </a:r>
          </a:p>
          <a:p>
            <a:pPr marL="0" indent="0">
              <a:buNone/>
            </a:pPr>
            <a:endParaRPr lang="en-US" dirty="0"/>
          </a:p>
          <a:p>
            <a:pPr marL="0" indent="0">
              <a:buNone/>
            </a:pPr>
            <a:endParaRPr lang="en-US" dirty="0"/>
          </a:p>
          <a:p>
            <a:pPr marL="0" indent="0">
              <a:buNone/>
            </a:pPr>
            <a:endParaRPr lang="en-US" dirty="0"/>
          </a:p>
          <a:p>
            <a:pPr marL="0" indent="0">
              <a:buNone/>
            </a:pPr>
            <a:endParaRPr lang="en-US" dirty="0"/>
          </a:p>
          <a:p>
            <a:r>
              <a:rPr lang="en-US" dirty="0"/>
              <a:t>EEG frequency distribution is very sensitive to mental and emotional states as well as to the location of the electrode(s) [4].</a:t>
            </a:r>
          </a:p>
          <a:p>
            <a:r>
              <a:rPr lang="en-US" dirty="0"/>
              <a:t>Author use Go language [5] for its simplicity to implement concurrent programming, which allows the creation of many threads to take advantage of the multiple cores in the system.</a:t>
            </a:r>
          </a:p>
          <a:p>
            <a:pPr marL="0" indent="0">
              <a:buNone/>
            </a:pPr>
            <a:endParaRPr lang="en-US" dirty="0"/>
          </a:p>
        </p:txBody>
      </p:sp>
      <p:sp>
        <p:nvSpPr>
          <p:cNvPr id="4" name="Footer Placeholder 3"/>
          <p:cNvSpPr>
            <a:spLocks noGrp="1"/>
          </p:cNvSpPr>
          <p:nvPr>
            <p:ph type="ftr" sz="quarter" idx="11"/>
          </p:nvPr>
        </p:nvSpPr>
        <p:spPr/>
        <p:txBody>
          <a:bodyPr/>
          <a:lstStyle/>
          <a:p>
            <a:r>
              <a:rPr lang="en-US"/>
              <a:t>IIIT-Allahabad </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62028" y="2589727"/>
            <a:ext cx="3219450" cy="1524000"/>
          </a:xfrm>
          <a:prstGeom prst="rect">
            <a:avLst/>
          </a:prstGeom>
        </p:spPr>
      </p:pic>
      <p:sp>
        <p:nvSpPr>
          <p:cNvPr id="7" name="TextBox 6"/>
          <p:cNvSpPr txBox="1"/>
          <p:nvPr/>
        </p:nvSpPr>
        <p:spPr>
          <a:xfrm>
            <a:off x="7109138" y="3116687"/>
            <a:ext cx="1803042" cy="369332"/>
          </a:xfrm>
          <a:prstGeom prst="rect">
            <a:avLst/>
          </a:prstGeom>
          <a:noFill/>
        </p:spPr>
        <p:txBody>
          <a:bodyPr wrap="square" rtlCol="0">
            <a:spAutoFit/>
          </a:bodyPr>
          <a:lstStyle/>
          <a:p>
            <a:r>
              <a:rPr lang="en-US" dirty="0"/>
              <a:t>Fig 43, [8]</a:t>
            </a:r>
          </a:p>
        </p:txBody>
      </p:sp>
    </p:spTree>
    <p:extLst>
      <p:ext uri="{BB962C8B-B14F-4D97-AF65-F5344CB8AC3E}">
        <p14:creationId xmlns:p14="http://schemas.microsoft.com/office/powerpoint/2010/main" val="178468654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579549"/>
          </a:xfrm>
        </p:spPr>
        <p:txBody>
          <a:bodyPr>
            <a:normAutofit fontScale="90000"/>
          </a:bodyPr>
          <a:lstStyle/>
          <a:p>
            <a:r>
              <a:rPr lang="en-US" dirty="0"/>
              <a:t>PROTOTYPE DEVELOPMENT:</a:t>
            </a:r>
          </a:p>
        </p:txBody>
      </p:sp>
      <p:sp>
        <p:nvSpPr>
          <p:cNvPr id="3" name="Content Placeholder 2"/>
          <p:cNvSpPr>
            <a:spLocks noGrp="1"/>
          </p:cNvSpPr>
          <p:nvPr>
            <p:ph idx="1"/>
          </p:nvPr>
        </p:nvSpPr>
        <p:spPr>
          <a:xfrm>
            <a:off x="297288" y="965915"/>
            <a:ext cx="9980188" cy="5331853"/>
          </a:xfrm>
        </p:spPr>
        <p:txBody>
          <a:bodyPr/>
          <a:lstStyle/>
          <a:p>
            <a:r>
              <a:rPr lang="en-US" dirty="0"/>
              <a:t>A proof-of-concept prototype of the proposed BCI framework has been developed based on a </a:t>
            </a:r>
            <a:r>
              <a:rPr lang="en-US" dirty="0" err="1"/>
              <a:t>NeuroSky</a:t>
            </a:r>
            <a:r>
              <a:rPr lang="en-US" dirty="0"/>
              <a:t> </a:t>
            </a:r>
            <a:r>
              <a:rPr lang="en-US" dirty="0" err="1"/>
              <a:t>MindWave</a:t>
            </a:r>
            <a:r>
              <a:rPr lang="en-US" dirty="0"/>
              <a:t> headset, a Google Galaxy Nexus smartphone with Android 4.2 OS, and a Linux server equipped with a quad-core Intel i7 microprocessor.</a:t>
            </a:r>
          </a:p>
          <a:p>
            <a:r>
              <a:rPr lang="en-US" dirty="0"/>
              <a:t>The headset connects to the smartphone through the Bluetooth 3.0 wireless protocol.</a:t>
            </a:r>
          </a:p>
          <a:p>
            <a:pPr marL="0" indent="0">
              <a:buNone/>
            </a:pPr>
            <a:endParaRPr lang="en-US" dirty="0"/>
          </a:p>
          <a:p>
            <a:r>
              <a:rPr lang="en-US" dirty="0"/>
              <a:t>Communications between the smartphone and the cloud server is achieved through a dynamic URL on the </a:t>
            </a:r>
            <a:r>
              <a:rPr lang="en-US" dirty="0" err="1"/>
              <a:t>the</a:t>
            </a:r>
            <a:r>
              <a:rPr lang="en-US" dirty="0"/>
              <a:t> regular 802.11g Wi-Fi network</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12569" y="1947258"/>
            <a:ext cx="1485900" cy="219075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77475" y="4362515"/>
            <a:ext cx="1914525" cy="2028825"/>
          </a:xfrm>
          <a:prstGeom prst="rect">
            <a:avLst/>
          </a:prstGeom>
        </p:spPr>
      </p:pic>
      <p:sp>
        <p:nvSpPr>
          <p:cNvPr id="6" name="Footer Placeholder 5"/>
          <p:cNvSpPr>
            <a:spLocks noGrp="1"/>
          </p:cNvSpPr>
          <p:nvPr>
            <p:ph type="ftr" sz="quarter" idx="11"/>
          </p:nvPr>
        </p:nvSpPr>
        <p:spPr/>
        <p:txBody>
          <a:bodyPr/>
          <a:lstStyle/>
          <a:p>
            <a:r>
              <a:rPr lang="en-US"/>
              <a:t>IIIT-Allahabad </a:t>
            </a:r>
          </a:p>
        </p:txBody>
      </p:sp>
    </p:spTree>
    <p:extLst>
      <p:ext uri="{BB962C8B-B14F-4D97-AF65-F5344CB8AC3E}">
        <p14:creationId xmlns:p14="http://schemas.microsoft.com/office/powerpoint/2010/main" val="143258950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105" y="1"/>
            <a:ext cx="10515600" cy="940158"/>
          </a:xfrm>
        </p:spPr>
        <p:txBody>
          <a:bodyPr/>
          <a:lstStyle/>
          <a:p>
            <a:r>
              <a:rPr lang="en-US" dirty="0"/>
              <a:t>PROTOTYPE DEVELOPMENT</a:t>
            </a:r>
          </a:p>
        </p:txBody>
      </p:sp>
      <p:sp>
        <p:nvSpPr>
          <p:cNvPr id="3" name="Content Placeholder 2"/>
          <p:cNvSpPr>
            <a:spLocks noGrp="1"/>
          </p:cNvSpPr>
          <p:nvPr>
            <p:ph idx="1"/>
          </p:nvPr>
        </p:nvSpPr>
        <p:spPr>
          <a:xfrm>
            <a:off x="104106" y="1040013"/>
            <a:ext cx="5541320" cy="5553970"/>
          </a:xfrm>
        </p:spPr>
        <p:txBody>
          <a:bodyPr>
            <a:normAutofit/>
          </a:bodyPr>
          <a:lstStyle/>
          <a:p>
            <a:pPr algn="just"/>
            <a:r>
              <a:rPr lang="en-US" sz="2400" dirty="0">
                <a:latin typeface="Times New Roman" panose="02020603050405020304" pitchFamily="18" charset="0"/>
                <a:cs typeface="Times New Roman" panose="02020603050405020304" pitchFamily="18" charset="0"/>
              </a:rPr>
              <a:t>In Android development, Author chose the Eclipse IDE  and used the ThinkGear.jar and aChartEngine.jar libraries provided by </a:t>
            </a:r>
            <a:r>
              <a:rPr lang="en-US" sz="2400" dirty="0" err="1">
                <a:latin typeface="Times New Roman" panose="02020603050405020304" pitchFamily="18" charset="0"/>
                <a:cs typeface="Times New Roman" panose="02020603050405020304" pitchFamily="18" charset="0"/>
              </a:rPr>
              <a:t>NeuroSky</a:t>
            </a:r>
            <a:r>
              <a:rPr lang="en-US" sz="2400" dirty="0">
                <a:latin typeface="Times New Roman" panose="02020603050405020304" pitchFamily="18" charset="0"/>
                <a:cs typeface="Times New Roman" panose="02020603050405020304" pitchFamily="18" charset="0"/>
              </a:rPr>
              <a:t>, which was particularly helpful to plot the real-time raw EEG signals on the smartphone.</a:t>
            </a:r>
          </a:p>
          <a:p>
            <a:pPr algn="just"/>
            <a:r>
              <a:rPr lang="en-US" sz="2400" dirty="0">
                <a:latin typeface="Times New Roman" panose="02020603050405020304" pitchFamily="18" charset="0"/>
                <a:cs typeface="Times New Roman" panose="02020603050405020304" pitchFamily="18" charset="0"/>
              </a:rPr>
              <a:t>An integrated software app was developed and deployed on the Android smartphone, including three built-in functional modules</a:t>
            </a:r>
            <a:r>
              <a:rPr lang="en-US" dirty="0"/>
              <a:t>.</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69736" y="1622738"/>
            <a:ext cx="6422264" cy="3799268"/>
          </a:xfrm>
          <a:prstGeom prst="rect">
            <a:avLst/>
          </a:prstGeom>
        </p:spPr>
      </p:pic>
      <p:sp>
        <p:nvSpPr>
          <p:cNvPr id="5" name="Footer Placeholder 4"/>
          <p:cNvSpPr>
            <a:spLocks noGrp="1"/>
          </p:cNvSpPr>
          <p:nvPr>
            <p:ph type="ftr" sz="quarter" idx="11"/>
          </p:nvPr>
        </p:nvSpPr>
        <p:spPr/>
        <p:txBody>
          <a:bodyPr/>
          <a:lstStyle/>
          <a:p>
            <a:r>
              <a:rPr lang="en-US"/>
              <a:t>IIIT-Allahabad </a:t>
            </a:r>
          </a:p>
        </p:txBody>
      </p:sp>
      <p:sp>
        <p:nvSpPr>
          <p:cNvPr id="7" name="TextBox 6"/>
          <p:cNvSpPr txBox="1"/>
          <p:nvPr/>
        </p:nvSpPr>
        <p:spPr>
          <a:xfrm>
            <a:off x="7340958" y="5537915"/>
            <a:ext cx="3278747" cy="369332"/>
          </a:xfrm>
          <a:prstGeom prst="rect">
            <a:avLst/>
          </a:prstGeom>
          <a:noFill/>
        </p:spPr>
        <p:txBody>
          <a:bodyPr wrap="square" rtlCol="0">
            <a:spAutoFit/>
          </a:bodyPr>
          <a:lstStyle/>
          <a:p>
            <a:r>
              <a:rPr lang="en-US" dirty="0"/>
              <a:t>                   Table: 4, [9]</a:t>
            </a:r>
          </a:p>
        </p:txBody>
      </p:sp>
    </p:spTree>
    <p:extLst>
      <p:ext uri="{BB962C8B-B14F-4D97-AF65-F5344CB8AC3E}">
        <p14:creationId xmlns:p14="http://schemas.microsoft.com/office/powerpoint/2010/main" val="18511546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p:cNvGraphicFramePr/>
          <p:nvPr>
            <p:extLst>
              <p:ext uri="{D42A27DB-BD31-4B8C-83A1-F6EECF244321}">
                <p14:modId xmlns:p14="http://schemas.microsoft.com/office/powerpoint/2010/main" val="1632978201"/>
              </p:ext>
            </p:extLst>
          </p:nvPr>
        </p:nvGraphicFramePr>
        <p:xfrm>
          <a:off x="838200" y="73542"/>
          <a:ext cx="10515600" cy="11324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Footer Placeholder 3"/>
          <p:cNvSpPr>
            <a:spLocks noGrp="1"/>
          </p:cNvSpPr>
          <p:nvPr>
            <p:ph type="ftr" sz="quarter" idx="11"/>
          </p:nvPr>
        </p:nvSpPr>
        <p:spPr/>
        <p:txBody>
          <a:bodyPr/>
          <a:lstStyle/>
          <a:p>
            <a:r>
              <a:rPr lang="en-US"/>
              <a:t>IIIT-Allahabad </a:t>
            </a:r>
          </a:p>
        </p:txBody>
      </p:sp>
      <p:sp>
        <p:nvSpPr>
          <p:cNvPr id="9" name="TextBox 8">
            <a:extLst>
              <a:ext uri="{FF2B5EF4-FFF2-40B4-BE49-F238E27FC236}">
                <a16:creationId xmlns:a16="http://schemas.microsoft.com/office/drawing/2014/main" id="{43C842F8-9545-4EA7-AA21-CB72F51F4678}"/>
              </a:ext>
            </a:extLst>
          </p:cNvPr>
          <p:cNvSpPr txBox="1"/>
          <p:nvPr/>
        </p:nvSpPr>
        <p:spPr>
          <a:xfrm>
            <a:off x="8534399" y="1409694"/>
            <a:ext cx="3405809" cy="1938992"/>
          </a:xfrm>
          <a:prstGeom prst="rect">
            <a:avLst/>
          </a:prstGeom>
          <a:noFill/>
        </p:spPr>
        <p:txBody>
          <a:bodyPr wrap="square" rtlCol="0">
            <a:spAutoFit/>
          </a:bodyPr>
          <a:lstStyle/>
          <a:p>
            <a:pPr algn="just"/>
            <a:r>
              <a:rPr lang="en-US" sz="2000" b="1" dirty="0">
                <a:latin typeface="Times New Roman" panose="02020603050405020304" pitchFamily="18" charset="0"/>
                <a:cs typeface="Times New Roman" panose="02020603050405020304" pitchFamily="18" charset="0"/>
              </a:rPr>
              <a:t>Midbrain:</a:t>
            </a:r>
          </a:p>
          <a:p>
            <a:pPr algn="just"/>
            <a:r>
              <a:rPr lang="en-US" sz="2000" dirty="0">
                <a:latin typeface="Times New Roman" panose="02020603050405020304" pitchFamily="18" charset="0"/>
                <a:cs typeface="Times New Roman" panose="02020603050405020304" pitchFamily="18" charset="0"/>
              </a:rPr>
              <a:t>The midbrain acts like a complex switchboard, allowing the brain to communicate with the rest of the nervous system [1].</a:t>
            </a:r>
          </a:p>
        </p:txBody>
      </p:sp>
      <p:pic>
        <p:nvPicPr>
          <p:cNvPr id="3" name="Picture 2">
            <a:extLst>
              <a:ext uri="{FF2B5EF4-FFF2-40B4-BE49-F238E27FC236}">
                <a16:creationId xmlns:a16="http://schemas.microsoft.com/office/drawing/2014/main" id="{812586BD-0B88-41A0-98B5-546014838F0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52075" y="1313414"/>
            <a:ext cx="7572375" cy="4867275"/>
          </a:xfrm>
          <a:prstGeom prst="rect">
            <a:avLst/>
          </a:prstGeom>
        </p:spPr>
      </p:pic>
      <p:sp>
        <p:nvSpPr>
          <p:cNvPr id="2" name="TextBox 1">
            <a:extLst>
              <a:ext uri="{FF2B5EF4-FFF2-40B4-BE49-F238E27FC236}">
                <a16:creationId xmlns:a16="http://schemas.microsoft.com/office/drawing/2014/main" id="{46DC6088-0345-430E-AF47-DFFE4EBE2011}"/>
              </a:ext>
            </a:extLst>
          </p:cNvPr>
          <p:cNvSpPr txBox="1"/>
          <p:nvPr/>
        </p:nvSpPr>
        <p:spPr>
          <a:xfrm>
            <a:off x="3843130" y="6233697"/>
            <a:ext cx="993914" cy="369332"/>
          </a:xfrm>
          <a:prstGeom prst="rect">
            <a:avLst/>
          </a:prstGeom>
          <a:noFill/>
        </p:spPr>
        <p:txBody>
          <a:bodyPr wrap="square" rtlCol="0">
            <a:spAutoFit/>
          </a:bodyPr>
          <a:lstStyle/>
          <a:p>
            <a:r>
              <a:rPr lang="en-US" dirty="0"/>
              <a:t>Fig.3,[1]</a:t>
            </a:r>
          </a:p>
        </p:txBody>
      </p:sp>
    </p:spTree>
    <p:extLst>
      <p:ext uri="{BB962C8B-B14F-4D97-AF65-F5344CB8AC3E}">
        <p14:creationId xmlns:p14="http://schemas.microsoft.com/office/powerpoint/2010/main" val="11903824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225" y="146185"/>
            <a:ext cx="10515600" cy="884126"/>
          </a:xfrm>
        </p:spPr>
        <p:txBody>
          <a:bodyPr/>
          <a:lstStyle/>
          <a:p>
            <a:r>
              <a:rPr lang="en-US" dirty="0"/>
              <a:t>PROTOTYPE DEVELOPMENT:</a:t>
            </a:r>
          </a:p>
        </p:txBody>
      </p:sp>
      <p:sp>
        <p:nvSpPr>
          <p:cNvPr id="3" name="Content Placeholder 2"/>
          <p:cNvSpPr>
            <a:spLocks noGrp="1"/>
          </p:cNvSpPr>
          <p:nvPr>
            <p:ph idx="1"/>
          </p:nvPr>
        </p:nvSpPr>
        <p:spPr>
          <a:xfrm>
            <a:off x="207135" y="1030311"/>
            <a:ext cx="10515600" cy="4901954"/>
          </a:xfrm>
        </p:spPr>
        <p:txBody>
          <a:bodyPr/>
          <a:lstStyle/>
          <a:p>
            <a:r>
              <a:rPr lang="en-US" dirty="0"/>
              <a:t>Specifically, the first functional module is a graphical window capable of receiving and displaying continuous numerical EEG data acquired from the </a:t>
            </a:r>
            <a:r>
              <a:rPr lang="en-US" dirty="0" err="1"/>
              <a:t>NuroSky</a:t>
            </a:r>
            <a:r>
              <a:rPr lang="en-US" dirty="0"/>
              <a:t> headset</a:t>
            </a:r>
          </a:p>
          <a:p>
            <a:pPr marL="0" indent="0">
              <a:buNone/>
            </a:pPr>
            <a:endParaRPr lang="en-US" dirty="0"/>
          </a:p>
        </p:txBody>
      </p:sp>
      <p:pic>
        <p:nvPicPr>
          <p:cNvPr id="4" name="Picture 3"/>
          <p:cNvPicPr>
            <a:picLocks noChangeAspect="1"/>
          </p:cNvPicPr>
          <p:nvPr/>
        </p:nvPicPr>
        <p:blipFill>
          <a:blip r:embed="rId2"/>
          <a:stretch>
            <a:fillRect/>
          </a:stretch>
        </p:blipFill>
        <p:spPr>
          <a:xfrm>
            <a:off x="1815921" y="2577454"/>
            <a:ext cx="6207617" cy="3058596"/>
          </a:xfrm>
          <a:prstGeom prst="rect">
            <a:avLst/>
          </a:prstGeom>
        </p:spPr>
      </p:pic>
      <p:sp>
        <p:nvSpPr>
          <p:cNvPr id="5" name="TextBox 4"/>
          <p:cNvSpPr txBox="1"/>
          <p:nvPr/>
        </p:nvSpPr>
        <p:spPr>
          <a:xfrm>
            <a:off x="1519706" y="5834130"/>
            <a:ext cx="8178085" cy="646331"/>
          </a:xfrm>
          <a:prstGeom prst="rect">
            <a:avLst/>
          </a:prstGeom>
          <a:noFill/>
        </p:spPr>
        <p:txBody>
          <a:bodyPr wrap="square" rtlCol="0">
            <a:spAutoFit/>
          </a:bodyPr>
          <a:lstStyle/>
          <a:p>
            <a:r>
              <a:rPr lang="en-US" dirty="0"/>
              <a:t>Fig44 : the sensor is not yet on place and thus the smartphone will display regular noise pattern at a frequency of 60 Hz [9].</a:t>
            </a:r>
          </a:p>
        </p:txBody>
      </p:sp>
      <p:sp>
        <p:nvSpPr>
          <p:cNvPr id="6" name="Footer Placeholder 5"/>
          <p:cNvSpPr>
            <a:spLocks noGrp="1"/>
          </p:cNvSpPr>
          <p:nvPr>
            <p:ph type="ftr" sz="quarter" idx="11"/>
          </p:nvPr>
        </p:nvSpPr>
        <p:spPr/>
        <p:txBody>
          <a:bodyPr/>
          <a:lstStyle/>
          <a:p>
            <a:r>
              <a:rPr lang="en-US"/>
              <a:t>IIIT-Allahabad </a:t>
            </a:r>
          </a:p>
        </p:txBody>
      </p:sp>
    </p:spTree>
    <p:extLst>
      <p:ext uri="{BB962C8B-B14F-4D97-AF65-F5344CB8AC3E}">
        <p14:creationId xmlns:p14="http://schemas.microsoft.com/office/powerpoint/2010/main" val="423586106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105" y="1"/>
            <a:ext cx="10515600" cy="1004551"/>
          </a:xfrm>
        </p:spPr>
        <p:txBody>
          <a:bodyPr/>
          <a:lstStyle/>
          <a:p>
            <a:r>
              <a:rPr lang="en-US" dirty="0"/>
              <a:t>PROTOTYPE DEVELOPMENT:</a:t>
            </a:r>
          </a:p>
        </p:txBody>
      </p:sp>
      <p:pic>
        <p:nvPicPr>
          <p:cNvPr id="4" name="Content Placeholder 3"/>
          <p:cNvPicPr>
            <a:picLocks noGrp="1" noChangeAspect="1"/>
          </p:cNvPicPr>
          <p:nvPr>
            <p:ph idx="1"/>
          </p:nvPr>
        </p:nvPicPr>
        <p:blipFill>
          <a:blip r:embed="rId2"/>
          <a:stretch>
            <a:fillRect/>
          </a:stretch>
        </p:blipFill>
        <p:spPr>
          <a:xfrm>
            <a:off x="2299839" y="1445990"/>
            <a:ext cx="6514789" cy="3892500"/>
          </a:xfrm>
          <a:prstGeom prst="rect">
            <a:avLst/>
          </a:prstGeom>
        </p:spPr>
      </p:pic>
      <p:sp>
        <p:nvSpPr>
          <p:cNvPr id="5" name="TextBox 4"/>
          <p:cNvSpPr txBox="1"/>
          <p:nvPr/>
        </p:nvSpPr>
        <p:spPr>
          <a:xfrm>
            <a:off x="1880316" y="5447764"/>
            <a:ext cx="8100812" cy="923330"/>
          </a:xfrm>
          <a:prstGeom prst="rect">
            <a:avLst/>
          </a:prstGeom>
          <a:noFill/>
        </p:spPr>
        <p:txBody>
          <a:bodyPr wrap="square" rtlCol="0">
            <a:spAutoFit/>
          </a:bodyPr>
          <a:lstStyle/>
          <a:p>
            <a:r>
              <a:rPr lang="en-US" dirty="0"/>
              <a:t>Fig45 : The sensor is now on place and the smartphone will display acquired EEG signals, which may be affected by external noise (1st peak) or eye movement (2nd peak) [9].</a:t>
            </a:r>
          </a:p>
        </p:txBody>
      </p:sp>
      <p:sp>
        <p:nvSpPr>
          <p:cNvPr id="3" name="Footer Placeholder 2"/>
          <p:cNvSpPr>
            <a:spLocks noGrp="1"/>
          </p:cNvSpPr>
          <p:nvPr>
            <p:ph type="ftr" sz="quarter" idx="11"/>
          </p:nvPr>
        </p:nvSpPr>
        <p:spPr/>
        <p:txBody>
          <a:bodyPr/>
          <a:lstStyle/>
          <a:p>
            <a:r>
              <a:rPr lang="en-US"/>
              <a:t>IIIT-Allahabad </a:t>
            </a:r>
          </a:p>
        </p:txBody>
      </p:sp>
    </p:spTree>
    <p:extLst>
      <p:ext uri="{BB962C8B-B14F-4D97-AF65-F5344CB8AC3E}">
        <p14:creationId xmlns:p14="http://schemas.microsoft.com/office/powerpoint/2010/main" val="293361245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961399"/>
          </a:xfrm>
        </p:spPr>
        <p:txBody>
          <a:bodyPr/>
          <a:lstStyle/>
          <a:p>
            <a:r>
              <a:rPr lang="en-US" dirty="0"/>
              <a:t>Result On Viewing Window:</a:t>
            </a:r>
          </a:p>
        </p:txBody>
      </p:sp>
      <p:pic>
        <p:nvPicPr>
          <p:cNvPr id="4" name="Content Placeholder 3"/>
          <p:cNvPicPr>
            <a:picLocks noGrp="1" noChangeAspect="1"/>
          </p:cNvPicPr>
          <p:nvPr>
            <p:ph idx="1"/>
          </p:nvPr>
        </p:nvPicPr>
        <p:blipFill>
          <a:blip r:embed="rId2"/>
          <a:stretch>
            <a:fillRect/>
          </a:stretch>
        </p:blipFill>
        <p:spPr>
          <a:xfrm>
            <a:off x="334850" y="1418599"/>
            <a:ext cx="3311411" cy="4729722"/>
          </a:xfrm>
          <a:prstGeom prst="rect">
            <a:avLst/>
          </a:prstGeom>
        </p:spPr>
      </p:pic>
      <p:pic>
        <p:nvPicPr>
          <p:cNvPr id="5" name="Picture 4"/>
          <p:cNvPicPr>
            <a:picLocks noChangeAspect="1"/>
          </p:cNvPicPr>
          <p:nvPr/>
        </p:nvPicPr>
        <p:blipFill>
          <a:blip r:embed="rId3"/>
          <a:stretch>
            <a:fillRect/>
          </a:stretch>
        </p:blipFill>
        <p:spPr>
          <a:xfrm>
            <a:off x="6408247" y="1365452"/>
            <a:ext cx="3469850" cy="4836017"/>
          </a:xfrm>
          <a:prstGeom prst="rect">
            <a:avLst/>
          </a:prstGeom>
        </p:spPr>
      </p:pic>
      <p:sp>
        <p:nvSpPr>
          <p:cNvPr id="6" name="TextBox 5"/>
          <p:cNvSpPr txBox="1"/>
          <p:nvPr/>
        </p:nvSpPr>
        <p:spPr>
          <a:xfrm>
            <a:off x="811369" y="6201469"/>
            <a:ext cx="2253803" cy="369332"/>
          </a:xfrm>
          <a:prstGeom prst="rect">
            <a:avLst/>
          </a:prstGeom>
          <a:noFill/>
        </p:spPr>
        <p:txBody>
          <a:bodyPr wrap="square" rtlCol="0">
            <a:spAutoFit/>
          </a:bodyPr>
          <a:lstStyle/>
          <a:p>
            <a:pPr algn="ctr"/>
            <a:r>
              <a:rPr lang="en-US" dirty="0"/>
              <a:t>(a) Relaxed</a:t>
            </a:r>
          </a:p>
        </p:txBody>
      </p:sp>
      <p:sp>
        <p:nvSpPr>
          <p:cNvPr id="7" name="TextBox 6"/>
          <p:cNvSpPr txBox="1"/>
          <p:nvPr/>
        </p:nvSpPr>
        <p:spPr>
          <a:xfrm>
            <a:off x="7237926" y="6251198"/>
            <a:ext cx="2176530" cy="369332"/>
          </a:xfrm>
          <a:prstGeom prst="rect">
            <a:avLst/>
          </a:prstGeom>
          <a:noFill/>
        </p:spPr>
        <p:txBody>
          <a:bodyPr wrap="square" rtlCol="0">
            <a:spAutoFit/>
          </a:bodyPr>
          <a:lstStyle/>
          <a:p>
            <a:pPr algn="ctr"/>
            <a:r>
              <a:rPr lang="en-US"/>
              <a:t>(b) Active</a:t>
            </a:r>
            <a:endParaRPr lang="en-US" dirty="0"/>
          </a:p>
        </p:txBody>
      </p:sp>
      <p:sp>
        <p:nvSpPr>
          <p:cNvPr id="3" name="Footer Placeholder 2"/>
          <p:cNvSpPr>
            <a:spLocks noGrp="1"/>
          </p:cNvSpPr>
          <p:nvPr>
            <p:ph type="ftr" sz="quarter" idx="11"/>
          </p:nvPr>
        </p:nvSpPr>
        <p:spPr/>
        <p:txBody>
          <a:bodyPr/>
          <a:lstStyle/>
          <a:p>
            <a:r>
              <a:rPr lang="en-US"/>
              <a:t>IIIT-Allahabad </a:t>
            </a:r>
          </a:p>
        </p:txBody>
      </p:sp>
      <p:sp>
        <p:nvSpPr>
          <p:cNvPr id="9" name="TextBox 8"/>
          <p:cNvSpPr txBox="1"/>
          <p:nvPr/>
        </p:nvSpPr>
        <p:spPr>
          <a:xfrm>
            <a:off x="1197735" y="961399"/>
            <a:ext cx="1648496" cy="369332"/>
          </a:xfrm>
          <a:prstGeom prst="rect">
            <a:avLst/>
          </a:prstGeom>
          <a:noFill/>
        </p:spPr>
        <p:txBody>
          <a:bodyPr wrap="square" rtlCol="0">
            <a:spAutoFit/>
          </a:bodyPr>
          <a:lstStyle/>
          <a:p>
            <a:r>
              <a:rPr lang="en-US" dirty="0"/>
              <a:t>Fig: 46, [9]</a:t>
            </a:r>
          </a:p>
        </p:txBody>
      </p:sp>
      <p:sp>
        <p:nvSpPr>
          <p:cNvPr id="11" name="TextBox 10"/>
          <p:cNvSpPr txBox="1"/>
          <p:nvPr/>
        </p:nvSpPr>
        <p:spPr>
          <a:xfrm>
            <a:off x="7467063" y="854174"/>
            <a:ext cx="1372674" cy="369332"/>
          </a:xfrm>
          <a:prstGeom prst="rect">
            <a:avLst/>
          </a:prstGeom>
          <a:noFill/>
        </p:spPr>
        <p:txBody>
          <a:bodyPr wrap="square" rtlCol="0">
            <a:spAutoFit/>
          </a:bodyPr>
          <a:lstStyle/>
          <a:p>
            <a:r>
              <a:rPr lang="en-US" dirty="0"/>
              <a:t>Fig 47, [9]</a:t>
            </a:r>
          </a:p>
        </p:txBody>
      </p:sp>
    </p:spTree>
    <p:extLst>
      <p:ext uri="{BB962C8B-B14F-4D97-AF65-F5344CB8AC3E}">
        <p14:creationId xmlns:p14="http://schemas.microsoft.com/office/powerpoint/2010/main" val="164225470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6592" y="103031"/>
            <a:ext cx="10515600" cy="978794"/>
          </a:xfrm>
        </p:spPr>
        <p:txBody>
          <a:bodyPr/>
          <a:lstStyle/>
          <a:p>
            <a:r>
              <a:rPr lang="en-US" dirty="0"/>
              <a:t>On Viewing Window:</a:t>
            </a:r>
          </a:p>
        </p:txBody>
      </p:sp>
      <p:pic>
        <p:nvPicPr>
          <p:cNvPr id="4" name="Content Placeholder 3"/>
          <p:cNvPicPr>
            <a:picLocks noGrp="1" noChangeAspect="1"/>
          </p:cNvPicPr>
          <p:nvPr>
            <p:ph idx="1"/>
          </p:nvPr>
        </p:nvPicPr>
        <p:blipFill>
          <a:blip r:embed="rId2"/>
          <a:stretch>
            <a:fillRect/>
          </a:stretch>
        </p:blipFill>
        <p:spPr>
          <a:xfrm>
            <a:off x="991673" y="1555168"/>
            <a:ext cx="3425780" cy="4485023"/>
          </a:xfrm>
          <a:prstGeom prst="rect">
            <a:avLst/>
          </a:prstGeom>
        </p:spPr>
      </p:pic>
      <p:pic>
        <p:nvPicPr>
          <p:cNvPr id="5" name="Picture 4"/>
          <p:cNvPicPr>
            <a:picLocks noChangeAspect="1"/>
          </p:cNvPicPr>
          <p:nvPr/>
        </p:nvPicPr>
        <p:blipFill>
          <a:blip r:embed="rId3"/>
          <a:stretch>
            <a:fillRect/>
          </a:stretch>
        </p:blipFill>
        <p:spPr>
          <a:xfrm>
            <a:off x="7495504" y="1555168"/>
            <a:ext cx="3504193" cy="4485023"/>
          </a:xfrm>
          <a:prstGeom prst="rect">
            <a:avLst/>
          </a:prstGeom>
        </p:spPr>
      </p:pic>
      <p:sp>
        <p:nvSpPr>
          <p:cNvPr id="6" name="TextBox 5"/>
          <p:cNvSpPr txBox="1"/>
          <p:nvPr/>
        </p:nvSpPr>
        <p:spPr>
          <a:xfrm>
            <a:off x="1481070" y="6130344"/>
            <a:ext cx="2446985" cy="369332"/>
          </a:xfrm>
          <a:prstGeom prst="rect">
            <a:avLst/>
          </a:prstGeom>
          <a:noFill/>
        </p:spPr>
        <p:txBody>
          <a:bodyPr wrap="square" rtlCol="0">
            <a:spAutoFit/>
          </a:bodyPr>
          <a:lstStyle/>
          <a:p>
            <a:pPr algn="ctr"/>
            <a:r>
              <a:rPr lang="en-US" dirty="0"/>
              <a:t>(c) Asleep</a:t>
            </a:r>
          </a:p>
        </p:txBody>
      </p:sp>
      <p:sp>
        <p:nvSpPr>
          <p:cNvPr id="7" name="TextBox 6"/>
          <p:cNvSpPr txBox="1"/>
          <p:nvPr/>
        </p:nvSpPr>
        <p:spPr>
          <a:xfrm>
            <a:off x="8023538" y="6130344"/>
            <a:ext cx="2588654" cy="369332"/>
          </a:xfrm>
          <a:prstGeom prst="rect">
            <a:avLst/>
          </a:prstGeom>
          <a:noFill/>
        </p:spPr>
        <p:txBody>
          <a:bodyPr wrap="square" rtlCol="0">
            <a:spAutoFit/>
          </a:bodyPr>
          <a:lstStyle/>
          <a:p>
            <a:pPr algn="ctr"/>
            <a:r>
              <a:rPr lang="en-US" dirty="0"/>
              <a:t>(d) Normal</a:t>
            </a:r>
          </a:p>
        </p:txBody>
      </p:sp>
      <p:sp>
        <p:nvSpPr>
          <p:cNvPr id="3" name="Footer Placeholder 2"/>
          <p:cNvSpPr>
            <a:spLocks noGrp="1"/>
          </p:cNvSpPr>
          <p:nvPr>
            <p:ph type="ftr" sz="quarter" idx="11"/>
          </p:nvPr>
        </p:nvSpPr>
        <p:spPr/>
        <p:txBody>
          <a:bodyPr/>
          <a:lstStyle/>
          <a:p>
            <a:r>
              <a:rPr lang="en-US"/>
              <a:t>IIIT-Allahabad </a:t>
            </a:r>
          </a:p>
        </p:txBody>
      </p:sp>
      <p:sp>
        <p:nvSpPr>
          <p:cNvPr id="9" name="TextBox 8"/>
          <p:cNvSpPr txBox="1"/>
          <p:nvPr/>
        </p:nvSpPr>
        <p:spPr>
          <a:xfrm>
            <a:off x="1777285" y="1081825"/>
            <a:ext cx="1725769" cy="369332"/>
          </a:xfrm>
          <a:prstGeom prst="rect">
            <a:avLst/>
          </a:prstGeom>
          <a:noFill/>
        </p:spPr>
        <p:txBody>
          <a:bodyPr wrap="square" rtlCol="0">
            <a:spAutoFit/>
          </a:bodyPr>
          <a:lstStyle/>
          <a:p>
            <a:r>
              <a:rPr lang="en-US" dirty="0"/>
              <a:t>Fig 48, [9]</a:t>
            </a:r>
          </a:p>
        </p:txBody>
      </p:sp>
      <p:sp>
        <p:nvSpPr>
          <p:cNvPr id="10" name="TextBox 9"/>
          <p:cNvSpPr txBox="1"/>
          <p:nvPr/>
        </p:nvSpPr>
        <p:spPr>
          <a:xfrm>
            <a:off x="8518234" y="1008059"/>
            <a:ext cx="1102284" cy="369332"/>
          </a:xfrm>
          <a:prstGeom prst="rect">
            <a:avLst/>
          </a:prstGeom>
          <a:noFill/>
        </p:spPr>
        <p:txBody>
          <a:bodyPr wrap="square" rtlCol="0">
            <a:spAutoFit/>
          </a:bodyPr>
          <a:lstStyle/>
          <a:p>
            <a:r>
              <a:rPr lang="en-US" dirty="0"/>
              <a:t>Fig 49, [9]</a:t>
            </a:r>
          </a:p>
        </p:txBody>
      </p:sp>
    </p:spTree>
    <p:extLst>
      <p:ext uri="{BB962C8B-B14F-4D97-AF65-F5344CB8AC3E}">
        <p14:creationId xmlns:p14="http://schemas.microsoft.com/office/powerpoint/2010/main" val="41937457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862" y="107548"/>
            <a:ext cx="10515600" cy="768215"/>
          </a:xfrm>
        </p:spPr>
        <p:txBody>
          <a:bodyPr/>
          <a:lstStyle/>
          <a:p>
            <a:r>
              <a:rPr lang="en-US" dirty="0"/>
              <a:t>Result On Viewing Window:</a:t>
            </a:r>
          </a:p>
        </p:txBody>
      </p:sp>
      <p:pic>
        <p:nvPicPr>
          <p:cNvPr id="4" name="Content Placeholder 3"/>
          <p:cNvPicPr>
            <a:picLocks noGrp="1" noChangeAspect="1"/>
          </p:cNvPicPr>
          <p:nvPr>
            <p:ph idx="1"/>
          </p:nvPr>
        </p:nvPicPr>
        <p:blipFill>
          <a:blip r:embed="rId2"/>
          <a:stretch>
            <a:fillRect/>
          </a:stretch>
        </p:blipFill>
        <p:spPr>
          <a:xfrm>
            <a:off x="560835" y="875763"/>
            <a:ext cx="3573281" cy="5339836"/>
          </a:xfrm>
          <a:prstGeom prst="rect">
            <a:avLst/>
          </a:prstGeom>
        </p:spPr>
      </p:pic>
      <p:pic>
        <p:nvPicPr>
          <p:cNvPr id="5" name="Picture 4"/>
          <p:cNvPicPr>
            <a:picLocks noChangeAspect="1"/>
          </p:cNvPicPr>
          <p:nvPr/>
        </p:nvPicPr>
        <p:blipFill>
          <a:blip r:embed="rId3"/>
          <a:stretch>
            <a:fillRect/>
          </a:stretch>
        </p:blipFill>
        <p:spPr>
          <a:xfrm>
            <a:off x="7399916" y="875763"/>
            <a:ext cx="3908873" cy="5455746"/>
          </a:xfrm>
          <a:prstGeom prst="rect">
            <a:avLst/>
          </a:prstGeom>
        </p:spPr>
      </p:pic>
      <p:sp>
        <p:nvSpPr>
          <p:cNvPr id="6" name="TextBox 5"/>
          <p:cNvSpPr txBox="1"/>
          <p:nvPr/>
        </p:nvSpPr>
        <p:spPr>
          <a:xfrm>
            <a:off x="8358389" y="6331509"/>
            <a:ext cx="2562896" cy="369332"/>
          </a:xfrm>
          <a:prstGeom prst="rect">
            <a:avLst/>
          </a:prstGeom>
          <a:noFill/>
        </p:spPr>
        <p:txBody>
          <a:bodyPr wrap="square" rtlCol="0">
            <a:spAutoFit/>
          </a:bodyPr>
          <a:lstStyle/>
          <a:p>
            <a:pPr algn="ctr"/>
            <a:r>
              <a:rPr lang="en-US" dirty="0"/>
              <a:t>(f) Hyper active</a:t>
            </a:r>
          </a:p>
        </p:txBody>
      </p:sp>
      <p:sp>
        <p:nvSpPr>
          <p:cNvPr id="7" name="TextBox 6"/>
          <p:cNvSpPr txBox="1"/>
          <p:nvPr/>
        </p:nvSpPr>
        <p:spPr>
          <a:xfrm>
            <a:off x="991673" y="6215599"/>
            <a:ext cx="2550017" cy="369332"/>
          </a:xfrm>
          <a:prstGeom prst="rect">
            <a:avLst/>
          </a:prstGeom>
          <a:noFill/>
        </p:spPr>
        <p:txBody>
          <a:bodyPr wrap="square" rtlCol="0">
            <a:spAutoFit/>
          </a:bodyPr>
          <a:lstStyle/>
          <a:p>
            <a:pPr algn="ctr"/>
            <a:r>
              <a:rPr lang="en-US" dirty="0"/>
              <a:t>(e) Sleepy</a:t>
            </a:r>
          </a:p>
        </p:txBody>
      </p:sp>
      <p:sp>
        <p:nvSpPr>
          <p:cNvPr id="3" name="Footer Placeholder 2"/>
          <p:cNvSpPr>
            <a:spLocks noGrp="1"/>
          </p:cNvSpPr>
          <p:nvPr>
            <p:ph type="ftr" sz="quarter" idx="11"/>
          </p:nvPr>
        </p:nvSpPr>
        <p:spPr/>
        <p:txBody>
          <a:bodyPr/>
          <a:lstStyle/>
          <a:p>
            <a:r>
              <a:rPr lang="en-US"/>
              <a:t>IIIT-Allahabad </a:t>
            </a:r>
          </a:p>
        </p:txBody>
      </p:sp>
      <p:sp>
        <p:nvSpPr>
          <p:cNvPr id="9" name="TextBox 8"/>
          <p:cNvSpPr txBox="1"/>
          <p:nvPr/>
        </p:nvSpPr>
        <p:spPr>
          <a:xfrm>
            <a:off x="4275786" y="3103808"/>
            <a:ext cx="1290127" cy="369332"/>
          </a:xfrm>
          <a:prstGeom prst="rect">
            <a:avLst/>
          </a:prstGeom>
          <a:noFill/>
        </p:spPr>
        <p:txBody>
          <a:bodyPr wrap="square" rtlCol="0">
            <a:spAutoFit/>
          </a:bodyPr>
          <a:lstStyle/>
          <a:p>
            <a:r>
              <a:rPr lang="en-US" dirty="0"/>
              <a:t>Fig : 50, [9]</a:t>
            </a:r>
          </a:p>
        </p:txBody>
      </p:sp>
      <p:sp>
        <p:nvSpPr>
          <p:cNvPr id="10" name="TextBox 9"/>
          <p:cNvSpPr txBox="1"/>
          <p:nvPr/>
        </p:nvSpPr>
        <p:spPr>
          <a:xfrm>
            <a:off x="8057886" y="481590"/>
            <a:ext cx="1296467" cy="369332"/>
          </a:xfrm>
          <a:prstGeom prst="rect">
            <a:avLst/>
          </a:prstGeom>
          <a:noFill/>
        </p:spPr>
        <p:txBody>
          <a:bodyPr wrap="square" rtlCol="0">
            <a:spAutoFit/>
          </a:bodyPr>
          <a:lstStyle/>
          <a:p>
            <a:r>
              <a:rPr lang="en-US" dirty="0"/>
              <a:t>Fig 51, [9]</a:t>
            </a:r>
          </a:p>
        </p:txBody>
      </p:sp>
    </p:spTree>
    <p:extLst>
      <p:ext uri="{BB962C8B-B14F-4D97-AF65-F5344CB8AC3E}">
        <p14:creationId xmlns:p14="http://schemas.microsoft.com/office/powerpoint/2010/main" val="121077838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a:t>IIIT-Allahabad </a:t>
            </a:r>
          </a:p>
        </p:txBody>
      </p:sp>
      <p:graphicFrame>
        <p:nvGraphicFramePr>
          <p:cNvPr id="13" name="Content Placeholder 12"/>
          <p:cNvGraphicFramePr>
            <a:graphicFrameLocks noGrp="1"/>
          </p:cNvGraphicFramePr>
          <p:nvPr>
            <p:ph idx="1"/>
            <p:extLst>
              <p:ext uri="{D42A27DB-BD31-4B8C-83A1-F6EECF244321}">
                <p14:modId xmlns:p14="http://schemas.microsoft.com/office/powerpoint/2010/main" val="1148842789"/>
              </p:ext>
            </p:extLst>
          </p:nvPr>
        </p:nvGraphicFramePr>
        <p:xfrm>
          <a:off x="386366" y="141668"/>
          <a:ext cx="11114468" cy="149394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extBox 5"/>
          <p:cNvSpPr txBox="1"/>
          <p:nvPr/>
        </p:nvSpPr>
        <p:spPr>
          <a:xfrm>
            <a:off x="1300767" y="1442434"/>
            <a:ext cx="10058400" cy="1938992"/>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In </a:t>
            </a:r>
            <a:r>
              <a:rPr lang="en-US" sz="2000" b="1" dirty="0">
                <a:latin typeface="Times New Roman" panose="02020603050405020304" pitchFamily="18" charset="0"/>
                <a:cs typeface="Times New Roman" panose="02020603050405020304" pitchFamily="18" charset="0"/>
              </a:rPr>
              <a:t>[5] </a:t>
            </a:r>
            <a:r>
              <a:rPr lang="en-US" sz="2000" dirty="0">
                <a:latin typeface="Times New Roman" panose="02020603050405020304" pitchFamily="18" charset="0"/>
                <a:cs typeface="Times New Roman" panose="02020603050405020304" pitchFamily="18" charset="0"/>
              </a:rPr>
              <a:t>author proposed a cloud based BCI system where signal processing phase happened in the cloud. User able to see only the raw signal time of signal recording and output on the his/her Mobile GUI. </a:t>
            </a:r>
          </a:p>
          <a:p>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Author used </a:t>
            </a:r>
            <a:r>
              <a:rPr lang="en-US" sz="2000" dirty="0" err="1">
                <a:latin typeface="Times New Roman" panose="02020603050405020304" pitchFamily="18" charset="0"/>
                <a:cs typeface="Times New Roman" panose="02020603050405020304" pitchFamily="18" charset="0"/>
              </a:rPr>
              <a:t>NeroSky</a:t>
            </a:r>
            <a:r>
              <a:rPr lang="en-US" sz="2000" dirty="0">
                <a:latin typeface="Times New Roman" panose="02020603050405020304" pitchFamily="18" charset="0"/>
                <a:cs typeface="Times New Roman" panose="02020603050405020304" pitchFamily="18" charset="0"/>
              </a:rPr>
              <a:t> </a:t>
            </a:r>
            <a:r>
              <a:rPr lang="en-US" sz="2000" dirty="0">
                <a:solidFill>
                  <a:schemeClr val="accent6"/>
                </a:solidFill>
                <a:latin typeface="Times New Roman" panose="02020603050405020304" pitchFamily="18" charset="0"/>
                <a:cs typeface="Times New Roman" panose="02020603050405020304" pitchFamily="18" charset="0"/>
              </a:rPr>
              <a:t>Single electrode </a:t>
            </a:r>
            <a:r>
              <a:rPr lang="en-US" sz="2000" dirty="0">
                <a:latin typeface="Times New Roman" panose="02020603050405020304" pitchFamily="18" charset="0"/>
                <a:cs typeface="Times New Roman" panose="02020603050405020304" pitchFamily="18" charset="0"/>
              </a:rPr>
              <a:t>headset and developed a integrated android app.   </a:t>
            </a:r>
            <a:endParaRPr lang="en-US" sz="2000" b="1" dirty="0">
              <a:latin typeface="Times New Roman" panose="02020603050405020304" pitchFamily="18" charset="0"/>
              <a:cs typeface="Times New Roman" panose="02020603050405020304" pitchFamily="18" charset="0"/>
            </a:endParaRPr>
          </a:p>
          <a:p>
            <a:endParaRPr lang="en-US" sz="2000" dirty="0"/>
          </a:p>
        </p:txBody>
      </p:sp>
      <p:pic>
        <p:nvPicPr>
          <p:cNvPr id="7" name="Picture 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505075" y="3381426"/>
            <a:ext cx="7181850" cy="2787554"/>
          </a:xfrm>
          <a:prstGeom prst="rect">
            <a:avLst/>
          </a:prstGeom>
        </p:spPr>
      </p:pic>
    </p:spTree>
    <p:extLst>
      <p:ext uri="{BB962C8B-B14F-4D97-AF65-F5344CB8AC3E}">
        <p14:creationId xmlns:p14="http://schemas.microsoft.com/office/powerpoint/2010/main" val="396256218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a:t>IIIT-Allahabad </a:t>
            </a:r>
          </a:p>
        </p:txBody>
      </p:sp>
      <p:graphicFrame>
        <p:nvGraphicFramePr>
          <p:cNvPr id="13" name="Content Placeholder 12"/>
          <p:cNvGraphicFramePr>
            <a:graphicFrameLocks noGrp="1"/>
          </p:cNvGraphicFramePr>
          <p:nvPr>
            <p:ph idx="1"/>
            <p:extLst>
              <p:ext uri="{D42A27DB-BD31-4B8C-83A1-F6EECF244321}">
                <p14:modId xmlns:p14="http://schemas.microsoft.com/office/powerpoint/2010/main" val="3961911973"/>
              </p:ext>
            </p:extLst>
          </p:nvPr>
        </p:nvGraphicFramePr>
        <p:xfrm>
          <a:off x="386366" y="141668"/>
          <a:ext cx="11114468" cy="149394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extBox 1"/>
          <p:cNvSpPr txBox="1"/>
          <p:nvPr/>
        </p:nvSpPr>
        <p:spPr>
          <a:xfrm>
            <a:off x="1352282" y="1107583"/>
            <a:ext cx="9981126" cy="1200329"/>
          </a:xfrm>
          <a:prstGeom prst="rect">
            <a:avLst/>
          </a:prstGeom>
          <a:noFill/>
        </p:spPr>
        <p:txBody>
          <a:bodyPr wrap="square" rtlCol="0">
            <a:spAutoFit/>
          </a:bodyPr>
          <a:lstStyle/>
          <a:p>
            <a:pPr algn="just"/>
            <a:r>
              <a:rPr lang="en-US" sz="2400" dirty="0"/>
              <a:t>In </a:t>
            </a:r>
            <a:r>
              <a:rPr lang="en-US" sz="2400" b="1" dirty="0"/>
              <a:t>[5]</a:t>
            </a:r>
            <a:r>
              <a:rPr lang="en-US" sz="2400" dirty="0"/>
              <a:t>, author objective is to proposed </a:t>
            </a:r>
            <a:r>
              <a:rPr lang="en-US" sz="2400" dirty="0">
                <a:solidFill>
                  <a:schemeClr val="accent6"/>
                </a:solidFill>
              </a:rPr>
              <a:t>an automatic approach to detect the occurrence of driver drowsiness onset based on the Artificial Neuronal Network (ANN) and using only one EEG channel.</a:t>
            </a:r>
          </a:p>
        </p:txBody>
      </p:sp>
      <p:pic>
        <p:nvPicPr>
          <p:cNvPr id="5" name="Picture 4"/>
          <p:cNvPicPr>
            <a:picLocks noChangeAspect="1"/>
          </p:cNvPicPr>
          <p:nvPr/>
        </p:nvPicPr>
        <p:blipFill>
          <a:blip r:embed="rId8"/>
          <a:stretch>
            <a:fillRect/>
          </a:stretch>
        </p:blipFill>
        <p:spPr>
          <a:xfrm>
            <a:off x="1540098" y="2509770"/>
            <a:ext cx="5118279" cy="3311481"/>
          </a:xfrm>
          <a:prstGeom prst="rect">
            <a:avLst/>
          </a:prstGeom>
        </p:spPr>
      </p:pic>
      <p:sp>
        <p:nvSpPr>
          <p:cNvPr id="9" name="TextBox 8"/>
          <p:cNvSpPr txBox="1"/>
          <p:nvPr/>
        </p:nvSpPr>
        <p:spPr>
          <a:xfrm>
            <a:off x="7714445" y="2640169"/>
            <a:ext cx="3618963" cy="1938992"/>
          </a:xfrm>
          <a:prstGeom prst="rect">
            <a:avLst/>
          </a:prstGeom>
          <a:noFill/>
        </p:spPr>
        <p:txBody>
          <a:bodyPr wrap="square" rtlCol="0">
            <a:spAutoFit/>
          </a:bodyPr>
          <a:lstStyle/>
          <a:p>
            <a:pPr algn="just"/>
            <a:r>
              <a:rPr lang="en-US" sz="2000" dirty="0"/>
              <a:t>Author used only the EEG recorded from </a:t>
            </a:r>
            <a:r>
              <a:rPr lang="en-US" sz="2000" dirty="0">
                <a:solidFill>
                  <a:schemeClr val="accent6"/>
                </a:solidFill>
              </a:rPr>
              <a:t>C3-O1</a:t>
            </a:r>
            <a:r>
              <a:rPr lang="en-US" sz="2000" dirty="0"/>
              <a:t> since in this work author only study the case where the characteristics are calculated from a single EEG channel.</a:t>
            </a:r>
          </a:p>
        </p:txBody>
      </p:sp>
      <p:sp>
        <p:nvSpPr>
          <p:cNvPr id="11" name="TextBox 10"/>
          <p:cNvSpPr txBox="1"/>
          <p:nvPr/>
        </p:nvSpPr>
        <p:spPr>
          <a:xfrm>
            <a:off x="1588394" y="5821251"/>
            <a:ext cx="4507606" cy="646331"/>
          </a:xfrm>
          <a:prstGeom prst="rect">
            <a:avLst/>
          </a:prstGeom>
          <a:noFill/>
        </p:spPr>
        <p:txBody>
          <a:bodyPr wrap="square" rtlCol="0">
            <a:spAutoFit/>
          </a:bodyPr>
          <a:lstStyle/>
          <a:p>
            <a:r>
              <a:rPr lang="en-US" dirty="0"/>
              <a:t>Figure 52 (source): Electrode position in the International System 10-20[5,7]</a:t>
            </a:r>
          </a:p>
        </p:txBody>
      </p:sp>
    </p:spTree>
    <p:extLst>
      <p:ext uri="{BB962C8B-B14F-4D97-AF65-F5344CB8AC3E}">
        <p14:creationId xmlns:p14="http://schemas.microsoft.com/office/powerpoint/2010/main" val="273392645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a:t>IIIT-Allahabad </a:t>
            </a:r>
          </a:p>
        </p:txBody>
      </p:sp>
      <p:graphicFrame>
        <p:nvGraphicFramePr>
          <p:cNvPr id="13" name="Content Placeholder 12"/>
          <p:cNvGraphicFramePr>
            <a:graphicFrameLocks noGrp="1"/>
          </p:cNvGraphicFramePr>
          <p:nvPr>
            <p:ph idx="1"/>
            <p:extLst>
              <p:ext uri="{D42A27DB-BD31-4B8C-83A1-F6EECF244321}">
                <p14:modId xmlns:p14="http://schemas.microsoft.com/office/powerpoint/2010/main" val="1326890810"/>
              </p:ext>
            </p:extLst>
          </p:nvPr>
        </p:nvGraphicFramePr>
        <p:xfrm>
          <a:off x="386366" y="141668"/>
          <a:ext cx="11114468" cy="149394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 name="Picture 7"/>
          <p:cNvPicPr>
            <a:picLocks noChangeAspect="1"/>
          </p:cNvPicPr>
          <p:nvPr/>
        </p:nvPicPr>
        <p:blipFill>
          <a:blip r:embed="rId8"/>
          <a:stretch>
            <a:fillRect/>
          </a:stretch>
        </p:blipFill>
        <p:spPr>
          <a:xfrm>
            <a:off x="1378038" y="1390918"/>
            <a:ext cx="4546243" cy="4815895"/>
          </a:xfrm>
          <a:prstGeom prst="rect">
            <a:avLst/>
          </a:prstGeom>
        </p:spPr>
      </p:pic>
      <p:sp>
        <p:nvSpPr>
          <p:cNvPr id="2" name="TextBox 1"/>
          <p:cNvSpPr txBox="1"/>
          <p:nvPr/>
        </p:nvSpPr>
        <p:spPr>
          <a:xfrm>
            <a:off x="7212169" y="1674254"/>
            <a:ext cx="3889420" cy="1938992"/>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Author used ANN for faster process because of parallel processing done in ANN</a:t>
            </a:r>
          </a:p>
          <a:p>
            <a:r>
              <a:rPr lang="en-US" sz="2400" dirty="0">
                <a:latin typeface="Times New Roman" panose="02020603050405020304" pitchFamily="18" charset="0"/>
                <a:cs typeface="Times New Roman" panose="02020603050405020304" pitchFamily="18" charset="0"/>
              </a:rPr>
              <a:t>Author achieved 85.2%  total accuracy for 35 hidden layer.  </a:t>
            </a:r>
          </a:p>
        </p:txBody>
      </p:sp>
      <p:sp>
        <p:nvSpPr>
          <p:cNvPr id="3" name="TextBox 2">
            <a:extLst>
              <a:ext uri="{FF2B5EF4-FFF2-40B4-BE49-F238E27FC236}">
                <a16:creationId xmlns:a16="http://schemas.microsoft.com/office/drawing/2014/main" id="{1A9102D1-9212-4C68-927E-E0D8BD8ED269}"/>
              </a:ext>
            </a:extLst>
          </p:cNvPr>
          <p:cNvSpPr txBox="1"/>
          <p:nvPr/>
        </p:nvSpPr>
        <p:spPr>
          <a:xfrm>
            <a:off x="1524000" y="6206813"/>
            <a:ext cx="3631095" cy="369332"/>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Fig-53, Author Proposed Model[4]</a:t>
            </a:r>
          </a:p>
        </p:txBody>
      </p:sp>
    </p:spTree>
    <p:extLst>
      <p:ext uri="{BB962C8B-B14F-4D97-AF65-F5344CB8AC3E}">
        <p14:creationId xmlns:p14="http://schemas.microsoft.com/office/powerpoint/2010/main" val="313218686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IIIT Allahabad</a:t>
            </a:r>
          </a:p>
        </p:txBody>
      </p:sp>
      <p:sp>
        <p:nvSpPr>
          <p:cNvPr id="3" name="TextBox 2"/>
          <p:cNvSpPr txBox="1"/>
          <p:nvPr/>
        </p:nvSpPr>
        <p:spPr>
          <a:xfrm>
            <a:off x="225287" y="145774"/>
            <a:ext cx="11767930" cy="6575701"/>
          </a:xfrm>
          <a:prstGeom prst="rect">
            <a:avLst/>
          </a:prstGeom>
          <a:noFill/>
          <a:ln w="57150">
            <a:solidFill>
              <a:schemeClr val="accent6"/>
            </a:solidFill>
          </a:ln>
        </p:spPr>
        <p:txBody>
          <a:bodyPr wrap="square" rtlCol="0">
            <a:spAutoFit/>
          </a:bodyPr>
          <a:lstStyle/>
          <a:p>
            <a:endParaRPr lang="en-US" dirty="0"/>
          </a:p>
        </p:txBody>
      </p:sp>
      <p:sp>
        <p:nvSpPr>
          <p:cNvPr id="6" name="TextBox 5"/>
          <p:cNvSpPr txBox="1"/>
          <p:nvPr/>
        </p:nvSpPr>
        <p:spPr>
          <a:xfrm>
            <a:off x="357809" y="225289"/>
            <a:ext cx="11489634" cy="523220"/>
          </a:xfrm>
          <a:prstGeom prst="rect">
            <a:avLst/>
          </a:prstGeom>
          <a:noFill/>
          <a:ln w="28575">
            <a:solidFill>
              <a:schemeClr val="accent5"/>
            </a:solidFill>
          </a:ln>
        </p:spPr>
        <p:txBody>
          <a:bodyPr wrap="square" rtlCol="0">
            <a:spAutoFit/>
          </a:bodyPr>
          <a:lstStyle/>
          <a:p>
            <a:pPr algn="ctr"/>
            <a:r>
              <a:rPr lang="en-US" sz="2800" b="1" dirty="0">
                <a:solidFill>
                  <a:srgbClr val="00B050"/>
                </a:solidFill>
                <a:latin typeface="Times New Roman" panose="02020603050405020304" pitchFamily="18" charset="0"/>
                <a:cs typeface="Times New Roman" panose="02020603050405020304" pitchFamily="18" charset="0"/>
              </a:rPr>
              <a:t>Channel selection and preprocessing  </a:t>
            </a:r>
          </a:p>
        </p:txBody>
      </p:sp>
      <p:sp>
        <p:nvSpPr>
          <p:cNvPr id="4" name="Slide Number Placeholder 3">
            <a:extLst>
              <a:ext uri="{FF2B5EF4-FFF2-40B4-BE49-F238E27FC236}">
                <a16:creationId xmlns:a16="http://schemas.microsoft.com/office/drawing/2014/main" id="{804BFD1A-0369-4156-90B6-40CAFDD352ED}"/>
              </a:ext>
            </a:extLst>
          </p:cNvPr>
          <p:cNvSpPr>
            <a:spLocks noGrp="1"/>
          </p:cNvSpPr>
          <p:nvPr>
            <p:ph type="sldNum" sz="quarter" idx="12"/>
          </p:nvPr>
        </p:nvSpPr>
        <p:spPr/>
        <p:txBody>
          <a:bodyPr/>
          <a:lstStyle/>
          <a:p>
            <a:fld id="{A6B19534-8C6D-491C-AD30-74D79BD5D3E3}" type="slidenum">
              <a:rPr lang="en-US" smtClean="0"/>
              <a:pPr/>
              <a:t>58</a:t>
            </a:fld>
            <a:endParaRPr lang="en-US"/>
          </a:p>
        </p:txBody>
      </p:sp>
      <p:graphicFrame>
        <p:nvGraphicFramePr>
          <p:cNvPr id="10" name="Table 9">
            <a:extLst>
              <a:ext uri="{FF2B5EF4-FFF2-40B4-BE49-F238E27FC236}">
                <a16:creationId xmlns:a16="http://schemas.microsoft.com/office/drawing/2014/main" id="{4AA0F49F-2BBF-45F2-90EA-17EE41FBCF42}"/>
              </a:ext>
            </a:extLst>
          </p:cNvPr>
          <p:cNvGraphicFramePr>
            <a:graphicFrameLocks noGrp="1"/>
          </p:cNvGraphicFramePr>
          <p:nvPr/>
        </p:nvGraphicFramePr>
        <p:xfrm>
          <a:off x="344557" y="844241"/>
          <a:ext cx="11502885" cy="5179711"/>
        </p:xfrm>
        <a:graphic>
          <a:graphicData uri="http://schemas.openxmlformats.org/drawingml/2006/table">
            <a:tbl>
              <a:tblPr firstRow="1" bandRow="1">
                <a:tableStyleId>{5940675A-B579-460E-94D1-54222C63F5DA}</a:tableStyleId>
              </a:tblPr>
              <a:tblGrid>
                <a:gridCol w="824416">
                  <a:extLst>
                    <a:ext uri="{9D8B030D-6E8A-4147-A177-3AD203B41FA5}">
                      <a16:colId xmlns:a16="http://schemas.microsoft.com/office/drawing/2014/main" val="3566014156"/>
                    </a:ext>
                  </a:extLst>
                </a:gridCol>
                <a:gridCol w="8193334">
                  <a:extLst>
                    <a:ext uri="{9D8B030D-6E8A-4147-A177-3AD203B41FA5}">
                      <a16:colId xmlns:a16="http://schemas.microsoft.com/office/drawing/2014/main" val="3586803434"/>
                    </a:ext>
                  </a:extLst>
                </a:gridCol>
                <a:gridCol w="2485135">
                  <a:extLst>
                    <a:ext uri="{9D8B030D-6E8A-4147-A177-3AD203B41FA5}">
                      <a16:colId xmlns:a16="http://schemas.microsoft.com/office/drawing/2014/main" val="1925394201"/>
                    </a:ext>
                  </a:extLst>
                </a:gridCol>
              </a:tblGrid>
              <a:tr h="669239">
                <a:tc>
                  <a:txBody>
                    <a:bodyPr/>
                    <a:lstStyle/>
                    <a:p>
                      <a:pPr algn="ctr"/>
                      <a:r>
                        <a:rPr lang="en-US" sz="1800" b="1" dirty="0">
                          <a:solidFill>
                            <a:schemeClr val="accent4"/>
                          </a:solidFill>
                          <a:latin typeface="Times New Roman" panose="02020603050405020304" pitchFamily="18" charset="0"/>
                          <a:cs typeface="Times New Roman" panose="02020603050405020304" pitchFamily="18" charset="0"/>
                        </a:rPr>
                        <a:t>Sl. No.</a:t>
                      </a:r>
                    </a:p>
                  </a:txBody>
                  <a:tcPr/>
                </a:tc>
                <a:tc>
                  <a:txBody>
                    <a:bodyPr/>
                    <a:lstStyle/>
                    <a:p>
                      <a:pPr algn="ctr"/>
                      <a:r>
                        <a:rPr lang="en-US" sz="1800" b="1" dirty="0">
                          <a:solidFill>
                            <a:schemeClr val="accent4"/>
                          </a:solidFill>
                          <a:latin typeface="Times New Roman" panose="02020603050405020304" pitchFamily="18" charset="0"/>
                          <a:cs typeface="Times New Roman" panose="02020603050405020304" pitchFamily="18" charset="0"/>
                        </a:rPr>
                        <a:t>Paper Details </a:t>
                      </a:r>
                    </a:p>
                    <a:p>
                      <a:pPr algn="ctr"/>
                      <a:endParaRPr lang="en-US" sz="1800" b="1" dirty="0">
                        <a:solidFill>
                          <a:schemeClr val="accent4"/>
                        </a:solidFill>
                        <a:latin typeface="Times New Roman" panose="02020603050405020304" pitchFamily="18" charset="0"/>
                        <a:cs typeface="Times New Roman" panose="02020603050405020304" pitchFamily="18" charset="0"/>
                      </a:endParaRPr>
                    </a:p>
                  </a:txBody>
                  <a:tcPr/>
                </a:tc>
                <a:tc>
                  <a:txBody>
                    <a:bodyPr/>
                    <a:lstStyle/>
                    <a:p>
                      <a:pPr algn="ctr"/>
                      <a:r>
                        <a:rPr lang="en-US" sz="1800" b="1" dirty="0">
                          <a:solidFill>
                            <a:schemeClr val="accent4"/>
                          </a:solidFill>
                          <a:latin typeface="Times New Roman" panose="02020603050405020304" pitchFamily="18" charset="0"/>
                          <a:cs typeface="Times New Roman" panose="02020603050405020304" pitchFamily="18" charset="0"/>
                        </a:rPr>
                        <a:t>Tools and Techniques Used </a:t>
                      </a:r>
                    </a:p>
                  </a:txBody>
                  <a:tcPr/>
                </a:tc>
                <a:extLst>
                  <a:ext uri="{0D108BD9-81ED-4DB2-BD59-A6C34878D82A}">
                    <a16:rowId xmlns:a16="http://schemas.microsoft.com/office/drawing/2014/main" val="1301993004"/>
                  </a:ext>
                </a:extLst>
              </a:tr>
              <a:tr h="614844">
                <a:tc>
                  <a:txBody>
                    <a:bodyPr/>
                    <a:lstStyle/>
                    <a:p>
                      <a:pPr algn="ctr"/>
                      <a:r>
                        <a:rPr lang="en-US" sz="1600" dirty="0">
                          <a:solidFill>
                            <a:srgbClr val="7030A0"/>
                          </a:solidFill>
                          <a:latin typeface="Times New Roman" panose="02020603050405020304" pitchFamily="18" charset="0"/>
                          <a:cs typeface="Times New Roman" panose="02020603050405020304" pitchFamily="18" charset="0"/>
                        </a:rPr>
                        <a:t>1</a:t>
                      </a:r>
                    </a:p>
                  </a:txBody>
                  <a:tcPr/>
                </a:tc>
                <a:tc>
                  <a:txBody>
                    <a:bodyPr/>
                    <a:lstStyle/>
                    <a:p>
                      <a:pPr algn="just"/>
                      <a:r>
                        <a:rPr lang="en-US" sz="1600" dirty="0">
                          <a:solidFill>
                            <a:schemeClr val="tx1"/>
                          </a:solidFill>
                          <a:latin typeface="Times New Roman" panose="02020603050405020304" pitchFamily="18" charset="0"/>
                          <a:cs typeface="Times New Roman" panose="02020603050405020304" pitchFamily="18" charset="0"/>
                        </a:rPr>
                        <a:t>Jianhua Yang, </a:t>
                      </a:r>
                      <a:r>
                        <a:rPr lang="en-US" sz="1600" dirty="0" err="1">
                          <a:solidFill>
                            <a:schemeClr val="tx1"/>
                          </a:solidFill>
                          <a:latin typeface="Times New Roman" panose="02020603050405020304" pitchFamily="18" charset="0"/>
                          <a:cs typeface="Times New Roman" panose="02020603050405020304" pitchFamily="18" charset="0"/>
                        </a:rPr>
                        <a:t>Harsimrat</a:t>
                      </a:r>
                      <a:r>
                        <a:rPr lang="en-US" sz="1600" dirty="0">
                          <a:solidFill>
                            <a:schemeClr val="tx1"/>
                          </a:solidFill>
                          <a:latin typeface="Times New Roman" panose="02020603050405020304" pitchFamily="18" charset="0"/>
                          <a:cs typeface="Times New Roman" panose="02020603050405020304" pitchFamily="18" charset="0"/>
                        </a:rPr>
                        <a:t> Singh, </a:t>
                      </a:r>
                      <a:r>
                        <a:rPr lang="en-US" sz="1600" dirty="0" err="1">
                          <a:solidFill>
                            <a:schemeClr val="tx1"/>
                          </a:solidFill>
                          <a:latin typeface="Times New Roman" panose="02020603050405020304" pitchFamily="18" charset="0"/>
                          <a:cs typeface="Times New Roman" panose="02020603050405020304" pitchFamily="18" charset="0"/>
                        </a:rPr>
                        <a:t>Evor</a:t>
                      </a:r>
                      <a:r>
                        <a:rPr lang="en-US" sz="1600" dirty="0">
                          <a:solidFill>
                            <a:schemeClr val="tx1"/>
                          </a:solidFill>
                          <a:latin typeface="Times New Roman" panose="02020603050405020304" pitchFamily="18" charset="0"/>
                          <a:cs typeface="Times New Roman" panose="02020603050405020304" pitchFamily="18" charset="0"/>
                        </a:rPr>
                        <a:t> L. Hines, </a:t>
                      </a:r>
                      <a:r>
                        <a:rPr lang="en-US" sz="1600" dirty="0" err="1">
                          <a:solidFill>
                            <a:schemeClr val="tx1"/>
                          </a:solidFill>
                          <a:latin typeface="Times New Roman" panose="02020603050405020304" pitchFamily="18" charset="0"/>
                          <a:cs typeface="Times New Roman" panose="02020603050405020304" pitchFamily="18" charset="0"/>
                        </a:rPr>
                        <a:t>Friederike</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Schlaghecken</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Daciana</a:t>
                      </a:r>
                      <a:r>
                        <a:rPr lang="en-US" sz="1600" dirty="0">
                          <a:solidFill>
                            <a:schemeClr val="tx1"/>
                          </a:solidFill>
                          <a:latin typeface="Times New Roman" panose="02020603050405020304" pitchFamily="18" charset="0"/>
                          <a:cs typeface="Times New Roman" panose="02020603050405020304" pitchFamily="18" charset="0"/>
                        </a:rPr>
                        <a:t> D. Iliescu, Mark S. Leeson, Nigel G. Stocks, </a:t>
                      </a:r>
                      <a:r>
                        <a:rPr lang="en-US" sz="1600" i="1" dirty="0">
                          <a:solidFill>
                            <a:srgbClr val="0070C0"/>
                          </a:solidFill>
                          <a:latin typeface="Times New Roman" panose="02020603050405020304" pitchFamily="18" charset="0"/>
                          <a:cs typeface="Times New Roman" panose="02020603050405020304" pitchFamily="18" charset="0"/>
                        </a:rPr>
                        <a:t>“Channel selection and classification of electroencephalogram signals: An artificial neural network and genetic algorithm-based approach”</a:t>
                      </a:r>
                      <a:r>
                        <a:rPr lang="en-US" sz="1600" dirty="0">
                          <a:solidFill>
                            <a:schemeClr val="tx1"/>
                          </a:solidFill>
                          <a:latin typeface="Times New Roman" panose="02020603050405020304" pitchFamily="18" charset="0"/>
                          <a:cs typeface="Times New Roman" panose="02020603050405020304" pitchFamily="18" charset="0"/>
                        </a:rPr>
                        <a:t>, Artificial Intelligence in Medicine, Volume 55, Issue 2, 2012, Pages 117-126.</a:t>
                      </a:r>
                    </a:p>
                  </a:txBody>
                  <a:tcPr/>
                </a:tc>
                <a:tc>
                  <a:txBody>
                    <a:bodyPr/>
                    <a:lstStyle/>
                    <a:p>
                      <a:pPr algn="ctr"/>
                      <a:r>
                        <a:rPr lang="en-US" sz="1600" dirty="0">
                          <a:solidFill>
                            <a:srgbClr val="7030A0"/>
                          </a:solidFill>
                          <a:latin typeface="Times New Roman" panose="02020603050405020304" pitchFamily="18" charset="0"/>
                          <a:cs typeface="Times New Roman" panose="02020603050405020304" pitchFamily="18" charset="0"/>
                        </a:rPr>
                        <a:t>ANN and genetic neural mathematic method (GNMM)</a:t>
                      </a:r>
                    </a:p>
                  </a:txBody>
                  <a:tcPr/>
                </a:tc>
                <a:extLst>
                  <a:ext uri="{0D108BD9-81ED-4DB2-BD59-A6C34878D82A}">
                    <a16:rowId xmlns:a16="http://schemas.microsoft.com/office/drawing/2014/main" val="812069294"/>
                  </a:ext>
                </a:extLst>
              </a:tr>
              <a:tr h="873725">
                <a:tc>
                  <a:txBody>
                    <a:bodyPr/>
                    <a:lstStyle/>
                    <a:p>
                      <a:pPr algn="ctr"/>
                      <a:r>
                        <a:rPr lang="en-US" sz="1600" dirty="0">
                          <a:solidFill>
                            <a:srgbClr val="7030A0"/>
                          </a:solidFill>
                          <a:latin typeface="Times New Roman" panose="02020603050405020304" pitchFamily="18" charset="0"/>
                          <a:cs typeface="Times New Roman" panose="02020603050405020304" pitchFamily="18" charset="0"/>
                        </a:rPr>
                        <a:t>2</a:t>
                      </a:r>
                    </a:p>
                  </a:txBody>
                  <a:tcPr/>
                </a:tc>
                <a:tc>
                  <a:txBody>
                    <a:bodyPr/>
                    <a:lstStyle/>
                    <a:p>
                      <a:pPr algn="just"/>
                      <a:r>
                        <a:rPr lang="en-US" sz="1600" dirty="0">
                          <a:solidFill>
                            <a:schemeClr val="tx1"/>
                          </a:solidFill>
                          <a:latin typeface="Times New Roman" panose="02020603050405020304" pitchFamily="18" charset="0"/>
                          <a:cs typeface="Times New Roman" panose="02020603050405020304" pitchFamily="18" charset="0"/>
                        </a:rPr>
                        <a:t>Alireza </a:t>
                      </a:r>
                      <a:r>
                        <a:rPr lang="en-US" sz="1600" dirty="0" err="1">
                          <a:solidFill>
                            <a:schemeClr val="tx1"/>
                          </a:solidFill>
                          <a:latin typeface="Times New Roman" panose="02020603050405020304" pitchFamily="18" charset="0"/>
                          <a:cs typeface="Times New Roman" panose="02020603050405020304" pitchFamily="18" charset="0"/>
                        </a:rPr>
                        <a:t>Ghaemi</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Esmat</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Rashedi</a:t>
                      </a:r>
                      <a:r>
                        <a:rPr lang="en-US" sz="1600" dirty="0">
                          <a:solidFill>
                            <a:schemeClr val="tx1"/>
                          </a:solidFill>
                          <a:latin typeface="Times New Roman" panose="02020603050405020304" pitchFamily="18" charset="0"/>
                          <a:cs typeface="Times New Roman" panose="02020603050405020304" pitchFamily="18" charset="0"/>
                        </a:rPr>
                        <a:t>, Ali Mohammad </a:t>
                      </a:r>
                      <a:r>
                        <a:rPr lang="en-US" sz="1600" dirty="0" err="1">
                          <a:solidFill>
                            <a:schemeClr val="tx1"/>
                          </a:solidFill>
                          <a:latin typeface="Times New Roman" panose="02020603050405020304" pitchFamily="18" charset="0"/>
                          <a:cs typeface="Times New Roman" panose="02020603050405020304" pitchFamily="18" charset="0"/>
                        </a:rPr>
                        <a:t>Pourrahimi</a:t>
                      </a:r>
                      <a:r>
                        <a:rPr lang="en-US" sz="1600" dirty="0">
                          <a:solidFill>
                            <a:schemeClr val="tx1"/>
                          </a:solidFill>
                          <a:latin typeface="Times New Roman" panose="02020603050405020304" pitchFamily="18" charset="0"/>
                          <a:cs typeface="Times New Roman" panose="02020603050405020304" pitchFamily="18" charset="0"/>
                        </a:rPr>
                        <a:t>, Mehdi </a:t>
                      </a:r>
                      <a:r>
                        <a:rPr lang="en-US" sz="1600" dirty="0" err="1">
                          <a:solidFill>
                            <a:schemeClr val="tx1"/>
                          </a:solidFill>
                          <a:latin typeface="Times New Roman" panose="02020603050405020304" pitchFamily="18" charset="0"/>
                          <a:cs typeface="Times New Roman" panose="02020603050405020304" pitchFamily="18" charset="0"/>
                        </a:rPr>
                        <a:t>Kamandar</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Farhad</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Rahdari</a:t>
                      </a:r>
                      <a:r>
                        <a:rPr lang="en-US" sz="1600" dirty="0">
                          <a:solidFill>
                            <a:schemeClr val="tx1"/>
                          </a:solidFill>
                          <a:latin typeface="Times New Roman" panose="02020603050405020304" pitchFamily="18" charset="0"/>
                          <a:cs typeface="Times New Roman" panose="02020603050405020304" pitchFamily="18" charset="0"/>
                        </a:rPr>
                        <a:t>, </a:t>
                      </a:r>
                      <a:r>
                        <a:rPr lang="en-US" sz="1600" i="1" dirty="0">
                          <a:solidFill>
                            <a:srgbClr val="0070C0"/>
                          </a:solidFill>
                          <a:latin typeface="Times New Roman" panose="02020603050405020304" pitchFamily="18" charset="0"/>
                          <a:cs typeface="Times New Roman" panose="02020603050405020304" pitchFamily="18" charset="0"/>
                        </a:rPr>
                        <a:t>“Automatic channel selection in EEG signals for classification of left or right hand movement in Brain Computer Interfaces using improved binary gravitation search algorithm”</a:t>
                      </a:r>
                      <a:r>
                        <a:rPr lang="en-US" sz="1600" dirty="0">
                          <a:solidFill>
                            <a:schemeClr val="tx1"/>
                          </a:solidFill>
                          <a:latin typeface="Times New Roman" panose="02020603050405020304" pitchFamily="18" charset="0"/>
                          <a:cs typeface="Times New Roman" panose="02020603050405020304" pitchFamily="18" charset="0"/>
                        </a:rPr>
                        <a:t>, Biomedical Signal Processing and Control, Volume 33, 2017, Pages 109-118.</a:t>
                      </a:r>
                    </a:p>
                  </a:txBody>
                  <a:tcPr/>
                </a:tc>
                <a:tc>
                  <a:txBody>
                    <a:bodyPr/>
                    <a:lstStyle/>
                    <a:p>
                      <a:pPr algn="ctr"/>
                      <a:r>
                        <a:rPr lang="en-US" sz="1600" dirty="0">
                          <a:solidFill>
                            <a:srgbClr val="7030A0"/>
                          </a:solidFill>
                          <a:latin typeface="Times New Roman" panose="02020603050405020304" pitchFamily="18" charset="0"/>
                          <a:cs typeface="Times New Roman" panose="02020603050405020304" pitchFamily="18" charset="0"/>
                        </a:rPr>
                        <a:t>Improved binary gravitation search algorithm</a:t>
                      </a:r>
                    </a:p>
                  </a:txBody>
                  <a:tcPr/>
                </a:tc>
                <a:extLst>
                  <a:ext uri="{0D108BD9-81ED-4DB2-BD59-A6C34878D82A}">
                    <a16:rowId xmlns:a16="http://schemas.microsoft.com/office/drawing/2014/main" val="1233142391"/>
                  </a:ext>
                </a:extLst>
              </a:tr>
              <a:tr h="730952">
                <a:tc>
                  <a:txBody>
                    <a:bodyPr/>
                    <a:lstStyle/>
                    <a:p>
                      <a:pPr algn="ctr"/>
                      <a:r>
                        <a:rPr lang="en-US" sz="1600" dirty="0">
                          <a:solidFill>
                            <a:srgbClr val="7030A0"/>
                          </a:solidFill>
                          <a:latin typeface="Times New Roman" panose="02020603050405020304" pitchFamily="18" charset="0"/>
                          <a:cs typeface="Times New Roman" panose="02020603050405020304" pitchFamily="18" charset="0"/>
                        </a:rPr>
                        <a:t>3</a:t>
                      </a:r>
                    </a:p>
                  </a:txBody>
                  <a:tcPr/>
                </a:tc>
                <a:tc>
                  <a:txBody>
                    <a:bodyPr/>
                    <a:lstStyle/>
                    <a:p>
                      <a:pPr algn="just"/>
                      <a:r>
                        <a:rPr lang="en-US" sz="1600" dirty="0">
                          <a:solidFill>
                            <a:schemeClr val="tx1"/>
                          </a:solidFill>
                          <a:latin typeface="Times New Roman" panose="02020603050405020304" pitchFamily="18" charset="0"/>
                          <a:cs typeface="Times New Roman" panose="02020603050405020304" pitchFamily="18" charset="0"/>
                        </a:rPr>
                        <a:t>Z. Wang, S. Hu and H. Song, </a:t>
                      </a:r>
                      <a:r>
                        <a:rPr lang="en-US" sz="1600" i="1" dirty="0">
                          <a:solidFill>
                            <a:srgbClr val="0070C0"/>
                          </a:solidFill>
                          <a:latin typeface="Times New Roman" panose="02020603050405020304" pitchFamily="18" charset="0"/>
                          <a:cs typeface="Times New Roman" panose="02020603050405020304" pitchFamily="18" charset="0"/>
                        </a:rPr>
                        <a:t>"Channel Selection Method for EEG Emotion Recognition Using Normalized Mutual Information”</a:t>
                      </a:r>
                      <a:r>
                        <a:rPr lang="en-US" sz="1600" dirty="0">
                          <a:solidFill>
                            <a:schemeClr val="tx1"/>
                          </a:solidFill>
                          <a:latin typeface="Times New Roman" panose="02020603050405020304" pitchFamily="18" charset="0"/>
                          <a:cs typeface="Times New Roman" panose="02020603050405020304" pitchFamily="18" charset="0"/>
                        </a:rPr>
                        <a:t>, IEEE Access, vol. 7, pp. 143303-143311, 2019.</a:t>
                      </a:r>
                    </a:p>
                  </a:txBody>
                  <a:tcPr/>
                </a:tc>
                <a:tc>
                  <a:txBody>
                    <a:bodyPr/>
                    <a:lstStyle/>
                    <a:p>
                      <a:pPr algn="ctr"/>
                      <a:r>
                        <a:rPr lang="en-US" sz="1600" dirty="0">
                          <a:solidFill>
                            <a:srgbClr val="7030A0"/>
                          </a:solidFill>
                          <a:latin typeface="Times New Roman" panose="02020603050405020304" pitchFamily="18" charset="0"/>
                          <a:cs typeface="Times New Roman" panose="02020603050405020304" pitchFamily="18" charset="0"/>
                          <a:hlinkClick r:id="" action="ppaction://noaction"/>
                        </a:rPr>
                        <a:t>Normalized mutual information (NMI)</a:t>
                      </a:r>
                      <a:endParaRPr lang="en-US" sz="1600" dirty="0">
                        <a:solidFill>
                          <a:srgbClr val="7030A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277690188"/>
                  </a:ext>
                </a:extLst>
              </a:tr>
              <a:tr h="793204">
                <a:tc>
                  <a:txBody>
                    <a:bodyPr/>
                    <a:lstStyle/>
                    <a:p>
                      <a:pPr algn="ctr"/>
                      <a:r>
                        <a:rPr lang="en-US" sz="1600" dirty="0">
                          <a:solidFill>
                            <a:srgbClr val="7030A0"/>
                          </a:solidFill>
                          <a:latin typeface="Times New Roman" panose="02020603050405020304" pitchFamily="18" charset="0"/>
                          <a:cs typeface="Times New Roman" panose="02020603050405020304" pitchFamily="18" charset="0"/>
                        </a:rPr>
                        <a:t>4</a:t>
                      </a:r>
                    </a:p>
                  </a:txBody>
                  <a:tcPr/>
                </a:tc>
                <a:tc>
                  <a:txBody>
                    <a:bodyPr/>
                    <a:lstStyle/>
                    <a:p>
                      <a:pPr algn="just"/>
                      <a:r>
                        <a:rPr lang="en-US" sz="1600" dirty="0">
                          <a:solidFill>
                            <a:schemeClr val="tx1"/>
                          </a:solidFill>
                          <a:latin typeface="Times New Roman" panose="02020603050405020304" pitchFamily="18" charset="0"/>
                          <a:cs typeface="Times New Roman" panose="02020603050405020304" pitchFamily="18" charset="0"/>
                        </a:rPr>
                        <a:t>S. </a:t>
                      </a:r>
                      <a:r>
                        <a:rPr lang="en-US" sz="1600" dirty="0" err="1">
                          <a:solidFill>
                            <a:schemeClr val="tx1"/>
                          </a:solidFill>
                          <a:latin typeface="Times New Roman" panose="02020603050405020304" pitchFamily="18" charset="0"/>
                          <a:cs typeface="Times New Roman" panose="02020603050405020304" pitchFamily="18" charset="0"/>
                        </a:rPr>
                        <a:t>Bavkar</a:t>
                      </a:r>
                      <a:r>
                        <a:rPr lang="en-US" sz="1600" dirty="0">
                          <a:solidFill>
                            <a:schemeClr val="tx1"/>
                          </a:solidFill>
                          <a:latin typeface="Times New Roman" panose="02020603050405020304" pitchFamily="18" charset="0"/>
                          <a:cs typeface="Times New Roman" panose="02020603050405020304" pitchFamily="18" charset="0"/>
                        </a:rPr>
                        <a:t>, B. </a:t>
                      </a:r>
                      <a:r>
                        <a:rPr lang="en-US" sz="1600" dirty="0" err="1">
                          <a:solidFill>
                            <a:schemeClr val="tx1"/>
                          </a:solidFill>
                          <a:latin typeface="Times New Roman" panose="02020603050405020304" pitchFamily="18" charset="0"/>
                          <a:cs typeface="Times New Roman" panose="02020603050405020304" pitchFamily="18" charset="0"/>
                        </a:rPr>
                        <a:t>Iyer</a:t>
                      </a:r>
                      <a:r>
                        <a:rPr lang="en-US" sz="1600" dirty="0">
                          <a:solidFill>
                            <a:schemeClr val="tx1"/>
                          </a:solidFill>
                          <a:latin typeface="Times New Roman" panose="02020603050405020304" pitchFamily="18" charset="0"/>
                          <a:cs typeface="Times New Roman" panose="02020603050405020304" pitchFamily="18" charset="0"/>
                        </a:rPr>
                        <a:t> and S. </a:t>
                      </a:r>
                      <a:r>
                        <a:rPr lang="en-US" sz="1600" dirty="0" err="1">
                          <a:solidFill>
                            <a:schemeClr val="tx1"/>
                          </a:solidFill>
                          <a:latin typeface="Times New Roman" panose="02020603050405020304" pitchFamily="18" charset="0"/>
                          <a:cs typeface="Times New Roman" panose="02020603050405020304" pitchFamily="18" charset="0"/>
                        </a:rPr>
                        <a:t>Deosarkar</a:t>
                      </a:r>
                      <a:r>
                        <a:rPr lang="en-US" sz="1600" dirty="0">
                          <a:solidFill>
                            <a:schemeClr val="tx1"/>
                          </a:solidFill>
                          <a:latin typeface="Times New Roman" panose="02020603050405020304" pitchFamily="18" charset="0"/>
                          <a:cs typeface="Times New Roman" panose="02020603050405020304" pitchFamily="18" charset="0"/>
                        </a:rPr>
                        <a:t>, </a:t>
                      </a:r>
                      <a:r>
                        <a:rPr lang="en-US" sz="1600" i="1" dirty="0">
                          <a:solidFill>
                            <a:srgbClr val="0070C0"/>
                          </a:solidFill>
                          <a:latin typeface="Times New Roman" panose="02020603050405020304" pitchFamily="18" charset="0"/>
                          <a:cs typeface="Times New Roman" panose="02020603050405020304" pitchFamily="18" charset="0"/>
                        </a:rPr>
                        <a:t>"Rapid Screening of Alcoholism: An EEG Based Optimal Channel Selection Approach,"</a:t>
                      </a:r>
                      <a:r>
                        <a:rPr lang="en-US" sz="1600" dirty="0">
                          <a:solidFill>
                            <a:schemeClr val="tx1"/>
                          </a:solidFill>
                          <a:latin typeface="Times New Roman" panose="02020603050405020304" pitchFamily="18" charset="0"/>
                          <a:cs typeface="Times New Roman" panose="02020603050405020304" pitchFamily="18" charset="0"/>
                        </a:rPr>
                        <a:t> IEEE Access, vol. 7, pp. 99670-99682, 2019.</a:t>
                      </a:r>
                    </a:p>
                  </a:txBody>
                  <a:tcPr/>
                </a:tc>
                <a:tc>
                  <a:txBody>
                    <a:bodyPr/>
                    <a:lstStyle/>
                    <a:p>
                      <a:pPr algn="ctr"/>
                      <a:r>
                        <a:rPr lang="en-US" sz="1600" dirty="0">
                          <a:solidFill>
                            <a:srgbClr val="7030A0"/>
                          </a:solidFill>
                          <a:latin typeface="Times New Roman" panose="02020603050405020304" pitchFamily="18" charset="0"/>
                          <a:cs typeface="Times New Roman" panose="02020603050405020304" pitchFamily="18" charset="0"/>
                        </a:rPr>
                        <a:t>Improved</a:t>
                      </a:r>
                    </a:p>
                    <a:p>
                      <a:pPr algn="ctr"/>
                      <a:r>
                        <a:rPr lang="en-US" sz="1600" dirty="0">
                          <a:solidFill>
                            <a:srgbClr val="7030A0"/>
                          </a:solidFill>
                          <a:latin typeface="Times New Roman" panose="02020603050405020304" pitchFamily="18" charset="0"/>
                          <a:cs typeface="Times New Roman" panose="02020603050405020304" pitchFamily="18" charset="0"/>
                        </a:rPr>
                        <a:t>Binary Gravitational Search Algorithm (IBGSA)</a:t>
                      </a:r>
                    </a:p>
                  </a:txBody>
                  <a:tcPr/>
                </a:tc>
                <a:extLst>
                  <a:ext uri="{0D108BD9-81ED-4DB2-BD59-A6C34878D82A}">
                    <a16:rowId xmlns:a16="http://schemas.microsoft.com/office/drawing/2014/main" val="2880384403"/>
                  </a:ext>
                </a:extLst>
              </a:tr>
              <a:tr h="762000">
                <a:tc>
                  <a:txBody>
                    <a:bodyPr/>
                    <a:lstStyle/>
                    <a:p>
                      <a:pPr algn="ctr"/>
                      <a:r>
                        <a:rPr lang="en-US" sz="1600" dirty="0">
                          <a:solidFill>
                            <a:srgbClr val="7030A0"/>
                          </a:solidFill>
                          <a:latin typeface="Times New Roman" panose="02020603050405020304" pitchFamily="18" charset="0"/>
                          <a:cs typeface="Times New Roman" panose="02020603050405020304" pitchFamily="18" charset="0"/>
                        </a:rPr>
                        <a:t>5</a:t>
                      </a:r>
                    </a:p>
                  </a:txBody>
                  <a:tcPr/>
                </a:tc>
                <a:tc>
                  <a:txBody>
                    <a:bodyPr/>
                    <a:lstStyle/>
                    <a:p>
                      <a:pPr algn="just"/>
                      <a:r>
                        <a:rPr lang="en-US" sz="1600" dirty="0">
                          <a:solidFill>
                            <a:schemeClr val="tx1"/>
                          </a:solidFill>
                          <a:latin typeface="Times New Roman" panose="02020603050405020304" pitchFamily="18" charset="0"/>
                          <a:cs typeface="Times New Roman" panose="02020603050405020304" pitchFamily="18" charset="0"/>
                        </a:rPr>
                        <a:t>M. </a:t>
                      </a:r>
                      <a:r>
                        <a:rPr lang="en-US" sz="1600" dirty="0" err="1">
                          <a:solidFill>
                            <a:schemeClr val="tx1"/>
                          </a:solidFill>
                          <a:latin typeface="Times New Roman" panose="02020603050405020304" pitchFamily="18" charset="0"/>
                          <a:cs typeface="Times New Roman" panose="02020603050405020304" pitchFamily="18" charset="0"/>
                        </a:rPr>
                        <a:t>Arvaneh</a:t>
                      </a:r>
                      <a:r>
                        <a:rPr lang="en-US" sz="1600" dirty="0">
                          <a:solidFill>
                            <a:schemeClr val="tx1"/>
                          </a:solidFill>
                          <a:latin typeface="Times New Roman" panose="02020603050405020304" pitchFamily="18" charset="0"/>
                          <a:cs typeface="Times New Roman" panose="02020603050405020304" pitchFamily="18" charset="0"/>
                        </a:rPr>
                        <a:t>, C. Guan, K. K. Ang and C. Quek, </a:t>
                      </a:r>
                      <a:r>
                        <a:rPr lang="en-US" sz="1600" i="1" dirty="0">
                          <a:solidFill>
                            <a:srgbClr val="0070C0"/>
                          </a:solidFill>
                          <a:latin typeface="Times New Roman" panose="02020603050405020304" pitchFamily="18" charset="0"/>
                          <a:cs typeface="Times New Roman" panose="02020603050405020304" pitchFamily="18" charset="0"/>
                        </a:rPr>
                        <a:t>"Optimizing the Channel Selection and Classification Accuracy in EEG-Based BCI,"</a:t>
                      </a:r>
                      <a:r>
                        <a:rPr lang="en-US" sz="1600" dirty="0">
                          <a:solidFill>
                            <a:schemeClr val="tx1"/>
                          </a:solidFill>
                          <a:latin typeface="Times New Roman" panose="02020603050405020304" pitchFamily="18" charset="0"/>
                          <a:cs typeface="Times New Roman" panose="02020603050405020304" pitchFamily="18" charset="0"/>
                        </a:rPr>
                        <a:t> IEEE Transactions on Biomedical Engineering, vol. 58, no. 6, pp. 1865-1873, June 2011.</a:t>
                      </a:r>
                    </a:p>
                  </a:txBody>
                  <a:tcPr/>
                </a:tc>
                <a:tc>
                  <a:txBody>
                    <a:bodyPr/>
                    <a:lstStyle/>
                    <a:p>
                      <a:pPr algn="ctr"/>
                      <a:r>
                        <a:rPr lang="it-IT" sz="1600" dirty="0">
                          <a:solidFill>
                            <a:srgbClr val="7030A0"/>
                          </a:solidFill>
                          <a:latin typeface="Times New Roman" panose="02020603050405020304" pitchFamily="18" charset="0"/>
                          <a:cs typeface="Times New Roman" panose="02020603050405020304" pitchFamily="18" charset="0"/>
                          <a:hlinkClick r:id="" action="ppaction://noaction"/>
                        </a:rPr>
                        <a:t>Sparse common spatial</a:t>
                      </a:r>
                    </a:p>
                    <a:p>
                      <a:pPr algn="ctr"/>
                      <a:r>
                        <a:rPr lang="it-IT" sz="1600" dirty="0">
                          <a:solidFill>
                            <a:srgbClr val="7030A0"/>
                          </a:solidFill>
                          <a:latin typeface="Times New Roman" panose="02020603050405020304" pitchFamily="18" charset="0"/>
                          <a:cs typeface="Times New Roman" panose="02020603050405020304" pitchFamily="18" charset="0"/>
                          <a:hlinkClick r:id="" action="ppaction://noaction"/>
                        </a:rPr>
                        <a:t>pattern (SCSP) algorithm</a:t>
                      </a:r>
                      <a:endParaRPr lang="en-US" sz="1600" dirty="0">
                        <a:solidFill>
                          <a:srgbClr val="7030A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825303683"/>
                  </a:ext>
                </a:extLst>
              </a:tr>
            </a:tbl>
          </a:graphicData>
        </a:graphic>
      </p:graphicFrame>
    </p:spTree>
    <p:extLst>
      <p:ext uri="{BB962C8B-B14F-4D97-AF65-F5344CB8AC3E}">
        <p14:creationId xmlns:p14="http://schemas.microsoft.com/office/powerpoint/2010/main" val="414041607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IIIT Allahabad</a:t>
            </a:r>
          </a:p>
        </p:txBody>
      </p:sp>
      <p:sp>
        <p:nvSpPr>
          <p:cNvPr id="3" name="TextBox 2"/>
          <p:cNvSpPr txBox="1"/>
          <p:nvPr/>
        </p:nvSpPr>
        <p:spPr>
          <a:xfrm>
            <a:off x="225287" y="145774"/>
            <a:ext cx="11767930" cy="6575701"/>
          </a:xfrm>
          <a:prstGeom prst="rect">
            <a:avLst/>
          </a:prstGeom>
          <a:noFill/>
          <a:ln w="57150">
            <a:solidFill>
              <a:schemeClr val="accent6"/>
            </a:solidFill>
          </a:ln>
        </p:spPr>
        <p:txBody>
          <a:bodyPr wrap="square" rtlCol="0">
            <a:spAutoFit/>
          </a:bodyPr>
          <a:lstStyle/>
          <a:p>
            <a:endParaRPr lang="en-US" dirty="0"/>
          </a:p>
        </p:txBody>
      </p:sp>
      <p:sp>
        <p:nvSpPr>
          <p:cNvPr id="6" name="TextBox 5"/>
          <p:cNvSpPr txBox="1"/>
          <p:nvPr/>
        </p:nvSpPr>
        <p:spPr>
          <a:xfrm>
            <a:off x="357809" y="225289"/>
            <a:ext cx="11489634" cy="523220"/>
          </a:xfrm>
          <a:prstGeom prst="rect">
            <a:avLst/>
          </a:prstGeom>
          <a:noFill/>
          <a:ln w="28575">
            <a:solidFill>
              <a:schemeClr val="accent5"/>
            </a:solidFill>
          </a:ln>
        </p:spPr>
        <p:txBody>
          <a:bodyPr wrap="square" rtlCol="0">
            <a:spAutoFit/>
          </a:bodyPr>
          <a:lstStyle/>
          <a:p>
            <a:pPr algn="ctr"/>
            <a:r>
              <a:rPr lang="en-US" sz="2800" b="1" dirty="0">
                <a:solidFill>
                  <a:srgbClr val="00B050"/>
                </a:solidFill>
                <a:latin typeface="Times New Roman" panose="02020603050405020304" pitchFamily="18" charset="0"/>
                <a:cs typeface="Times New Roman" panose="02020603050405020304" pitchFamily="18" charset="0"/>
              </a:rPr>
              <a:t>Channel selection approach proposed by </a:t>
            </a:r>
            <a:r>
              <a:rPr lang="en-US" sz="2800" b="1" i="1" dirty="0">
                <a:solidFill>
                  <a:srgbClr val="00B050"/>
                </a:solidFill>
                <a:latin typeface="Times New Roman" panose="02020603050405020304" pitchFamily="18" charset="0"/>
                <a:cs typeface="Times New Roman" panose="02020603050405020304" pitchFamily="18" charset="0"/>
              </a:rPr>
              <a:t>S. </a:t>
            </a:r>
            <a:r>
              <a:rPr lang="en-US" sz="2800" b="1" i="1" dirty="0" err="1">
                <a:solidFill>
                  <a:srgbClr val="00B050"/>
                </a:solidFill>
                <a:latin typeface="Times New Roman" panose="02020603050405020304" pitchFamily="18" charset="0"/>
                <a:cs typeface="Times New Roman" panose="02020603050405020304" pitchFamily="18" charset="0"/>
              </a:rPr>
              <a:t>Bavkar</a:t>
            </a:r>
            <a:r>
              <a:rPr lang="en-US" sz="2800" b="1" i="1" dirty="0">
                <a:solidFill>
                  <a:srgbClr val="00B050"/>
                </a:solidFill>
                <a:latin typeface="Times New Roman" panose="02020603050405020304" pitchFamily="18" charset="0"/>
                <a:cs typeface="Times New Roman" panose="02020603050405020304" pitchFamily="18" charset="0"/>
              </a:rPr>
              <a:t> et al. 2019</a:t>
            </a:r>
            <a:r>
              <a:rPr lang="en-US" sz="2800" b="1" dirty="0">
                <a:solidFill>
                  <a:srgbClr val="00B050"/>
                </a:solidFill>
                <a:latin typeface="Times New Roman" panose="02020603050405020304" pitchFamily="18" charset="0"/>
                <a:cs typeface="Times New Roman" panose="02020603050405020304" pitchFamily="18" charset="0"/>
              </a:rPr>
              <a:t>  </a:t>
            </a:r>
          </a:p>
        </p:txBody>
      </p:sp>
      <p:sp>
        <p:nvSpPr>
          <p:cNvPr id="4" name="Slide Number Placeholder 3">
            <a:extLst>
              <a:ext uri="{FF2B5EF4-FFF2-40B4-BE49-F238E27FC236}">
                <a16:creationId xmlns:a16="http://schemas.microsoft.com/office/drawing/2014/main" id="{804BFD1A-0369-4156-90B6-40CAFDD352ED}"/>
              </a:ext>
            </a:extLst>
          </p:cNvPr>
          <p:cNvSpPr>
            <a:spLocks noGrp="1"/>
          </p:cNvSpPr>
          <p:nvPr>
            <p:ph type="sldNum" sz="quarter" idx="12"/>
          </p:nvPr>
        </p:nvSpPr>
        <p:spPr/>
        <p:txBody>
          <a:bodyPr/>
          <a:lstStyle/>
          <a:p>
            <a:fld id="{A6B19534-8C6D-491C-AD30-74D79BD5D3E3}" type="slidenum">
              <a:rPr lang="en-US" smtClean="0"/>
              <a:pPr/>
              <a:t>59</a:t>
            </a:fld>
            <a:endParaRPr lang="en-US"/>
          </a:p>
        </p:txBody>
      </p:sp>
      <p:sp>
        <p:nvSpPr>
          <p:cNvPr id="5" name="TextBox 4">
            <a:extLst>
              <a:ext uri="{FF2B5EF4-FFF2-40B4-BE49-F238E27FC236}">
                <a16:creationId xmlns:a16="http://schemas.microsoft.com/office/drawing/2014/main" id="{AA0D9287-7585-403C-94F6-0FB6A079DDAF}"/>
              </a:ext>
            </a:extLst>
          </p:cNvPr>
          <p:cNvSpPr txBox="1"/>
          <p:nvPr/>
        </p:nvSpPr>
        <p:spPr>
          <a:xfrm>
            <a:off x="457200" y="2244441"/>
            <a:ext cx="11390243" cy="1569660"/>
          </a:xfrm>
          <a:prstGeom prst="rect">
            <a:avLst/>
          </a:prstGeom>
          <a:noFill/>
          <a:ln w="38100">
            <a:solidFill>
              <a:schemeClr val="accent5"/>
            </a:solidFill>
          </a:ln>
        </p:spPr>
        <p:txBody>
          <a:bodyPr wrap="square" rtlCol="0">
            <a:spAutoFit/>
          </a:bodyPr>
          <a:lstStyle/>
          <a:p>
            <a:pPr algn="just"/>
            <a:r>
              <a:rPr lang="en-US" sz="3200" dirty="0">
                <a:cs typeface="Times New Roman" panose="02020603050405020304" pitchFamily="18" charset="0"/>
              </a:rPr>
              <a:t>S. </a:t>
            </a:r>
            <a:r>
              <a:rPr lang="en-US" sz="3200" dirty="0" err="1">
                <a:cs typeface="Times New Roman" panose="02020603050405020304" pitchFamily="18" charset="0"/>
              </a:rPr>
              <a:t>Bavkar</a:t>
            </a:r>
            <a:r>
              <a:rPr lang="en-US" sz="3200" dirty="0">
                <a:cs typeface="Times New Roman" panose="02020603050405020304" pitchFamily="18" charset="0"/>
              </a:rPr>
              <a:t>, B. </a:t>
            </a:r>
            <a:r>
              <a:rPr lang="en-US" sz="3200" dirty="0" err="1">
                <a:cs typeface="Times New Roman" panose="02020603050405020304" pitchFamily="18" charset="0"/>
              </a:rPr>
              <a:t>Iyer</a:t>
            </a:r>
            <a:r>
              <a:rPr lang="en-US" sz="3200" dirty="0">
                <a:cs typeface="Times New Roman" panose="02020603050405020304" pitchFamily="18" charset="0"/>
              </a:rPr>
              <a:t> and S. </a:t>
            </a:r>
            <a:r>
              <a:rPr lang="en-US" sz="3200" dirty="0" err="1">
                <a:cs typeface="Times New Roman" panose="02020603050405020304" pitchFamily="18" charset="0"/>
              </a:rPr>
              <a:t>Deosarkar</a:t>
            </a:r>
            <a:r>
              <a:rPr lang="en-US" sz="3200" dirty="0">
                <a:cs typeface="Times New Roman" panose="02020603050405020304" pitchFamily="18" charset="0"/>
              </a:rPr>
              <a:t>, </a:t>
            </a:r>
            <a:r>
              <a:rPr lang="en-US" sz="3200" b="1" i="1" dirty="0">
                <a:cs typeface="Times New Roman" panose="02020603050405020304" pitchFamily="18" charset="0"/>
              </a:rPr>
              <a:t>"Rapid Screening of Alcoholism: An EEG Based Optimal Channel Selection Approach“, </a:t>
            </a:r>
            <a:r>
              <a:rPr lang="en-US" sz="3200" dirty="0">
                <a:cs typeface="Times New Roman" panose="02020603050405020304" pitchFamily="18" charset="0"/>
              </a:rPr>
              <a:t>IEEE Access, vol. 7, pp. 99670-99682, 2019.</a:t>
            </a:r>
          </a:p>
        </p:txBody>
      </p:sp>
    </p:spTree>
    <p:extLst>
      <p:ext uri="{BB962C8B-B14F-4D97-AF65-F5344CB8AC3E}">
        <p14:creationId xmlns:p14="http://schemas.microsoft.com/office/powerpoint/2010/main" val="10647269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p:cNvGraphicFramePr/>
          <p:nvPr>
            <p:extLst>
              <p:ext uri="{D42A27DB-BD31-4B8C-83A1-F6EECF244321}">
                <p14:modId xmlns:p14="http://schemas.microsoft.com/office/powerpoint/2010/main" val="1707345626"/>
              </p:ext>
            </p:extLst>
          </p:nvPr>
        </p:nvGraphicFramePr>
        <p:xfrm>
          <a:off x="838200" y="73542"/>
          <a:ext cx="10515600" cy="11324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Footer Placeholder 3"/>
          <p:cNvSpPr>
            <a:spLocks noGrp="1"/>
          </p:cNvSpPr>
          <p:nvPr>
            <p:ph type="ftr" sz="quarter" idx="11"/>
          </p:nvPr>
        </p:nvSpPr>
        <p:spPr/>
        <p:txBody>
          <a:bodyPr/>
          <a:lstStyle/>
          <a:p>
            <a:r>
              <a:rPr lang="en-US"/>
              <a:t>IIIT-Allahabad </a:t>
            </a:r>
          </a:p>
        </p:txBody>
      </p:sp>
      <p:sp>
        <p:nvSpPr>
          <p:cNvPr id="9" name="TextBox 8">
            <a:extLst>
              <a:ext uri="{FF2B5EF4-FFF2-40B4-BE49-F238E27FC236}">
                <a16:creationId xmlns:a16="http://schemas.microsoft.com/office/drawing/2014/main" id="{43C842F8-9545-4EA7-AA21-CB72F51F4678}"/>
              </a:ext>
            </a:extLst>
          </p:cNvPr>
          <p:cNvSpPr txBox="1"/>
          <p:nvPr/>
        </p:nvSpPr>
        <p:spPr>
          <a:xfrm>
            <a:off x="8534399" y="1409694"/>
            <a:ext cx="3405809" cy="1323439"/>
          </a:xfrm>
          <a:prstGeom prst="rect">
            <a:avLst/>
          </a:prstGeom>
          <a:noFill/>
        </p:spPr>
        <p:txBody>
          <a:bodyPr wrap="square" rtlCol="0">
            <a:spAutoFit/>
          </a:bodyPr>
          <a:lstStyle/>
          <a:p>
            <a:pPr algn="just"/>
            <a:r>
              <a:rPr lang="en-US" sz="2000" b="1" dirty="0">
                <a:latin typeface="Times New Roman" panose="02020603050405020304" pitchFamily="18" charset="0"/>
                <a:cs typeface="Times New Roman" panose="02020603050405020304" pitchFamily="18" charset="0"/>
              </a:rPr>
              <a:t>Pons:</a:t>
            </a:r>
          </a:p>
          <a:p>
            <a:pPr algn="just"/>
            <a:r>
              <a:rPr lang="en-US" sz="2000" dirty="0">
                <a:latin typeface="Times New Roman" panose="02020603050405020304" pitchFamily="18" charset="0"/>
                <a:cs typeface="Times New Roman" panose="02020603050405020304" pitchFamily="18" charset="0"/>
              </a:rPr>
              <a:t>The pons relay messages from the cerebrum to the cerebellum and spinal cord [1].</a:t>
            </a:r>
          </a:p>
        </p:txBody>
      </p:sp>
      <p:pic>
        <p:nvPicPr>
          <p:cNvPr id="6" name="Picture 5">
            <a:extLst>
              <a:ext uri="{FF2B5EF4-FFF2-40B4-BE49-F238E27FC236}">
                <a16:creationId xmlns:a16="http://schemas.microsoft.com/office/drawing/2014/main" id="{CCB8C49B-EF49-4DCB-8662-564C628C2E7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65329" y="1313412"/>
            <a:ext cx="7572375" cy="4867275"/>
          </a:xfrm>
          <a:prstGeom prst="rect">
            <a:avLst/>
          </a:prstGeom>
        </p:spPr>
      </p:pic>
      <p:sp>
        <p:nvSpPr>
          <p:cNvPr id="2" name="TextBox 1">
            <a:extLst>
              <a:ext uri="{FF2B5EF4-FFF2-40B4-BE49-F238E27FC236}">
                <a16:creationId xmlns:a16="http://schemas.microsoft.com/office/drawing/2014/main" id="{3FBB901E-ACBE-41B9-909F-FBF412F78AE6}"/>
              </a:ext>
            </a:extLst>
          </p:cNvPr>
          <p:cNvSpPr txBox="1"/>
          <p:nvPr/>
        </p:nvSpPr>
        <p:spPr>
          <a:xfrm>
            <a:off x="3697358" y="6246947"/>
            <a:ext cx="967408" cy="369332"/>
          </a:xfrm>
          <a:prstGeom prst="rect">
            <a:avLst/>
          </a:prstGeom>
          <a:noFill/>
        </p:spPr>
        <p:txBody>
          <a:bodyPr wrap="square" rtlCol="0">
            <a:spAutoFit/>
          </a:bodyPr>
          <a:lstStyle/>
          <a:p>
            <a:r>
              <a:rPr lang="en-US" dirty="0"/>
              <a:t>Fig.4,[1]</a:t>
            </a:r>
          </a:p>
        </p:txBody>
      </p:sp>
    </p:spTree>
    <p:extLst>
      <p:ext uri="{BB962C8B-B14F-4D97-AF65-F5344CB8AC3E}">
        <p14:creationId xmlns:p14="http://schemas.microsoft.com/office/powerpoint/2010/main" val="263167353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IIIT Allahabad</a:t>
            </a:r>
          </a:p>
        </p:txBody>
      </p:sp>
      <p:sp>
        <p:nvSpPr>
          <p:cNvPr id="3" name="TextBox 2"/>
          <p:cNvSpPr txBox="1"/>
          <p:nvPr/>
        </p:nvSpPr>
        <p:spPr>
          <a:xfrm>
            <a:off x="99392" y="136525"/>
            <a:ext cx="11993216" cy="6562449"/>
          </a:xfrm>
          <a:prstGeom prst="rect">
            <a:avLst/>
          </a:prstGeom>
          <a:noFill/>
          <a:ln w="57150">
            <a:solidFill>
              <a:schemeClr val="accent6"/>
            </a:solidFill>
          </a:ln>
        </p:spPr>
        <p:txBody>
          <a:bodyPr wrap="square" rtlCol="0">
            <a:spAutoFit/>
          </a:bodyPr>
          <a:lstStyle/>
          <a:p>
            <a:endParaRPr lang="en-US" dirty="0"/>
          </a:p>
        </p:txBody>
      </p:sp>
      <p:sp>
        <p:nvSpPr>
          <p:cNvPr id="5" name="TextBox 4"/>
          <p:cNvSpPr txBox="1"/>
          <p:nvPr/>
        </p:nvSpPr>
        <p:spPr>
          <a:xfrm>
            <a:off x="318052" y="289409"/>
            <a:ext cx="11463131" cy="523220"/>
          </a:xfrm>
          <a:prstGeom prst="rect">
            <a:avLst/>
          </a:prstGeom>
          <a:noFill/>
          <a:ln w="28575">
            <a:solidFill>
              <a:schemeClr val="accent5"/>
            </a:solidFill>
          </a:ln>
        </p:spPr>
        <p:txBody>
          <a:bodyPr wrap="square" rtlCol="0">
            <a:spAutoFit/>
          </a:bodyPr>
          <a:lstStyle/>
          <a:p>
            <a:pPr algn="ctr"/>
            <a:r>
              <a:rPr lang="en-US" sz="2800" b="1" dirty="0">
                <a:solidFill>
                  <a:srgbClr val="00B050"/>
                </a:solidFill>
                <a:latin typeface="Times New Roman" panose="02020603050405020304" pitchFamily="18" charset="0"/>
                <a:cs typeface="Times New Roman" panose="02020603050405020304" pitchFamily="18" charset="0"/>
              </a:rPr>
              <a:t>Channel selection approach proposed by  </a:t>
            </a:r>
            <a:r>
              <a:rPr lang="en-US" sz="2800" b="1" i="1" dirty="0">
                <a:solidFill>
                  <a:srgbClr val="00B050"/>
                </a:solidFill>
                <a:latin typeface="Times New Roman" panose="02020603050405020304" pitchFamily="18" charset="0"/>
                <a:cs typeface="Times New Roman" panose="02020603050405020304" pitchFamily="18" charset="0"/>
              </a:rPr>
              <a:t>S. </a:t>
            </a:r>
            <a:r>
              <a:rPr lang="en-US" sz="2800" b="1" i="1" dirty="0" err="1">
                <a:solidFill>
                  <a:srgbClr val="00B050"/>
                </a:solidFill>
                <a:latin typeface="Times New Roman" panose="02020603050405020304" pitchFamily="18" charset="0"/>
                <a:cs typeface="Times New Roman" panose="02020603050405020304" pitchFamily="18" charset="0"/>
              </a:rPr>
              <a:t>Bavkar</a:t>
            </a:r>
            <a:r>
              <a:rPr lang="en-US" sz="2800" b="1" i="1" dirty="0">
                <a:solidFill>
                  <a:srgbClr val="00B050"/>
                </a:solidFill>
                <a:latin typeface="Times New Roman" panose="02020603050405020304" pitchFamily="18" charset="0"/>
                <a:cs typeface="Times New Roman" panose="02020603050405020304" pitchFamily="18" charset="0"/>
              </a:rPr>
              <a:t> et al. 2019 [21]</a:t>
            </a:r>
            <a:endParaRPr lang="en-US" sz="2800" b="1" dirty="0">
              <a:solidFill>
                <a:srgbClr val="00B050"/>
              </a:solidFill>
              <a:latin typeface="Times New Roman" panose="02020603050405020304" pitchFamily="18" charset="0"/>
              <a:cs typeface="Times New Roman" panose="02020603050405020304" pitchFamily="18" charset="0"/>
            </a:endParaRPr>
          </a:p>
        </p:txBody>
      </p:sp>
      <p:sp>
        <p:nvSpPr>
          <p:cNvPr id="4" name="TextBox 3"/>
          <p:cNvSpPr txBox="1"/>
          <p:nvPr/>
        </p:nvSpPr>
        <p:spPr>
          <a:xfrm>
            <a:off x="318052" y="1060174"/>
            <a:ext cx="11463131" cy="369332"/>
          </a:xfrm>
          <a:prstGeom prst="rect">
            <a:avLst/>
          </a:prstGeom>
          <a:noFill/>
        </p:spPr>
        <p:txBody>
          <a:bodyPr wrap="square" rtlCol="0">
            <a:spAutoFit/>
          </a:bodyPr>
          <a:lstStyle/>
          <a:p>
            <a:pPr marL="285750" indent="-285750">
              <a:buFont typeface="Wingdings" panose="05000000000000000000" pitchFamily="2" charset="2"/>
              <a:buChar char="q"/>
            </a:pPr>
            <a:endParaRPr lang="en-US" dirty="0"/>
          </a:p>
        </p:txBody>
      </p:sp>
      <p:sp>
        <p:nvSpPr>
          <p:cNvPr id="22" name="TextBox 21"/>
          <p:cNvSpPr txBox="1"/>
          <p:nvPr/>
        </p:nvSpPr>
        <p:spPr>
          <a:xfrm>
            <a:off x="318052" y="861394"/>
            <a:ext cx="4412974" cy="2585323"/>
          </a:xfrm>
          <a:prstGeom prst="rect">
            <a:avLst/>
          </a:prstGeom>
          <a:solidFill>
            <a:schemeClr val="bg2"/>
          </a:solidFill>
          <a:ln>
            <a:solidFill>
              <a:srgbClr val="0070C0"/>
            </a:solidFill>
          </a:ln>
        </p:spPr>
        <p:txBody>
          <a:bodyPr wrap="square" rtlCol="0">
            <a:spAutoFit/>
          </a:bodyPr>
          <a:lstStyle/>
          <a:p>
            <a:pPr algn="just">
              <a:buClr>
                <a:schemeClr val="accent5"/>
              </a:buClr>
            </a:pPr>
            <a:r>
              <a:rPr lang="en-US" b="1" dirty="0">
                <a:solidFill>
                  <a:srgbClr val="002060"/>
                </a:solidFill>
              </a:rPr>
              <a:t>Objective: </a:t>
            </a:r>
            <a:r>
              <a:rPr lang="en-US" dirty="0">
                <a:solidFill>
                  <a:srgbClr val="002060"/>
                </a:solidFill>
                <a:latin typeface="Times New Roman" panose="02020603050405020304" pitchFamily="18" charset="0"/>
                <a:cs typeface="Times New Roman" panose="02020603050405020304" pitchFamily="18" charset="0"/>
              </a:rPr>
              <a:t>The proposed method employs absolute </a:t>
            </a:r>
            <a:r>
              <a:rPr lang="en-US" b="1" i="1" dirty="0">
                <a:solidFill>
                  <a:schemeClr val="accent4"/>
                </a:solidFill>
                <a:latin typeface="Times New Roman" panose="02020603050405020304" pitchFamily="18" charset="0"/>
                <a:cs typeface="Times New Roman" panose="02020603050405020304" pitchFamily="18" charset="0"/>
              </a:rPr>
              <a:t>gamma band power used as a feature and ensemble subspace K-NN </a:t>
            </a:r>
            <a:r>
              <a:rPr lang="en-US" dirty="0">
                <a:solidFill>
                  <a:srgbClr val="002060"/>
                </a:solidFill>
                <a:latin typeface="Times New Roman" panose="02020603050405020304" pitchFamily="18" charset="0"/>
                <a:cs typeface="Times New Roman" panose="02020603050405020304" pitchFamily="18" charset="0"/>
              </a:rPr>
              <a:t>used as a classifier to categorize alcoholics and normal subject. Furthermore, an </a:t>
            </a:r>
            <a:r>
              <a:rPr lang="en-US" b="1" i="1" dirty="0">
                <a:solidFill>
                  <a:schemeClr val="accent4"/>
                </a:solidFill>
                <a:latin typeface="Times New Roman" panose="02020603050405020304" pitchFamily="18" charset="0"/>
                <a:cs typeface="Times New Roman" panose="02020603050405020304" pitchFamily="18" charset="0"/>
              </a:rPr>
              <a:t>Improved Binary Gravitational Search Algorithm (IBGSA) is reported as an optimization tool to select the optimum EEG channels</a:t>
            </a:r>
            <a:r>
              <a:rPr lang="en-US" dirty="0">
                <a:solidFill>
                  <a:schemeClr val="accent4"/>
                </a:solidFill>
                <a:latin typeface="Times New Roman" panose="02020603050405020304" pitchFamily="18" charset="0"/>
                <a:cs typeface="Times New Roman" panose="02020603050405020304" pitchFamily="18" charset="0"/>
              </a:rPr>
              <a:t> </a:t>
            </a:r>
            <a:r>
              <a:rPr lang="en-US" dirty="0">
                <a:solidFill>
                  <a:srgbClr val="002060"/>
                </a:solidFill>
                <a:latin typeface="Times New Roman" panose="02020603050405020304" pitchFamily="18" charset="0"/>
                <a:cs typeface="Times New Roman" panose="02020603050405020304" pitchFamily="18" charset="0"/>
              </a:rPr>
              <a:t>for the rapid screening of alcoholism.</a:t>
            </a:r>
          </a:p>
        </p:txBody>
      </p:sp>
      <p:sp>
        <p:nvSpPr>
          <p:cNvPr id="6" name="TextBox 5">
            <a:extLst>
              <a:ext uri="{FF2B5EF4-FFF2-40B4-BE49-F238E27FC236}">
                <a16:creationId xmlns:a16="http://schemas.microsoft.com/office/drawing/2014/main" id="{B4757541-0FED-44A9-9AE3-1F5FDFC450A1}"/>
              </a:ext>
            </a:extLst>
          </p:cNvPr>
          <p:cNvSpPr txBox="1"/>
          <p:nvPr/>
        </p:nvSpPr>
        <p:spPr>
          <a:xfrm>
            <a:off x="4876798" y="861997"/>
            <a:ext cx="3518453" cy="2862322"/>
          </a:xfrm>
          <a:prstGeom prst="rect">
            <a:avLst/>
          </a:prstGeom>
          <a:solidFill>
            <a:schemeClr val="accent6">
              <a:lumMod val="20000"/>
              <a:lumOff val="80000"/>
            </a:schemeClr>
          </a:solidFill>
          <a:ln>
            <a:solidFill>
              <a:srgbClr val="0070C0"/>
            </a:solidFill>
          </a:ln>
        </p:spPr>
        <p:txBody>
          <a:bodyPr wrap="square" rtlCol="0">
            <a:spAutoFit/>
          </a:bodyPr>
          <a:lstStyle/>
          <a:p>
            <a:pPr algn="just"/>
            <a:r>
              <a:rPr lang="en-US" b="1" dirty="0">
                <a:solidFill>
                  <a:srgbClr val="002060"/>
                </a:solidFill>
              </a:rPr>
              <a:t>Dataset Used:</a:t>
            </a:r>
            <a:r>
              <a:rPr lang="en-US" b="1" dirty="0">
                <a:solidFill>
                  <a:srgbClr val="002060"/>
                </a:solidFill>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The EEG database used for the present analysis is obtained from the University of California, Irvine Knowledge Discovery in Database (UCI KDD) Archive [19]. This database has 64 electrodes placed on the scalp of the human subjects. Each subject of 10 trials are used with one-second epoch.</a:t>
            </a:r>
          </a:p>
        </p:txBody>
      </p:sp>
      <p:sp>
        <p:nvSpPr>
          <p:cNvPr id="7" name="TextBox 6">
            <a:extLst>
              <a:ext uri="{FF2B5EF4-FFF2-40B4-BE49-F238E27FC236}">
                <a16:creationId xmlns:a16="http://schemas.microsoft.com/office/drawing/2014/main" id="{D7F4120C-76A8-439F-9519-224F9D544405}"/>
              </a:ext>
            </a:extLst>
          </p:cNvPr>
          <p:cNvSpPr txBox="1"/>
          <p:nvPr/>
        </p:nvSpPr>
        <p:spPr>
          <a:xfrm>
            <a:off x="8494643" y="927654"/>
            <a:ext cx="3445563" cy="4524315"/>
          </a:xfrm>
          <a:prstGeom prst="rect">
            <a:avLst/>
          </a:prstGeom>
          <a:solidFill>
            <a:schemeClr val="accent3">
              <a:lumMod val="40000"/>
              <a:lumOff val="60000"/>
            </a:schemeClr>
          </a:solidFill>
          <a:ln/>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b="1" dirty="0">
                <a:solidFill>
                  <a:srgbClr val="002060"/>
                </a:solidFill>
              </a:rPr>
              <a:t>Tools and Techniques Used</a:t>
            </a:r>
            <a:r>
              <a:rPr lang="en-US" dirty="0"/>
              <a:t>:</a:t>
            </a:r>
          </a:p>
          <a:p>
            <a:pPr marL="285750" indent="-285750" algn="just">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Butterworth bandpass filter for of fourth order are used to separate EEG signals into delta, theta, Alpha, beta and gamma band as per their frequency range</a:t>
            </a:r>
          </a:p>
          <a:p>
            <a:pPr marL="285750" indent="-285750" algn="just">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For Channel selection, Genetic algorithm (GA), binary particle swarm optimization (BPSO), binary gravitational search algorithm (BGSA). And proposed Improved BGSA</a:t>
            </a:r>
          </a:p>
          <a:p>
            <a:pPr marL="285750" indent="-285750" algn="just">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Ensemble subspace K-NN used as a classifier to categorize alcoholics and normal subject.</a:t>
            </a:r>
          </a:p>
        </p:txBody>
      </p:sp>
      <p:sp>
        <p:nvSpPr>
          <p:cNvPr id="8" name="TextBox 7">
            <a:extLst>
              <a:ext uri="{FF2B5EF4-FFF2-40B4-BE49-F238E27FC236}">
                <a16:creationId xmlns:a16="http://schemas.microsoft.com/office/drawing/2014/main" id="{01D691D0-73F3-4F29-9303-615F972B81F9}"/>
              </a:ext>
            </a:extLst>
          </p:cNvPr>
          <p:cNvSpPr txBox="1"/>
          <p:nvPr/>
        </p:nvSpPr>
        <p:spPr>
          <a:xfrm>
            <a:off x="290341" y="3731428"/>
            <a:ext cx="4505735" cy="1846659"/>
          </a:xfrm>
          <a:prstGeom prst="rect">
            <a:avLst/>
          </a:prstGeom>
          <a:solidFill>
            <a:schemeClr val="accent4">
              <a:lumMod val="20000"/>
              <a:lumOff val="80000"/>
            </a:schemeClr>
          </a:solidFill>
          <a:ln>
            <a:solidFill>
              <a:srgbClr val="0070C0"/>
            </a:solidFill>
          </a:ln>
        </p:spPr>
        <p:txBody>
          <a:bodyPr wrap="square" rtlCol="0">
            <a:spAutoFit/>
          </a:bodyPr>
          <a:lstStyle/>
          <a:p>
            <a:pPr algn="just"/>
            <a:r>
              <a:rPr lang="en-US" b="1" dirty="0">
                <a:solidFill>
                  <a:srgbClr val="002060"/>
                </a:solidFill>
              </a:rPr>
              <a:t>Conclusion: </a:t>
            </a:r>
          </a:p>
          <a:p>
            <a:pPr algn="just"/>
            <a:r>
              <a:rPr lang="en-US" sz="1600" dirty="0">
                <a:solidFill>
                  <a:srgbClr val="002060"/>
                </a:solidFill>
                <a:latin typeface="Times New Roman" panose="02020603050405020304" pitchFamily="18" charset="0"/>
                <a:cs typeface="Times New Roman" panose="02020603050405020304" pitchFamily="18" charset="0"/>
              </a:rPr>
              <a:t>The proposed method provides the optimum channels which are necessary and sufficient to detect and predict the alcoholism. The IBGSA provided 92.50% detection accuracy with only 13 EEG channels: </a:t>
            </a:r>
            <a:r>
              <a:rPr lang="en-US" sz="1600" b="1" dirty="0">
                <a:solidFill>
                  <a:srgbClr val="002060"/>
                </a:solidFill>
                <a:latin typeface="Times New Roman" panose="02020603050405020304" pitchFamily="18" charset="0"/>
                <a:cs typeface="Times New Roman" panose="02020603050405020304" pitchFamily="18" charset="0"/>
              </a:rPr>
              <a:t>FP1, </a:t>
            </a:r>
            <a:r>
              <a:rPr lang="en-US" sz="1600" b="1" dirty="0" err="1">
                <a:solidFill>
                  <a:srgbClr val="002060"/>
                </a:solidFill>
                <a:latin typeface="Times New Roman" panose="02020603050405020304" pitchFamily="18" charset="0"/>
                <a:cs typeface="Times New Roman" panose="02020603050405020304" pitchFamily="18" charset="0"/>
              </a:rPr>
              <a:t>FPz</a:t>
            </a:r>
            <a:r>
              <a:rPr lang="en-US" sz="1600" b="1" dirty="0">
                <a:solidFill>
                  <a:srgbClr val="002060"/>
                </a:solidFill>
                <a:latin typeface="Times New Roman" panose="02020603050405020304" pitchFamily="18" charset="0"/>
                <a:cs typeface="Times New Roman" panose="02020603050405020304" pitchFamily="18" charset="0"/>
              </a:rPr>
              <a:t>, FP2, AF7, AF8, FC5, FC6, T7, TP7, TP8, </a:t>
            </a:r>
            <a:r>
              <a:rPr lang="en-US" sz="1600" b="1" dirty="0" err="1">
                <a:solidFill>
                  <a:srgbClr val="002060"/>
                </a:solidFill>
                <a:latin typeface="Times New Roman" panose="02020603050405020304" pitchFamily="18" charset="0"/>
                <a:cs typeface="Times New Roman" panose="02020603050405020304" pitchFamily="18" charset="0"/>
              </a:rPr>
              <a:t>Cz</a:t>
            </a:r>
            <a:r>
              <a:rPr lang="en-US" sz="1600" b="1" dirty="0">
                <a:solidFill>
                  <a:srgbClr val="002060"/>
                </a:solidFill>
                <a:latin typeface="Times New Roman" panose="02020603050405020304" pitchFamily="18" charset="0"/>
                <a:cs typeface="Times New Roman" panose="02020603050405020304" pitchFamily="18" charset="0"/>
              </a:rPr>
              <a:t>, PO8 </a:t>
            </a:r>
            <a:r>
              <a:rPr lang="en-US" sz="1600" dirty="0">
                <a:solidFill>
                  <a:srgbClr val="002060"/>
                </a:solidFill>
                <a:latin typeface="Times New Roman" panose="02020603050405020304" pitchFamily="18" charset="0"/>
                <a:cs typeface="Times New Roman" panose="02020603050405020304" pitchFamily="18" charset="0"/>
              </a:rPr>
              <a:t>and </a:t>
            </a:r>
            <a:r>
              <a:rPr lang="en-US" sz="1600" b="1" dirty="0">
                <a:solidFill>
                  <a:srgbClr val="002060"/>
                </a:solidFill>
                <a:latin typeface="Times New Roman" panose="02020603050405020304" pitchFamily="18" charset="0"/>
                <a:cs typeface="Times New Roman" panose="02020603050405020304" pitchFamily="18" charset="0"/>
              </a:rPr>
              <a:t>PO7</a:t>
            </a:r>
            <a:r>
              <a:rPr lang="en-US" sz="1600" dirty="0">
                <a:solidFill>
                  <a:srgbClr val="002060"/>
                </a:solidFill>
                <a:latin typeface="Times New Roman" panose="02020603050405020304" pitchFamily="18" charset="0"/>
                <a:cs typeface="Times New Roman" panose="02020603050405020304" pitchFamily="18" charset="0"/>
              </a:rPr>
              <a:t>.</a:t>
            </a:r>
          </a:p>
        </p:txBody>
      </p:sp>
      <p:sp>
        <p:nvSpPr>
          <p:cNvPr id="11" name="TextBox 10">
            <a:extLst>
              <a:ext uri="{FF2B5EF4-FFF2-40B4-BE49-F238E27FC236}">
                <a16:creationId xmlns:a16="http://schemas.microsoft.com/office/drawing/2014/main" id="{EE3393D4-14D7-49BF-8B89-898DD9087C30}"/>
              </a:ext>
            </a:extLst>
          </p:cNvPr>
          <p:cNvSpPr txBox="1"/>
          <p:nvPr/>
        </p:nvSpPr>
        <p:spPr>
          <a:xfrm>
            <a:off x="4876797" y="3777909"/>
            <a:ext cx="3518455" cy="2585323"/>
          </a:xfrm>
          <a:prstGeom prst="rect">
            <a:avLst/>
          </a:prstGeom>
          <a:solidFill>
            <a:schemeClr val="accent6">
              <a:lumMod val="60000"/>
              <a:lumOff val="40000"/>
            </a:schemeClr>
          </a:solidFill>
          <a:ln>
            <a:solidFill>
              <a:schemeClr val="accent6"/>
            </a:solidFill>
          </a:ln>
        </p:spPr>
        <p:txBody>
          <a:bodyPr wrap="square" rtlCol="0">
            <a:spAutoFit/>
          </a:bodyPr>
          <a:lstStyle/>
          <a:p>
            <a:r>
              <a:rPr lang="en-US" b="1" u="sng" dirty="0">
                <a:solidFill>
                  <a:schemeClr val="accent4"/>
                </a:solidFill>
              </a:rPr>
              <a:t>Future Scope suggested:</a:t>
            </a:r>
          </a:p>
          <a:p>
            <a:pPr marL="285750" indent="-285750" algn="just">
              <a:buFont typeface="Wingdings" panose="05000000000000000000" pitchFamily="2" charset="2"/>
              <a:buChar char="q"/>
            </a:pPr>
            <a:r>
              <a:rPr lang="en-US" sz="1600" dirty="0">
                <a:solidFill>
                  <a:srgbClr val="002060"/>
                </a:solidFill>
                <a:latin typeface="Times New Roman" panose="02020603050405020304" pitchFamily="18" charset="0"/>
                <a:cs typeface="Times New Roman" panose="02020603050405020304" pitchFamily="18" charset="0"/>
              </a:rPr>
              <a:t>In the future, the proposed work can be extended to improve the detection accuracy by using different combinations of optimization algorithms and deep learning techniques. </a:t>
            </a:r>
          </a:p>
          <a:p>
            <a:pPr marL="285750" indent="-285750" algn="just">
              <a:buFont typeface="Wingdings" panose="05000000000000000000" pitchFamily="2" charset="2"/>
              <a:buChar char="q"/>
            </a:pPr>
            <a:r>
              <a:rPr lang="en-US" sz="1600" dirty="0">
                <a:solidFill>
                  <a:srgbClr val="002060"/>
                </a:solidFill>
                <a:latin typeface="Times New Roman" panose="02020603050405020304" pitchFamily="18" charset="0"/>
                <a:cs typeface="Times New Roman" panose="02020603050405020304" pitchFamily="18" charset="0"/>
              </a:rPr>
              <a:t>Further, the claims in this paper can be verified in real-time mode on the alcoholic subject.</a:t>
            </a:r>
          </a:p>
        </p:txBody>
      </p:sp>
      <p:sp>
        <p:nvSpPr>
          <p:cNvPr id="9" name="Slide Number Placeholder 8">
            <a:extLst>
              <a:ext uri="{FF2B5EF4-FFF2-40B4-BE49-F238E27FC236}">
                <a16:creationId xmlns:a16="http://schemas.microsoft.com/office/drawing/2014/main" id="{DB2C27AE-06C3-4E50-A1F5-8EFCBE1442FE}"/>
              </a:ext>
            </a:extLst>
          </p:cNvPr>
          <p:cNvSpPr>
            <a:spLocks noGrp="1"/>
          </p:cNvSpPr>
          <p:nvPr>
            <p:ph type="sldNum" sz="quarter" idx="12"/>
          </p:nvPr>
        </p:nvSpPr>
        <p:spPr/>
        <p:txBody>
          <a:bodyPr/>
          <a:lstStyle/>
          <a:p>
            <a:fld id="{A6B19534-8C6D-491C-AD30-74D79BD5D3E3}" type="slidenum">
              <a:rPr lang="en-US" smtClean="0"/>
              <a:pPr/>
              <a:t>60</a:t>
            </a:fld>
            <a:endParaRPr lang="en-US"/>
          </a:p>
        </p:txBody>
      </p:sp>
    </p:spTree>
    <p:extLst>
      <p:ext uri="{BB962C8B-B14F-4D97-AF65-F5344CB8AC3E}">
        <p14:creationId xmlns:p14="http://schemas.microsoft.com/office/powerpoint/2010/main" val="222169714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IIIT Allahabad</a:t>
            </a:r>
          </a:p>
        </p:txBody>
      </p:sp>
      <p:sp>
        <p:nvSpPr>
          <p:cNvPr id="3" name="TextBox 2"/>
          <p:cNvSpPr txBox="1"/>
          <p:nvPr/>
        </p:nvSpPr>
        <p:spPr>
          <a:xfrm>
            <a:off x="225287" y="145774"/>
            <a:ext cx="11767930" cy="6575701"/>
          </a:xfrm>
          <a:prstGeom prst="rect">
            <a:avLst/>
          </a:prstGeom>
          <a:noFill/>
          <a:ln w="57150">
            <a:solidFill>
              <a:schemeClr val="accent6"/>
            </a:solidFill>
          </a:ln>
        </p:spPr>
        <p:txBody>
          <a:bodyPr wrap="square" rtlCol="0">
            <a:spAutoFit/>
          </a:bodyPr>
          <a:lstStyle/>
          <a:p>
            <a:endParaRPr lang="en-US" dirty="0"/>
          </a:p>
        </p:txBody>
      </p:sp>
      <p:sp>
        <p:nvSpPr>
          <p:cNvPr id="6" name="TextBox 5"/>
          <p:cNvSpPr txBox="1"/>
          <p:nvPr/>
        </p:nvSpPr>
        <p:spPr>
          <a:xfrm>
            <a:off x="357809" y="225289"/>
            <a:ext cx="11489634" cy="523220"/>
          </a:xfrm>
          <a:prstGeom prst="rect">
            <a:avLst/>
          </a:prstGeom>
          <a:noFill/>
          <a:ln w="28575">
            <a:solidFill>
              <a:schemeClr val="accent5"/>
            </a:solidFill>
          </a:ln>
        </p:spPr>
        <p:txBody>
          <a:bodyPr wrap="square" rtlCol="0">
            <a:spAutoFit/>
          </a:bodyPr>
          <a:lstStyle/>
          <a:p>
            <a:pPr algn="ctr"/>
            <a:r>
              <a:rPr lang="en-US" sz="2800" b="1" dirty="0">
                <a:solidFill>
                  <a:srgbClr val="00B050"/>
                </a:solidFill>
                <a:latin typeface="Times New Roman" panose="02020603050405020304" pitchFamily="18" charset="0"/>
                <a:cs typeface="Times New Roman" panose="02020603050405020304" pitchFamily="18" charset="0"/>
              </a:rPr>
              <a:t>Techniques applied by </a:t>
            </a:r>
            <a:r>
              <a:rPr lang="da-DK" sz="2800" b="1" dirty="0">
                <a:solidFill>
                  <a:srgbClr val="00B050"/>
                </a:solidFill>
                <a:latin typeface="Times New Roman" panose="02020603050405020304" pitchFamily="18" charset="0"/>
                <a:cs typeface="Times New Roman" panose="02020603050405020304" pitchFamily="18" charset="0"/>
              </a:rPr>
              <a:t>S. Bavkar et al. 2019 [21]</a:t>
            </a:r>
            <a:r>
              <a:rPr lang="en-US" sz="2800" b="1" dirty="0">
                <a:solidFill>
                  <a:srgbClr val="00B050"/>
                </a:solidFill>
                <a:latin typeface="Times New Roman" panose="02020603050405020304" pitchFamily="18" charset="0"/>
                <a:cs typeface="Times New Roman" panose="02020603050405020304" pitchFamily="18" charset="0"/>
              </a:rPr>
              <a:t> for Channel selection   </a:t>
            </a:r>
          </a:p>
        </p:txBody>
      </p:sp>
      <p:sp>
        <p:nvSpPr>
          <p:cNvPr id="4" name="Slide Number Placeholder 3">
            <a:extLst>
              <a:ext uri="{FF2B5EF4-FFF2-40B4-BE49-F238E27FC236}">
                <a16:creationId xmlns:a16="http://schemas.microsoft.com/office/drawing/2014/main" id="{804BFD1A-0369-4156-90B6-40CAFDD352ED}"/>
              </a:ext>
            </a:extLst>
          </p:cNvPr>
          <p:cNvSpPr>
            <a:spLocks noGrp="1"/>
          </p:cNvSpPr>
          <p:nvPr>
            <p:ph type="sldNum" sz="quarter" idx="12"/>
          </p:nvPr>
        </p:nvSpPr>
        <p:spPr/>
        <p:txBody>
          <a:bodyPr/>
          <a:lstStyle/>
          <a:p>
            <a:fld id="{A6B19534-8C6D-491C-AD30-74D79BD5D3E3}" type="slidenum">
              <a:rPr lang="en-US" smtClean="0"/>
              <a:pPr/>
              <a:t>61</a:t>
            </a:fld>
            <a:endParaRPr lang="en-US"/>
          </a:p>
        </p:txBody>
      </p:sp>
      <p:pic>
        <p:nvPicPr>
          <p:cNvPr id="7" name="Picture 6">
            <a:extLst>
              <a:ext uri="{FF2B5EF4-FFF2-40B4-BE49-F238E27FC236}">
                <a16:creationId xmlns:a16="http://schemas.microsoft.com/office/drawing/2014/main" id="{2EE47A07-6153-475D-803B-6770BA2B95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0940" y="828024"/>
            <a:ext cx="4958422" cy="4450558"/>
          </a:xfrm>
          <a:prstGeom prst="rect">
            <a:avLst/>
          </a:prstGeom>
        </p:spPr>
      </p:pic>
      <p:pic>
        <p:nvPicPr>
          <p:cNvPr id="12" name="Picture 11">
            <a:extLst>
              <a:ext uri="{FF2B5EF4-FFF2-40B4-BE49-F238E27FC236}">
                <a16:creationId xmlns:a16="http://schemas.microsoft.com/office/drawing/2014/main" id="{C2C6411C-D682-4B93-B8A9-07E8FAD817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53272" y="828024"/>
            <a:ext cx="3631098" cy="5337249"/>
          </a:xfrm>
          <a:prstGeom prst="rect">
            <a:avLst/>
          </a:prstGeom>
        </p:spPr>
      </p:pic>
      <p:pic>
        <p:nvPicPr>
          <p:cNvPr id="14" name="Picture 13">
            <a:extLst>
              <a:ext uri="{FF2B5EF4-FFF2-40B4-BE49-F238E27FC236}">
                <a16:creationId xmlns:a16="http://schemas.microsoft.com/office/drawing/2014/main" id="{20B7F033-CA9B-4EC5-8127-1B67E575523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10600" y="820656"/>
            <a:ext cx="3306573" cy="4845853"/>
          </a:xfrm>
          <a:prstGeom prst="rect">
            <a:avLst/>
          </a:prstGeom>
        </p:spPr>
      </p:pic>
      <p:sp>
        <p:nvSpPr>
          <p:cNvPr id="15" name="TextBox 14">
            <a:extLst>
              <a:ext uri="{FF2B5EF4-FFF2-40B4-BE49-F238E27FC236}">
                <a16:creationId xmlns:a16="http://schemas.microsoft.com/office/drawing/2014/main" id="{EFE40847-96D9-4BB6-B143-922A1155965E}"/>
              </a:ext>
            </a:extLst>
          </p:cNvPr>
          <p:cNvSpPr txBox="1"/>
          <p:nvPr/>
        </p:nvSpPr>
        <p:spPr>
          <a:xfrm>
            <a:off x="498764" y="5666509"/>
            <a:ext cx="4391891" cy="646331"/>
          </a:xfrm>
          <a:prstGeom prst="rect">
            <a:avLst/>
          </a:prstGeom>
          <a:noFill/>
        </p:spPr>
        <p:txBody>
          <a:bodyPr wrap="square" rtlCol="0">
            <a:spAutoFit/>
          </a:bodyPr>
          <a:lstStyle/>
          <a:p>
            <a:pPr algn="just"/>
            <a:r>
              <a:rPr lang="en-US" dirty="0"/>
              <a:t>Fig.12: Block diagram of the proposed methodology. </a:t>
            </a:r>
          </a:p>
        </p:txBody>
      </p:sp>
    </p:spTree>
    <p:extLst>
      <p:ext uri="{BB962C8B-B14F-4D97-AF65-F5344CB8AC3E}">
        <p14:creationId xmlns:p14="http://schemas.microsoft.com/office/powerpoint/2010/main" val="311368662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IIIT Allahabad</a:t>
            </a:r>
          </a:p>
        </p:txBody>
      </p:sp>
      <p:sp>
        <p:nvSpPr>
          <p:cNvPr id="3" name="TextBox 2"/>
          <p:cNvSpPr txBox="1"/>
          <p:nvPr/>
        </p:nvSpPr>
        <p:spPr>
          <a:xfrm>
            <a:off x="110836" y="145774"/>
            <a:ext cx="11882381" cy="6575701"/>
          </a:xfrm>
          <a:prstGeom prst="rect">
            <a:avLst/>
          </a:prstGeom>
          <a:noFill/>
          <a:ln w="57150">
            <a:solidFill>
              <a:schemeClr val="accent6"/>
            </a:solidFill>
          </a:ln>
        </p:spPr>
        <p:txBody>
          <a:bodyPr wrap="square" rtlCol="0">
            <a:spAutoFit/>
          </a:bodyPr>
          <a:lstStyle/>
          <a:p>
            <a:endParaRPr lang="en-US" dirty="0"/>
          </a:p>
        </p:txBody>
      </p:sp>
      <p:sp>
        <p:nvSpPr>
          <p:cNvPr id="6" name="TextBox 5"/>
          <p:cNvSpPr txBox="1"/>
          <p:nvPr/>
        </p:nvSpPr>
        <p:spPr>
          <a:xfrm>
            <a:off x="198783" y="225289"/>
            <a:ext cx="11648660" cy="523220"/>
          </a:xfrm>
          <a:prstGeom prst="rect">
            <a:avLst/>
          </a:prstGeom>
          <a:noFill/>
          <a:ln w="28575">
            <a:solidFill>
              <a:schemeClr val="accent5"/>
            </a:solidFill>
          </a:ln>
        </p:spPr>
        <p:txBody>
          <a:bodyPr wrap="square" rtlCol="0">
            <a:spAutoFit/>
          </a:bodyPr>
          <a:lstStyle/>
          <a:p>
            <a:pPr algn="ctr"/>
            <a:r>
              <a:rPr lang="en-US" sz="2800" b="1" dirty="0">
                <a:solidFill>
                  <a:srgbClr val="00B050"/>
                </a:solidFill>
                <a:latin typeface="Times New Roman" panose="02020603050405020304" pitchFamily="18" charset="0"/>
                <a:cs typeface="Times New Roman" panose="02020603050405020304" pitchFamily="18" charset="0"/>
              </a:rPr>
              <a:t>Results of proposed techniques estimated by </a:t>
            </a:r>
            <a:r>
              <a:rPr lang="da-DK" sz="2800" b="1" dirty="0">
                <a:solidFill>
                  <a:srgbClr val="00B050"/>
                </a:solidFill>
                <a:latin typeface="Times New Roman" panose="02020603050405020304" pitchFamily="18" charset="0"/>
                <a:cs typeface="Times New Roman" panose="02020603050405020304" pitchFamily="18" charset="0"/>
              </a:rPr>
              <a:t>S. Bavkar et al. 2019 [21]</a:t>
            </a:r>
            <a:r>
              <a:rPr lang="en-US" sz="2800" b="1" dirty="0">
                <a:solidFill>
                  <a:srgbClr val="00B050"/>
                </a:solidFill>
                <a:latin typeface="Times New Roman" panose="02020603050405020304" pitchFamily="18" charset="0"/>
                <a:cs typeface="Times New Roman" panose="02020603050405020304" pitchFamily="18" charset="0"/>
              </a:rPr>
              <a:t>   </a:t>
            </a:r>
          </a:p>
        </p:txBody>
      </p:sp>
      <p:sp>
        <p:nvSpPr>
          <p:cNvPr id="4" name="Slide Number Placeholder 3">
            <a:extLst>
              <a:ext uri="{FF2B5EF4-FFF2-40B4-BE49-F238E27FC236}">
                <a16:creationId xmlns:a16="http://schemas.microsoft.com/office/drawing/2014/main" id="{804BFD1A-0369-4156-90B6-40CAFDD352ED}"/>
              </a:ext>
            </a:extLst>
          </p:cNvPr>
          <p:cNvSpPr>
            <a:spLocks noGrp="1"/>
          </p:cNvSpPr>
          <p:nvPr>
            <p:ph type="sldNum" sz="quarter" idx="12"/>
          </p:nvPr>
        </p:nvSpPr>
        <p:spPr/>
        <p:txBody>
          <a:bodyPr/>
          <a:lstStyle/>
          <a:p>
            <a:fld id="{A6B19534-8C6D-491C-AD30-74D79BD5D3E3}" type="slidenum">
              <a:rPr lang="en-US" smtClean="0"/>
              <a:pPr/>
              <a:t>62</a:t>
            </a:fld>
            <a:endParaRPr lang="en-US"/>
          </a:p>
        </p:txBody>
      </p:sp>
      <p:pic>
        <p:nvPicPr>
          <p:cNvPr id="7" name="Picture 6">
            <a:extLst>
              <a:ext uri="{FF2B5EF4-FFF2-40B4-BE49-F238E27FC236}">
                <a16:creationId xmlns:a16="http://schemas.microsoft.com/office/drawing/2014/main" id="{03E4EEA5-5B37-4E97-BA0A-AFB1DB14F2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8942" y="789711"/>
            <a:ext cx="7461537" cy="5043053"/>
          </a:xfrm>
          <a:prstGeom prst="rect">
            <a:avLst/>
          </a:prstGeom>
        </p:spPr>
      </p:pic>
      <p:pic>
        <p:nvPicPr>
          <p:cNvPr id="10" name="Picture 9">
            <a:extLst>
              <a:ext uri="{FF2B5EF4-FFF2-40B4-BE49-F238E27FC236}">
                <a16:creationId xmlns:a16="http://schemas.microsoft.com/office/drawing/2014/main" id="{6B423911-F49D-4E6B-97B8-65E6DE8EE7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08585" y="851612"/>
            <a:ext cx="4138858" cy="2237942"/>
          </a:xfrm>
          <a:prstGeom prst="rect">
            <a:avLst/>
          </a:prstGeom>
        </p:spPr>
      </p:pic>
      <p:sp>
        <p:nvSpPr>
          <p:cNvPr id="11" name="TextBox 10">
            <a:extLst>
              <a:ext uri="{FF2B5EF4-FFF2-40B4-BE49-F238E27FC236}">
                <a16:creationId xmlns:a16="http://schemas.microsoft.com/office/drawing/2014/main" id="{1762E00D-07F9-4344-8929-B68F7E41038A}"/>
              </a:ext>
            </a:extLst>
          </p:cNvPr>
          <p:cNvSpPr txBox="1"/>
          <p:nvPr/>
        </p:nvSpPr>
        <p:spPr>
          <a:xfrm>
            <a:off x="357809" y="5826273"/>
            <a:ext cx="7282669" cy="646331"/>
          </a:xfrm>
          <a:prstGeom prst="rect">
            <a:avLst/>
          </a:prstGeom>
          <a:noFill/>
        </p:spPr>
        <p:txBody>
          <a:bodyPr wrap="square" rtlCol="0">
            <a:spAutoFit/>
          </a:bodyPr>
          <a:lstStyle/>
          <a:p>
            <a:pPr algn="just"/>
            <a:r>
              <a:rPr lang="en-US" dirty="0"/>
              <a:t>Table4: Comparative analysis of different classifiers using 10 fold cross validation.  </a:t>
            </a:r>
          </a:p>
        </p:txBody>
      </p:sp>
      <p:sp>
        <p:nvSpPr>
          <p:cNvPr id="12" name="TextBox 11">
            <a:extLst>
              <a:ext uri="{FF2B5EF4-FFF2-40B4-BE49-F238E27FC236}">
                <a16:creationId xmlns:a16="http://schemas.microsoft.com/office/drawing/2014/main" id="{6763C62E-2584-4651-9448-C8F5118CD794}"/>
              </a:ext>
            </a:extLst>
          </p:cNvPr>
          <p:cNvSpPr txBox="1"/>
          <p:nvPr/>
        </p:nvSpPr>
        <p:spPr>
          <a:xfrm>
            <a:off x="7708585" y="3228109"/>
            <a:ext cx="4114800" cy="646331"/>
          </a:xfrm>
          <a:prstGeom prst="rect">
            <a:avLst/>
          </a:prstGeom>
          <a:noFill/>
        </p:spPr>
        <p:txBody>
          <a:bodyPr wrap="square" rtlCol="0">
            <a:spAutoFit/>
          </a:bodyPr>
          <a:lstStyle/>
          <a:p>
            <a:pPr algn="just"/>
            <a:r>
              <a:rPr lang="en-US" dirty="0"/>
              <a:t>Table5: Quantitative analysis of the proposed method: detection accuracy. </a:t>
            </a:r>
          </a:p>
        </p:txBody>
      </p:sp>
      <p:sp>
        <p:nvSpPr>
          <p:cNvPr id="13" name="TextBox 12">
            <a:extLst>
              <a:ext uri="{FF2B5EF4-FFF2-40B4-BE49-F238E27FC236}">
                <a16:creationId xmlns:a16="http://schemas.microsoft.com/office/drawing/2014/main" id="{DA5D41C0-1213-4AA0-8109-5F53F7934E62}"/>
              </a:ext>
            </a:extLst>
          </p:cNvPr>
          <p:cNvSpPr txBox="1"/>
          <p:nvPr/>
        </p:nvSpPr>
        <p:spPr>
          <a:xfrm>
            <a:off x="7640478" y="3962398"/>
            <a:ext cx="4182907" cy="2246769"/>
          </a:xfrm>
          <a:prstGeom prst="rect">
            <a:avLst/>
          </a:prstGeom>
          <a:noFill/>
          <a:ln w="19050">
            <a:solidFill>
              <a:schemeClr val="tx1"/>
            </a:solidFill>
          </a:ln>
        </p:spPr>
        <p:txBody>
          <a:bodyPr wrap="square" rtlCol="0">
            <a:spAutoFit/>
          </a:bodyPr>
          <a:lstStyle/>
          <a:p>
            <a:pPr algn="just"/>
            <a:r>
              <a:rPr lang="en-US" b="1" dirty="0">
                <a:solidFill>
                  <a:schemeClr val="accent6"/>
                </a:solidFill>
              </a:rPr>
              <a:t>Discussion: </a:t>
            </a:r>
            <a:r>
              <a:rPr lang="en-US" sz="2000" dirty="0">
                <a:latin typeface="Times New Roman" panose="02020603050405020304" pitchFamily="18" charset="0"/>
                <a:cs typeface="Times New Roman" panose="02020603050405020304" pitchFamily="18" charset="0"/>
              </a:rPr>
              <a:t>However, author clearly mentioned in the paper that:</a:t>
            </a:r>
          </a:p>
          <a:p>
            <a:pPr algn="just"/>
            <a:r>
              <a:rPr lang="en-US" sz="2000" dirty="0">
                <a:solidFill>
                  <a:srgbClr val="0070C0"/>
                </a:solidFill>
                <a:latin typeface="Times New Roman" panose="02020603050405020304" pitchFamily="18" charset="0"/>
                <a:cs typeface="Times New Roman" panose="02020603050405020304" pitchFamily="18" charset="0"/>
              </a:rPr>
              <a:t>These methods are unattractive due to one or other reasons</a:t>
            </a:r>
            <a:r>
              <a:rPr lang="en-US" sz="2000" dirty="0">
                <a:latin typeface="Times New Roman" panose="02020603050405020304" pitchFamily="18" charset="0"/>
                <a:cs typeface="Times New Roman" panose="02020603050405020304" pitchFamily="18" charset="0"/>
              </a:rPr>
              <a:t> like </a:t>
            </a:r>
            <a:r>
              <a:rPr lang="en-US" sz="2000" dirty="0">
                <a:solidFill>
                  <a:srgbClr val="0070C0"/>
                </a:solidFill>
                <a:latin typeface="Times New Roman" panose="02020603050405020304" pitchFamily="18" charset="0"/>
                <a:cs typeface="Times New Roman" panose="02020603050405020304" pitchFamily="18" charset="0"/>
              </a:rPr>
              <a:t>complicated computational methodology </a:t>
            </a:r>
            <a:r>
              <a:rPr lang="en-US" sz="2000" dirty="0">
                <a:latin typeface="Times New Roman" panose="02020603050405020304" pitchFamily="18" charset="0"/>
                <a:cs typeface="Times New Roman" panose="02020603050405020304" pitchFamily="18" charset="0"/>
              </a:rPr>
              <a:t>or reduction in detection accuracy with a reduction in channels.</a:t>
            </a:r>
          </a:p>
        </p:txBody>
      </p:sp>
    </p:spTree>
    <p:extLst>
      <p:ext uri="{BB962C8B-B14F-4D97-AF65-F5344CB8AC3E}">
        <p14:creationId xmlns:p14="http://schemas.microsoft.com/office/powerpoint/2010/main" val="238838501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IIIT Allahabad</a:t>
            </a:r>
          </a:p>
        </p:txBody>
      </p:sp>
      <p:sp>
        <p:nvSpPr>
          <p:cNvPr id="3" name="TextBox 2"/>
          <p:cNvSpPr txBox="1"/>
          <p:nvPr/>
        </p:nvSpPr>
        <p:spPr>
          <a:xfrm>
            <a:off x="225287" y="145774"/>
            <a:ext cx="11767930" cy="6575701"/>
          </a:xfrm>
          <a:prstGeom prst="rect">
            <a:avLst/>
          </a:prstGeom>
          <a:noFill/>
          <a:ln w="57150">
            <a:solidFill>
              <a:schemeClr val="accent6"/>
            </a:solidFill>
          </a:ln>
        </p:spPr>
        <p:txBody>
          <a:bodyPr wrap="square" rtlCol="0">
            <a:spAutoFit/>
          </a:bodyPr>
          <a:lstStyle/>
          <a:p>
            <a:endParaRPr lang="en-US" dirty="0"/>
          </a:p>
        </p:txBody>
      </p:sp>
      <p:sp>
        <p:nvSpPr>
          <p:cNvPr id="6" name="TextBox 5"/>
          <p:cNvSpPr txBox="1"/>
          <p:nvPr/>
        </p:nvSpPr>
        <p:spPr>
          <a:xfrm>
            <a:off x="357809" y="225289"/>
            <a:ext cx="11489634" cy="954107"/>
          </a:xfrm>
          <a:prstGeom prst="rect">
            <a:avLst/>
          </a:prstGeom>
          <a:noFill/>
          <a:ln w="28575">
            <a:solidFill>
              <a:schemeClr val="accent5"/>
            </a:solidFill>
          </a:ln>
        </p:spPr>
        <p:txBody>
          <a:bodyPr wrap="square" rtlCol="0">
            <a:spAutoFit/>
          </a:bodyPr>
          <a:lstStyle/>
          <a:p>
            <a:pPr algn="ctr"/>
            <a:r>
              <a:rPr lang="en-US" sz="2800" b="1" dirty="0">
                <a:solidFill>
                  <a:srgbClr val="00B050"/>
                </a:solidFill>
                <a:latin typeface="Times New Roman" panose="02020603050405020304" pitchFamily="18" charset="0"/>
                <a:cs typeface="Times New Roman" panose="02020603050405020304" pitchFamily="18" charset="0"/>
              </a:rPr>
              <a:t>Traditional Feature Extraction and Machine Learning approach for Epileptic Seizure Detection    </a:t>
            </a:r>
          </a:p>
        </p:txBody>
      </p:sp>
      <p:sp>
        <p:nvSpPr>
          <p:cNvPr id="4" name="Slide Number Placeholder 3">
            <a:extLst>
              <a:ext uri="{FF2B5EF4-FFF2-40B4-BE49-F238E27FC236}">
                <a16:creationId xmlns:a16="http://schemas.microsoft.com/office/drawing/2014/main" id="{804BFD1A-0369-4156-90B6-40CAFDD352ED}"/>
              </a:ext>
            </a:extLst>
          </p:cNvPr>
          <p:cNvSpPr>
            <a:spLocks noGrp="1"/>
          </p:cNvSpPr>
          <p:nvPr>
            <p:ph type="sldNum" sz="quarter" idx="12"/>
          </p:nvPr>
        </p:nvSpPr>
        <p:spPr/>
        <p:txBody>
          <a:bodyPr/>
          <a:lstStyle/>
          <a:p>
            <a:fld id="{A6B19534-8C6D-491C-AD30-74D79BD5D3E3}" type="slidenum">
              <a:rPr lang="en-US" smtClean="0"/>
              <a:pPr/>
              <a:t>63</a:t>
            </a:fld>
            <a:endParaRPr lang="en-US"/>
          </a:p>
        </p:txBody>
      </p:sp>
      <p:graphicFrame>
        <p:nvGraphicFramePr>
          <p:cNvPr id="8" name="Table 7">
            <a:extLst>
              <a:ext uri="{FF2B5EF4-FFF2-40B4-BE49-F238E27FC236}">
                <a16:creationId xmlns:a16="http://schemas.microsoft.com/office/drawing/2014/main" id="{B18853A6-CEAF-4715-AAA7-2BDB2987E6A6}"/>
              </a:ext>
            </a:extLst>
          </p:cNvPr>
          <p:cNvGraphicFramePr>
            <a:graphicFrameLocks noGrp="1"/>
          </p:cNvGraphicFramePr>
          <p:nvPr/>
        </p:nvGraphicFramePr>
        <p:xfrm>
          <a:off x="344557" y="1162906"/>
          <a:ext cx="11502885" cy="5118745"/>
        </p:xfrm>
        <a:graphic>
          <a:graphicData uri="http://schemas.openxmlformats.org/drawingml/2006/table">
            <a:tbl>
              <a:tblPr firstRow="1" bandRow="1">
                <a:tableStyleId>{5940675A-B579-460E-94D1-54222C63F5DA}</a:tableStyleId>
              </a:tblPr>
              <a:tblGrid>
                <a:gridCol w="824416">
                  <a:extLst>
                    <a:ext uri="{9D8B030D-6E8A-4147-A177-3AD203B41FA5}">
                      <a16:colId xmlns:a16="http://schemas.microsoft.com/office/drawing/2014/main" val="3566014156"/>
                    </a:ext>
                  </a:extLst>
                </a:gridCol>
                <a:gridCol w="8193334">
                  <a:extLst>
                    <a:ext uri="{9D8B030D-6E8A-4147-A177-3AD203B41FA5}">
                      <a16:colId xmlns:a16="http://schemas.microsoft.com/office/drawing/2014/main" val="3586803434"/>
                    </a:ext>
                  </a:extLst>
                </a:gridCol>
                <a:gridCol w="2485135">
                  <a:extLst>
                    <a:ext uri="{9D8B030D-6E8A-4147-A177-3AD203B41FA5}">
                      <a16:colId xmlns:a16="http://schemas.microsoft.com/office/drawing/2014/main" val="1925394201"/>
                    </a:ext>
                  </a:extLst>
                </a:gridCol>
              </a:tblGrid>
              <a:tr h="586984">
                <a:tc>
                  <a:txBody>
                    <a:bodyPr/>
                    <a:lstStyle/>
                    <a:p>
                      <a:pPr algn="ctr"/>
                      <a:r>
                        <a:rPr lang="en-US" sz="1800" b="1" dirty="0">
                          <a:solidFill>
                            <a:schemeClr val="accent4"/>
                          </a:solidFill>
                          <a:latin typeface="Times New Roman" panose="02020603050405020304" pitchFamily="18" charset="0"/>
                          <a:cs typeface="Times New Roman" panose="02020603050405020304" pitchFamily="18" charset="0"/>
                        </a:rPr>
                        <a:t>Sl. No.</a:t>
                      </a:r>
                    </a:p>
                  </a:txBody>
                  <a:tcPr/>
                </a:tc>
                <a:tc>
                  <a:txBody>
                    <a:bodyPr/>
                    <a:lstStyle/>
                    <a:p>
                      <a:pPr algn="ctr"/>
                      <a:r>
                        <a:rPr lang="en-US" sz="1800" b="1" dirty="0">
                          <a:solidFill>
                            <a:schemeClr val="accent4"/>
                          </a:solidFill>
                          <a:latin typeface="Times New Roman" panose="02020603050405020304" pitchFamily="18" charset="0"/>
                          <a:cs typeface="Times New Roman" panose="02020603050405020304" pitchFamily="18" charset="0"/>
                        </a:rPr>
                        <a:t>Paper Details</a:t>
                      </a:r>
                    </a:p>
                  </a:txBody>
                  <a:tcPr/>
                </a:tc>
                <a:tc>
                  <a:txBody>
                    <a:bodyPr/>
                    <a:lstStyle/>
                    <a:p>
                      <a:pPr algn="ctr"/>
                      <a:r>
                        <a:rPr lang="en-US" sz="1800" b="1" dirty="0">
                          <a:solidFill>
                            <a:schemeClr val="accent4"/>
                          </a:solidFill>
                          <a:latin typeface="Times New Roman" panose="02020603050405020304" pitchFamily="18" charset="0"/>
                          <a:cs typeface="Times New Roman" panose="02020603050405020304" pitchFamily="18" charset="0"/>
                        </a:rPr>
                        <a:t>Tools and Techniques Used </a:t>
                      </a:r>
                    </a:p>
                  </a:txBody>
                  <a:tcPr/>
                </a:tc>
                <a:extLst>
                  <a:ext uri="{0D108BD9-81ED-4DB2-BD59-A6C34878D82A}">
                    <a16:rowId xmlns:a16="http://schemas.microsoft.com/office/drawing/2014/main" val="1301993004"/>
                  </a:ext>
                </a:extLst>
              </a:tr>
              <a:tr h="588055">
                <a:tc>
                  <a:txBody>
                    <a:bodyPr/>
                    <a:lstStyle/>
                    <a:p>
                      <a:pPr algn="ctr"/>
                      <a:r>
                        <a:rPr lang="en-US" sz="1600" dirty="0">
                          <a:solidFill>
                            <a:srgbClr val="7030A0"/>
                          </a:solidFill>
                          <a:latin typeface="Times New Roman" panose="02020603050405020304" pitchFamily="18" charset="0"/>
                          <a:cs typeface="Times New Roman" panose="02020603050405020304" pitchFamily="18" charset="0"/>
                        </a:rPr>
                        <a:t>1</a:t>
                      </a:r>
                    </a:p>
                  </a:txBody>
                  <a:tcPr/>
                </a:tc>
                <a:tc>
                  <a:txBody>
                    <a:bodyPr/>
                    <a:lstStyle/>
                    <a:p>
                      <a:pPr algn="just"/>
                      <a:r>
                        <a:rPr lang="en-US" sz="1600" dirty="0">
                          <a:solidFill>
                            <a:srgbClr val="7030A0"/>
                          </a:solidFill>
                          <a:latin typeface="Times New Roman" panose="02020603050405020304" pitchFamily="18" charset="0"/>
                          <a:cs typeface="Times New Roman" panose="02020603050405020304" pitchFamily="18" charset="0"/>
                        </a:rPr>
                        <a:t>S. </a:t>
                      </a:r>
                      <a:r>
                        <a:rPr lang="en-US" sz="1600" dirty="0" err="1">
                          <a:solidFill>
                            <a:srgbClr val="7030A0"/>
                          </a:solidFill>
                          <a:latin typeface="Times New Roman" panose="02020603050405020304" pitchFamily="18" charset="0"/>
                          <a:cs typeface="Times New Roman" panose="02020603050405020304" pitchFamily="18" charset="0"/>
                        </a:rPr>
                        <a:t>Khanmohammadi</a:t>
                      </a:r>
                      <a:r>
                        <a:rPr lang="en-US" sz="1600" dirty="0">
                          <a:solidFill>
                            <a:srgbClr val="7030A0"/>
                          </a:solidFill>
                          <a:latin typeface="Times New Roman" panose="02020603050405020304" pitchFamily="18" charset="0"/>
                          <a:cs typeface="Times New Roman" panose="02020603050405020304" pitchFamily="18" charset="0"/>
                        </a:rPr>
                        <a:t> and C. Chou, "Adaptive Seizure Onset Detection Framework Using a Hybrid PCA–CSP Approach," in IEEE Journal of Biomedical and Health Informatics, vol. 22, no. 1, pp. 154-160, Jan. 2018.</a:t>
                      </a:r>
                    </a:p>
                  </a:txBody>
                  <a:tcPr/>
                </a:tc>
                <a:tc>
                  <a:txBody>
                    <a:bodyPr/>
                    <a:lstStyle/>
                    <a:p>
                      <a:pPr algn="ctr"/>
                      <a:r>
                        <a:rPr lang="en-US" sz="1600" dirty="0">
                          <a:solidFill>
                            <a:srgbClr val="7030A0"/>
                          </a:solidFill>
                          <a:latin typeface="Times New Roman" panose="02020603050405020304" pitchFamily="18" charset="0"/>
                          <a:cs typeface="Times New Roman" panose="02020603050405020304" pitchFamily="18" charset="0"/>
                        </a:rPr>
                        <a:t>Hybrid PCA–CSP Approach</a:t>
                      </a:r>
                    </a:p>
                  </a:txBody>
                  <a:tcPr/>
                </a:tc>
                <a:extLst>
                  <a:ext uri="{0D108BD9-81ED-4DB2-BD59-A6C34878D82A}">
                    <a16:rowId xmlns:a16="http://schemas.microsoft.com/office/drawing/2014/main" val="812069294"/>
                  </a:ext>
                </a:extLst>
              </a:tr>
              <a:tr h="835657">
                <a:tc>
                  <a:txBody>
                    <a:bodyPr/>
                    <a:lstStyle/>
                    <a:p>
                      <a:pPr algn="ctr"/>
                      <a:r>
                        <a:rPr lang="en-US" sz="1600" dirty="0">
                          <a:solidFill>
                            <a:srgbClr val="7030A0"/>
                          </a:solidFill>
                          <a:latin typeface="Times New Roman" panose="02020603050405020304" pitchFamily="18" charset="0"/>
                          <a:cs typeface="Times New Roman" panose="02020603050405020304" pitchFamily="18" charset="0"/>
                        </a:rPr>
                        <a:t>2</a:t>
                      </a:r>
                    </a:p>
                  </a:txBody>
                  <a:tcPr/>
                </a:tc>
                <a:tc>
                  <a:txBody>
                    <a:bodyPr/>
                    <a:lstStyle/>
                    <a:p>
                      <a:pPr algn="just"/>
                      <a:r>
                        <a:rPr lang="en-US" sz="1600" dirty="0">
                          <a:solidFill>
                            <a:srgbClr val="7030A0"/>
                          </a:solidFill>
                          <a:latin typeface="Times New Roman" panose="02020603050405020304" pitchFamily="18" charset="0"/>
                          <a:cs typeface="Times New Roman" panose="02020603050405020304" pitchFamily="18" charset="0"/>
                        </a:rPr>
                        <a:t>D. Wang et al., "Epileptic Seizure Detection in Long-Term EEG Recordings by Using Wavelet-Based Directed Transfer Function," in IEEE Transactions on Biomedical Engineering, vol. 65, no. 11, pp. 2591-2599, Nov. 2018.</a:t>
                      </a:r>
                    </a:p>
                  </a:txBody>
                  <a:tcPr/>
                </a:tc>
                <a:tc>
                  <a:txBody>
                    <a:bodyPr/>
                    <a:lstStyle/>
                    <a:p>
                      <a:pPr algn="ctr"/>
                      <a:r>
                        <a:rPr lang="en-US" sz="1600" dirty="0">
                          <a:solidFill>
                            <a:srgbClr val="7030A0"/>
                          </a:solidFill>
                          <a:latin typeface="Times New Roman" panose="02020603050405020304" pitchFamily="18" charset="0"/>
                          <a:cs typeface="Times New Roman" panose="02020603050405020304" pitchFamily="18" charset="0"/>
                        </a:rPr>
                        <a:t>Wavelet-Based Directed</a:t>
                      </a:r>
                    </a:p>
                    <a:p>
                      <a:pPr algn="ctr"/>
                      <a:r>
                        <a:rPr lang="en-US" sz="1600" dirty="0">
                          <a:solidFill>
                            <a:srgbClr val="7030A0"/>
                          </a:solidFill>
                          <a:latin typeface="Times New Roman" panose="02020603050405020304" pitchFamily="18" charset="0"/>
                          <a:cs typeface="Times New Roman" panose="02020603050405020304" pitchFamily="18" charset="0"/>
                        </a:rPr>
                        <a:t>Transfer Function</a:t>
                      </a:r>
                    </a:p>
                  </a:txBody>
                  <a:tcPr/>
                </a:tc>
                <a:extLst>
                  <a:ext uri="{0D108BD9-81ED-4DB2-BD59-A6C34878D82A}">
                    <a16:rowId xmlns:a16="http://schemas.microsoft.com/office/drawing/2014/main" val="1233142391"/>
                  </a:ext>
                </a:extLst>
              </a:tr>
              <a:tr h="835657">
                <a:tc>
                  <a:txBody>
                    <a:bodyPr/>
                    <a:lstStyle/>
                    <a:p>
                      <a:pPr algn="ctr"/>
                      <a:r>
                        <a:rPr lang="en-US" sz="1600" dirty="0">
                          <a:solidFill>
                            <a:srgbClr val="7030A0"/>
                          </a:solidFill>
                          <a:latin typeface="Times New Roman" panose="02020603050405020304" pitchFamily="18" charset="0"/>
                          <a:cs typeface="Times New Roman" panose="02020603050405020304" pitchFamily="18" charset="0"/>
                        </a:rPr>
                        <a:t>3</a:t>
                      </a:r>
                    </a:p>
                  </a:txBody>
                  <a:tcPr/>
                </a:tc>
                <a:tc>
                  <a:txBody>
                    <a:bodyPr/>
                    <a:lstStyle/>
                    <a:p>
                      <a:pPr algn="just"/>
                      <a:r>
                        <a:rPr lang="en-US" sz="1600" dirty="0">
                          <a:solidFill>
                            <a:srgbClr val="7030A0"/>
                          </a:solidFill>
                          <a:latin typeface="Times New Roman" panose="02020603050405020304" pitchFamily="18" charset="0"/>
                          <a:cs typeface="Times New Roman" panose="02020603050405020304" pitchFamily="18" charset="0"/>
                        </a:rPr>
                        <a:t>A. Gupta, P. Singh and M. </a:t>
                      </a:r>
                      <a:r>
                        <a:rPr lang="en-US" sz="1600" dirty="0" err="1">
                          <a:solidFill>
                            <a:srgbClr val="7030A0"/>
                          </a:solidFill>
                          <a:latin typeface="Times New Roman" panose="02020603050405020304" pitchFamily="18" charset="0"/>
                          <a:cs typeface="Times New Roman" panose="02020603050405020304" pitchFamily="18" charset="0"/>
                        </a:rPr>
                        <a:t>Karlekar</a:t>
                      </a:r>
                      <a:r>
                        <a:rPr lang="en-US" sz="1600" dirty="0">
                          <a:solidFill>
                            <a:srgbClr val="7030A0"/>
                          </a:solidFill>
                          <a:latin typeface="Times New Roman" panose="02020603050405020304" pitchFamily="18" charset="0"/>
                          <a:cs typeface="Times New Roman" panose="02020603050405020304" pitchFamily="18" charset="0"/>
                        </a:rPr>
                        <a:t>, "A Novel Signal Modeling Approach for Classification of Seizure and Seizure-Free EEG Signals," in IEEE Transactions on Neural Systems and Rehabilitation Engineering, vol. 26, no. 5, pp. 925-935, May 2018.</a:t>
                      </a:r>
                    </a:p>
                  </a:txBody>
                  <a:tcPr/>
                </a:tc>
                <a:tc>
                  <a:txBody>
                    <a:bodyPr/>
                    <a:lstStyle/>
                    <a:p>
                      <a:pPr algn="ctr"/>
                      <a:r>
                        <a:rPr lang="en-US" sz="1600" dirty="0" err="1">
                          <a:solidFill>
                            <a:srgbClr val="7030A0"/>
                          </a:solidFill>
                          <a:latin typeface="Times New Roman" panose="02020603050405020304" pitchFamily="18" charset="0"/>
                          <a:cs typeface="Times New Roman" panose="02020603050405020304" pitchFamily="18" charset="0"/>
                        </a:rPr>
                        <a:t>Filterbank</a:t>
                      </a:r>
                      <a:r>
                        <a:rPr lang="en-US" sz="1600" dirty="0">
                          <a:solidFill>
                            <a:srgbClr val="7030A0"/>
                          </a:solidFill>
                          <a:latin typeface="Times New Roman" panose="02020603050405020304" pitchFamily="18" charset="0"/>
                          <a:cs typeface="Times New Roman" panose="02020603050405020304" pitchFamily="18" charset="0"/>
                        </a:rPr>
                        <a:t> and SVM</a:t>
                      </a:r>
                    </a:p>
                  </a:txBody>
                  <a:tcPr/>
                </a:tc>
                <a:extLst>
                  <a:ext uri="{0D108BD9-81ED-4DB2-BD59-A6C34878D82A}">
                    <a16:rowId xmlns:a16="http://schemas.microsoft.com/office/drawing/2014/main" val="2277690188"/>
                  </a:ext>
                </a:extLst>
              </a:tr>
              <a:tr h="1161431">
                <a:tc>
                  <a:txBody>
                    <a:bodyPr/>
                    <a:lstStyle/>
                    <a:p>
                      <a:pPr algn="ctr"/>
                      <a:r>
                        <a:rPr lang="en-US" sz="1600" dirty="0">
                          <a:solidFill>
                            <a:srgbClr val="7030A0"/>
                          </a:solidFill>
                          <a:latin typeface="Times New Roman" panose="02020603050405020304" pitchFamily="18" charset="0"/>
                          <a:cs typeface="Times New Roman" panose="02020603050405020304" pitchFamily="18" charset="0"/>
                        </a:rPr>
                        <a:t>4</a:t>
                      </a:r>
                    </a:p>
                  </a:txBody>
                  <a:tcPr/>
                </a:tc>
                <a:tc>
                  <a:txBody>
                    <a:bodyPr/>
                    <a:lstStyle/>
                    <a:p>
                      <a:pPr algn="just"/>
                      <a:r>
                        <a:rPr lang="en-US" sz="1600" dirty="0">
                          <a:solidFill>
                            <a:srgbClr val="7030A0"/>
                          </a:solidFill>
                          <a:latin typeface="Times New Roman" panose="02020603050405020304" pitchFamily="18" charset="0"/>
                          <a:cs typeface="Times New Roman" panose="02020603050405020304" pitchFamily="18" charset="0"/>
                        </a:rPr>
                        <a:t>S. N. </a:t>
                      </a:r>
                      <a:r>
                        <a:rPr lang="en-US" sz="1600" dirty="0" err="1">
                          <a:solidFill>
                            <a:srgbClr val="7030A0"/>
                          </a:solidFill>
                          <a:latin typeface="Times New Roman" panose="02020603050405020304" pitchFamily="18" charset="0"/>
                          <a:cs typeface="Times New Roman" panose="02020603050405020304" pitchFamily="18" charset="0"/>
                        </a:rPr>
                        <a:t>Jothiraj</a:t>
                      </a:r>
                      <a:r>
                        <a:rPr lang="en-US" sz="1600" dirty="0">
                          <a:solidFill>
                            <a:srgbClr val="7030A0"/>
                          </a:solidFill>
                          <a:latin typeface="Times New Roman" panose="02020603050405020304" pitchFamily="18" charset="0"/>
                          <a:cs typeface="Times New Roman" panose="02020603050405020304" pitchFamily="18" charset="0"/>
                        </a:rPr>
                        <a:t>, T. G. Selvaraj, B. Ramasamy, N. P. </a:t>
                      </a:r>
                      <a:r>
                        <a:rPr lang="en-US" sz="1600" dirty="0" err="1">
                          <a:solidFill>
                            <a:srgbClr val="7030A0"/>
                          </a:solidFill>
                          <a:latin typeface="Times New Roman" panose="02020603050405020304" pitchFamily="18" charset="0"/>
                          <a:cs typeface="Times New Roman" panose="02020603050405020304" pitchFamily="18" charset="0"/>
                        </a:rPr>
                        <a:t>Deivendran</a:t>
                      </a:r>
                      <a:r>
                        <a:rPr lang="en-US" sz="1600" dirty="0">
                          <a:solidFill>
                            <a:srgbClr val="7030A0"/>
                          </a:solidFill>
                          <a:latin typeface="Times New Roman" panose="02020603050405020304" pitchFamily="18" charset="0"/>
                          <a:cs typeface="Times New Roman" panose="02020603050405020304" pitchFamily="18" charset="0"/>
                        </a:rPr>
                        <a:t> and S. M.S.P, "Classification of EEG signals for detection of epileptic seizure activities based on feature extraction from brain maps using image processing algorithms," in IET Image Processing, vol. 12, no. 12, pp. 2153-2162, 12 2018.</a:t>
                      </a:r>
                    </a:p>
                  </a:txBody>
                  <a:tcPr/>
                </a:tc>
                <a:tc>
                  <a:txBody>
                    <a:bodyPr/>
                    <a:lstStyle/>
                    <a:p>
                      <a:pPr algn="ctr"/>
                      <a:r>
                        <a:rPr lang="en-US" sz="1600" dirty="0">
                          <a:solidFill>
                            <a:srgbClr val="7030A0"/>
                          </a:solidFill>
                          <a:latin typeface="Times New Roman" panose="02020603050405020304" pitchFamily="18" charset="0"/>
                          <a:cs typeface="Times New Roman" panose="02020603050405020304" pitchFamily="18" charset="0"/>
                        </a:rPr>
                        <a:t>ICA, CNGP, CTP and LSSVM</a:t>
                      </a:r>
                    </a:p>
                    <a:p>
                      <a:pPr algn="ctr"/>
                      <a:endParaRPr lang="en-US" sz="1600" dirty="0">
                        <a:solidFill>
                          <a:srgbClr val="7030A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880384403"/>
                  </a:ext>
                </a:extLst>
              </a:tr>
              <a:tr h="588055">
                <a:tc>
                  <a:txBody>
                    <a:bodyPr/>
                    <a:lstStyle/>
                    <a:p>
                      <a:pPr algn="ctr"/>
                      <a:r>
                        <a:rPr lang="en-US" sz="1600" dirty="0">
                          <a:solidFill>
                            <a:srgbClr val="7030A0"/>
                          </a:solidFill>
                          <a:latin typeface="Times New Roman" panose="02020603050405020304" pitchFamily="18" charset="0"/>
                          <a:cs typeface="Times New Roman" panose="02020603050405020304" pitchFamily="18" charset="0"/>
                        </a:rPr>
                        <a:t>5</a:t>
                      </a:r>
                    </a:p>
                  </a:txBody>
                  <a:tcPr/>
                </a:tc>
                <a:tc>
                  <a:txBody>
                    <a:bodyPr/>
                    <a:lstStyle/>
                    <a:p>
                      <a:pPr algn="just"/>
                      <a:r>
                        <a:rPr lang="en-US" sz="1600" dirty="0">
                          <a:solidFill>
                            <a:srgbClr val="7030A0"/>
                          </a:solidFill>
                          <a:latin typeface="Times New Roman" panose="02020603050405020304" pitchFamily="18" charset="0"/>
                          <a:cs typeface="Times New Roman" panose="02020603050405020304" pitchFamily="18" charset="0"/>
                        </a:rPr>
                        <a:t>L. S. </a:t>
                      </a:r>
                      <a:r>
                        <a:rPr lang="en-US" sz="1600" dirty="0" err="1">
                          <a:solidFill>
                            <a:srgbClr val="7030A0"/>
                          </a:solidFill>
                          <a:latin typeface="Times New Roman" panose="02020603050405020304" pitchFamily="18" charset="0"/>
                          <a:cs typeface="Times New Roman" panose="02020603050405020304" pitchFamily="18" charset="0"/>
                        </a:rPr>
                        <a:t>Vidyaratne</a:t>
                      </a:r>
                      <a:r>
                        <a:rPr lang="en-US" sz="1600" dirty="0">
                          <a:solidFill>
                            <a:srgbClr val="7030A0"/>
                          </a:solidFill>
                          <a:latin typeface="Times New Roman" panose="02020603050405020304" pitchFamily="18" charset="0"/>
                          <a:cs typeface="Times New Roman" panose="02020603050405020304" pitchFamily="18" charset="0"/>
                        </a:rPr>
                        <a:t> and K. M. </a:t>
                      </a:r>
                      <a:r>
                        <a:rPr lang="en-US" sz="1600" dirty="0" err="1">
                          <a:solidFill>
                            <a:srgbClr val="7030A0"/>
                          </a:solidFill>
                          <a:latin typeface="Times New Roman" panose="02020603050405020304" pitchFamily="18" charset="0"/>
                          <a:cs typeface="Times New Roman" panose="02020603050405020304" pitchFamily="18" charset="0"/>
                        </a:rPr>
                        <a:t>Iftekharuddin</a:t>
                      </a:r>
                      <a:r>
                        <a:rPr lang="en-US" sz="1600" dirty="0">
                          <a:solidFill>
                            <a:srgbClr val="7030A0"/>
                          </a:solidFill>
                          <a:latin typeface="Times New Roman" panose="02020603050405020304" pitchFamily="18" charset="0"/>
                          <a:cs typeface="Times New Roman" panose="02020603050405020304" pitchFamily="18" charset="0"/>
                        </a:rPr>
                        <a:t>, "Real-Time Epileptic Seizure Detection Using EEG," in IEEE Transactions on Neural Systems and Rehabilitation Engineering, vol. 25, no. 11, pp. 2146-2156, Nov. 2017.</a:t>
                      </a:r>
                    </a:p>
                  </a:txBody>
                  <a:tcPr/>
                </a:tc>
                <a:tc>
                  <a:txBody>
                    <a:bodyPr/>
                    <a:lstStyle/>
                    <a:p>
                      <a:pPr algn="ctr"/>
                      <a:r>
                        <a:rPr lang="en-US" sz="1600" dirty="0">
                          <a:solidFill>
                            <a:srgbClr val="7030A0"/>
                          </a:solidFill>
                          <a:latin typeface="Times New Roman" panose="02020603050405020304" pitchFamily="18" charset="0"/>
                          <a:cs typeface="Times New Roman" panose="02020603050405020304" pitchFamily="18" charset="0"/>
                        </a:rPr>
                        <a:t> HWPT, FD and RVM</a:t>
                      </a:r>
                    </a:p>
                  </a:txBody>
                  <a:tcPr/>
                </a:tc>
                <a:extLst>
                  <a:ext uri="{0D108BD9-81ED-4DB2-BD59-A6C34878D82A}">
                    <a16:rowId xmlns:a16="http://schemas.microsoft.com/office/drawing/2014/main" val="2825303683"/>
                  </a:ext>
                </a:extLst>
              </a:tr>
            </a:tbl>
          </a:graphicData>
        </a:graphic>
      </p:graphicFrame>
    </p:spTree>
    <p:extLst>
      <p:ext uri="{BB962C8B-B14F-4D97-AF65-F5344CB8AC3E}">
        <p14:creationId xmlns:p14="http://schemas.microsoft.com/office/powerpoint/2010/main" val="309660000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IIIT Allahabad</a:t>
            </a:r>
          </a:p>
        </p:txBody>
      </p:sp>
      <p:sp>
        <p:nvSpPr>
          <p:cNvPr id="3" name="TextBox 2"/>
          <p:cNvSpPr txBox="1"/>
          <p:nvPr/>
        </p:nvSpPr>
        <p:spPr>
          <a:xfrm>
            <a:off x="225287" y="145774"/>
            <a:ext cx="11767930" cy="6575701"/>
          </a:xfrm>
          <a:prstGeom prst="rect">
            <a:avLst/>
          </a:prstGeom>
          <a:noFill/>
          <a:ln w="57150">
            <a:solidFill>
              <a:schemeClr val="accent6"/>
            </a:solidFill>
          </a:ln>
        </p:spPr>
        <p:txBody>
          <a:bodyPr wrap="square" rtlCol="0">
            <a:spAutoFit/>
          </a:bodyPr>
          <a:lstStyle/>
          <a:p>
            <a:endParaRPr lang="en-US" dirty="0"/>
          </a:p>
        </p:txBody>
      </p:sp>
      <p:sp>
        <p:nvSpPr>
          <p:cNvPr id="6" name="TextBox 5"/>
          <p:cNvSpPr txBox="1"/>
          <p:nvPr/>
        </p:nvSpPr>
        <p:spPr>
          <a:xfrm>
            <a:off x="357809" y="225289"/>
            <a:ext cx="11489634" cy="954107"/>
          </a:xfrm>
          <a:prstGeom prst="rect">
            <a:avLst/>
          </a:prstGeom>
          <a:noFill/>
          <a:ln w="28575">
            <a:solidFill>
              <a:schemeClr val="accent5"/>
            </a:solidFill>
          </a:ln>
        </p:spPr>
        <p:txBody>
          <a:bodyPr wrap="square" rtlCol="0">
            <a:spAutoFit/>
          </a:bodyPr>
          <a:lstStyle/>
          <a:p>
            <a:pPr algn="ctr"/>
            <a:r>
              <a:rPr lang="en-US" sz="2800" b="1" dirty="0">
                <a:solidFill>
                  <a:srgbClr val="00B050"/>
                </a:solidFill>
                <a:latin typeface="Times New Roman" panose="02020603050405020304" pitchFamily="18" charset="0"/>
                <a:cs typeface="Times New Roman" panose="02020603050405020304" pitchFamily="18" charset="0"/>
              </a:rPr>
              <a:t>Traditional Feature Extraction and ML approach by S. </a:t>
            </a:r>
            <a:r>
              <a:rPr lang="en-US" sz="2800" b="1" dirty="0" err="1">
                <a:solidFill>
                  <a:srgbClr val="00B050"/>
                </a:solidFill>
                <a:latin typeface="Times New Roman" panose="02020603050405020304" pitchFamily="18" charset="0"/>
                <a:cs typeface="Times New Roman" panose="02020603050405020304" pitchFamily="18" charset="0"/>
              </a:rPr>
              <a:t>Khanmohammadi</a:t>
            </a:r>
            <a:r>
              <a:rPr lang="en-US" sz="2800" b="1" dirty="0">
                <a:solidFill>
                  <a:srgbClr val="00B050"/>
                </a:solidFill>
                <a:latin typeface="Times New Roman" panose="02020603050405020304" pitchFamily="18" charset="0"/>
                <a:cs typeface="Times New Roman" panose="02020603050405020304" pitchFamily="18" charset="0"/>
              </a:rPr>
              <a:t> et al. 2018 for Epileptic Seizure Detection  </a:t>
            </a:r>
          </a:p>
        </p:txBody>
      </p:sp>
      <p:sp>
        <p:nvSpPr>
          <p:cNvPr id="4" name="Slide Number Placeholder 3">
            <a:extLst>
              <a:ext uri="{FF2B5EF4-FFF2-40B4-BE49-F238E27FC236}">
                <a16:creationId xmlns:a16="http://schemas.microsoft.com/office/drawing/2014/main" id="{804BFD1A-0369-4156-90B6-40CAFDD352ED}"/>
              </a:ext>
            </a:extLst>
          </p:cNvPr>
          <p:cNvSpPr>
            <a:spLocks noGrp="1"/>
          </p:cNvSpPr>
          <p:nvPr>
            <p:ph type="sldNum" sz="quarter" idx="12"/>
          </p:nvPr>
        </p:nvSpPr>
        <p:spPr/>
        <p:txBody>
          <a:bodyPr/>
          <a:lstStyle/>
          <a:p>
            <a:fld id="{A6B19534-8C6D-491C-AD30-74D79BD5D3E3}" type="slidenum">
              <a:rPr lang="en-US" smtClean="0"/>
              <a:pPr/>
              <a:t>64</a:t>
            </a:fld>
            <a:endParaRPr lang="en-US"/>
          </a:p>
        </p:txBody>
      </p:sp>
      <p:sp>
        <p:nvSpPr>
          <p:cNvPr id="5" name="TextBox 4">
            <a:extLst>
              <a:ext uri="{FF2B5EF4-FFF2-40B4-BE49-F238E27FC236}">
                <a16:creationId xmlns:a16="http://schemas.microsoft.com/office/drawing/2014/main" id="{AA0D9287-7585-403C-94F6-0FB6A079DDAF}"/>
              </a:ext>
            </a:extLst>
          </p:cNvPr>
          <p:cNvSpPr txBox="1"/>
          <p:nvPr/>
        </p:nvSpPr>
        <p:spPr>
          <a:xfrm>
            <a:off x="457200" y="2244441"/>
            <a:ext cx="11390243" cy="2062103"/>
          </a:xfrm>
          <a:prstGeom prst="rect">
            <a:avLst/>
          </a:prstGeom>
          <a:noFill/>
          <a:ln w="38100">
            <a:solidFill>
              <a:schemeClr val="accent5"/>
            </a:solidFill>
          </a:ln>
        </p:spPr>
        <p:txBody>
          <a:bodyPr wrap="square" rtlCol="0">
            <a:spAutoFit/>
          </a:bodyPr>
          <a:lstStyle/>
          <a:p>
            <a:pPr algn="just"/>
            <a:r>
              <a:rPr lang="en-US" sz="3200" dirty="0">
                <a:cs typeface="Times New Roman" panose="02020603050405020304" pitchFamily="18" charset="0"/>
              </a:rPr>
              <a:t>S. </a:t>
            </a:r>
            <a:r>
              <a:rPr lang="en-US" sz="3200" dirty="0" err="1">
                <a:cs typeface="Times New Roman" panose="02020603050405020304" pitchFamily="18" charset="0"/>
              </a:rPr>
              <a:t>Khanmohammadi</a:t>
            </a:r>
            <a:r>
              <a:rPr lang="en-US" sz="3200" dirty="0">
                <a:cs typeface="Times New Roman" panose="02020603050405020304" pitchFamily="18" charset="0"/>
              </a:rPr>
              <a:t> and C. Chou, </a:t>
            </a:r>
            <a:r>
              <a:rPr lang="en-US" sz="3200" b="1" i="1" dirty="0">
                <a:cs typeface="Times New Roman" panose="02020603050405020304" pitchFamily="18" charset="0"/>
              </a:rPr>
              <a:t>"Adaptive Seizure Onset Detection Framework Using a Hybrid PCA–CSP Approach“,</a:t>
            </a:r>
            <a:r>
              <a:rPr lang="en-US" sz="3200" dirty="0">
                <a:cs typeface="Times New Roman" panose="02020603050405020304" pitchFamily="18" charset="0"/>
              </a:rPr>
              <a:t> in IEEE Journal of Biomedical and Health Informatics, vol. 22, no. 1, pp. 154-160, Jan. 2018.</a:t>
            </a:r>
          </a:p>
        </p:txBody>
      </p:sp>
    </p:spTree>
    <p:extLst>
      <p:ext uri="{BB962C8B-B14F-4D97-AF65-F5344CB8AC3E}">
        <p14:creationId xmlns:p14="http://schemas.microsoft.com/office/powerpoint/2010/main" val="14869173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IIIT Allahabad</a:t>
            </a:r>
          </a:p>
        </p:txBody>
      </p:sp>
      <p:sp>
        <p:nvSpPr>
          <p:cNvPr id="3" name="TextBox 2"/>
          <p:cNvSpPr txBox="1"/>
          <p:nvPr/>
        </p:nvSpPr>
        <p:spPr>
          <a:xfrm>
            <a:off x="99392" y="136525"/>
            <a:ext cx="11993216" cy="6562449"/>
          </a:xfrm>
          <a:prstGeom prst="rect">
            <a:avLst/>
          </a:prstGeom>
          <a:noFill/>
          <a:ln w="57150">
            <a:solidFill>
              <a:schemeClr val="accent6"/>
            </a:solidFill>
          </a:ln>
        </p:spPr>
        <p:txBody>
          <a:bodyPr wrap="square" rtlCol="0">
            <a:spAutoFit/>
          </a:bodyPr>
          <a:lstStyle/>
          <a:p>
            <a:endParaRPr lang="en-US" dirty="0"/>
          </a:p>
        </p:txBody>
      </p:sp>
      <p:sp>
        <p:nvSpPr>
          <p:cNvPr id="5" name="TextBox 4"/>
          <p:cNvSpPr txBox="1"/>
          <p:nvPr/>
        </p:nvSpPr>
        <p:spPr>
          <a:xfrm>
            <a:off x="225292" y="178569"/>
            <a:ext cx="11555892" cy="707886"/>
          </a:xfrm>
          <a:prstGeom prst="rect">
            <a:avLst/>
          </a:prstGeom>
          <a:noFill/>
          <a:ln w="28575">
            <a:solidFill>
              <a:schemeClr val="accent5"/>
            </a:solidFill>
          </a:ln>
        </p:spPr>
        <p:txBody>
          <a:bodyPr wrap="square" rtlCol="0">
            <a:spAutoFit/>
          </a:bodyPr>
          <a:lstStyle/>
          <a:p>
            <a:pPr algn="ctr"/>
            <a:r>
              <a:rPr lang="en-US" sz="2000" b="1" dirty="0">
                <a:solidFill>
                  <a:srgbClr val="00B050"/>
                </a:solidFill>
                <a:latin typeface="Times New Roman" panose="02020603050405020304" pitchFamily="18" charset="0"/>
                <a:cs typeface="Times New Roman" panose="02020603050405020304" pitchFamily="18" charset="0"/>
              </a:rPr>
              <a:t>Traditional Feature Extraction and ML approach by </a:t>
            </a:r>
            <a:r>
              <a:rPr lang="en-US" sz="2000" b="1" i="1" dirty="0">
                <a:solidFill>
                  <a:srgbClr val="00B050"/>
                </a:solidFill>
                <a:latin typeface="Times New Roman" panose="02020603050405020304" pitchFamily="18" charset="0"/>
                <a:cs typeface="Times New Roman" panose="02020603050405020304" pitchFamily="18" charset="0"/>
              </a:rPr>
              <a:t>S. </a:t>
            </a:r>
            <a:r>
              <a:rPr lang="en-US" sz="2000" b="1" i="1" dirty="0" err="1">
                <a:solidFill>
                  <a:srgbClr val="00B050"/>
                </a:solidFill>
                <a:latin typeface="Times New Roman" panose="02020603050405020304" pitchFamily="18" charset="0"/>
                <a:cs typeface="Times New Roman" panose="02020603050405020304" pitchFamily="18" charset="0"/>
              </a:rPr>
              <a:t>Khanmohammadi</a:t>
            </a:r>
            <a:r>
              <a:rPr lang="en-US" sz="2000" b="1" i="1" dirty="0">
                <a:solidFill>
                  <a:srgbClr val="00B050"/>
                </a:solidFill>
                <a:latin typeface="Times New Roman" panose="02020603050405020304" pitchFamily="18" charset="0"/>
                <a:cs typeface="Times New Roman" panose="02020603050405020304" pitchFamily="18" charset="0"/>
              </a:rPr>
              <a:t> et al. 2018 [7] </a:t>
            </a:r>
            <a:r>
              <a:rPr lang="en-US" sz="2000" b="1" dirty="0">
                <a:solidFill>
                  <a:srgbClr val="00B050"/>
                </a:solidFill>
                <a:latin typeface="Times New Roman" panose="02020603050405020304" pitchFamily="18" charset="0"/>
                <a:cs typeface="Times New Roman" panose="02020603050405020304" pitchFamily="18" charset="0"/>
              </a:rPr>
              <a:t>for Epileptic Seizure Detection</a:t>
            </a:r>
            <a:r>
              <a:rPr lang="en-US" b="1" dirty="0">
                <a:solidFill>
                  <a:srgbClr val="00B050"/>
                </a:solidFill>
                <a:latin typeface="Times New Roman" panose="02020603050405020304" pitchFamily="18" charset="0"/>
                <a:cs typeface="Times New Roman" panose="02020603050405020304" pitchFamily="18" charset="0"/>
              </a:rPr>
              <a:t> </a:t>
            </a:r>
          </a:p>
        </p:txBody>
      </p:sp>
      <p:sp>
        <p:nvSpPr>
          <p:cNvPr id="4" name="TextBox 3"/>
          <p:cNvSpPr txBox="1"/>
          <p:nvPr/>
        </p:nvSpPr>
        <p:spPr>
          <a:xfrm>
            <a:off x="318052" y="1060174"/>
            <a:ext cx="11463131" cy="369332"/>
          </a:xfrm>
          <a:prstGeom prst="rect">
            <a:avLst/>
          </a:prstGeom>
          <a:noFill/>
        </p:spPr>
        <p:txBody>
          <a:bodyPr wrap="square" rtlCol="0">
            <a:spAutoFit/>
          </a:bodyPr>
          <a:lstStyle/>
          <a:p>
            <a:pPr marL="285750" indent="-285750">
              <a:buFont typeface="Wingdings" panose="05000000000000000000" pitchFamily="2" charset="2"/>
              <a:buChar char="q"/>
            </a:pPr>
            <a:endParaRPr lang="en-US" dirty="0"/>
          </a:p>
        </p:txBody>
      </p:sp>
      <p:sp>
        <p:nvSpPr>
          <p:cNvPr id="22" name="TextBox 21"/>
          <p:cNvSpPr txBox="1"/>
          <p:nvPr/>
        </p:nvSpPr>
        <p:spPr>
          <a:xfrm>
            <a:off x="225291" y="861394"/>
            <a:ext cx="4598495" cy="3139321"/>
          </a:xfrm>
          <a:prstGeom prst="rect">
            <a:avLst/>
          </a:prstGeom>
          <a:solidFill>
            <a:schemeClr val="bg2"/>
          </a:solidFill>
          <a:ln>
            <a:solidFill>
              <a:srgbClr val="0070C0"/>
            </a:solidFill>
          </a:ln>
        </p:spPr>
        <p:txBody>
          <a:bodyPr wrap="square" rtlCol="0">
            <a:spAutoFit/>
          </a:bodyPr>
          <a:lstStyle/>
          <a:p>
            <a:pPr algn="just">
              <a:buClr>
                <a:schemeClr val="accent5"/>
              </a:buClr>
            </a:pPr>
            <a:r>
              <a:rPr lang="en-US" b="1" dirty="0">
                <a:solidFill>
                  <a:srgbClr val="002060"/>
                </a:solidFill>
              </a:rPr>
              <a:t>Objective: </a:t>
            </a:r>
            <a:r>
              <a:rPr lang="en-US" dirty="0">
                <a:solidFill>
                  <a:srgbClr val="002060"/>
                </a:solidFill>
                <a:latin typeface="Times New Roman" panose="02020603050405020304" pitchFamily="18" charset="0"/>
                <a:cs typeface="Times New Roman" panose="02020603050405020304" pitchFamily="18" charset="0"/>
              </a:rPr>
              <a:t>This paper presents a new adaptive patient-specific seizure onset detection framework that dynamically selects a feature from enhanced EEG signals to discriminate seizures from normal brain activity. </a:t>
            </a:r>
            <a:r>
              <a:rPr lang="en-US" dirty="0">
                <a:solidFill>
                  <a:srgbClr val="0070C0"/>
                </a:solidFill>
                <a:latin typeface="Times New Roman" panose="02020603050405020304" pitchFamily="18" charset="0"/>
                <a:cs typeface="Times New Roman" panose="02020603050405020304" pitchFamily="18" charset="0"/>
              </a:rPr>
              <a:t>The proposed framework employs principal component analysis and common spatial patterns to enhance the EEG signals </a:t>
            </a:r>
            <a:r>
              <a:rPr lang="en-US" dirty="0">
                <a:solidFill>
                  <a:srgbClr val="002060"/>
                </a:solidFill>
                <a:latin typeface="Times New Roman" panose="02020603050405020304" pitchFamily="18" charset="0"/>
                <a:cs typeface="Times New Roman" panose="02020603050405020304" pitchFamily="18" charset="0"/>
              </a:rPr>
              <a:t>and uses the extracted discriminative feature as an input for adaptive distance-based change point detector to identify the seizure onsets.</a:t>
            </a:r>
          </a:p>
        </p:txBody>
      </p:sp>
      <p:sp>
        <p:nvSpPr>
          <p:cNvPr id="6" name="TextBox 5">
            <a:extLst>
              <a:ext uri="{FF2B5EF4-FFF2-40B4-BE49-F238E27FC236}">
                <a16:creationId xmlns:a16="http://schemas.microsoft.com/office/drawing/2014/main" id="{B4757541-0FED-44A9-9AE3-1F5FDFC450A1}"/>
              </a:ext>
            </a:extLst>
          </p:cNvPr>
          <p:cNvSpPr txBox="1"/>
          <p:nvPr/>
        </p:nvSpPr>
        <p:spPr>
          <a:xfrm>
            <a:off x="4876798" y="972837"/>
            <a:ext cx="3518453" cy="2862322"/>
          </a:xfrm>
          <a:prstGeom prst="rect">
            <a:avLst/>
          </a:prstGeom>
          <a:solidFill>
            <a:schemeClr val="accent6">
              <a:lumMod val="20000"/>
              <a:lumOff val="80000"/>
            </a:schemeClr>
          </a:solidFill>
          <a:ln>
            <a:solidFill>
              <a:srgbClr val="0070C0"/>
            </a:solidFill>
          </a:ln>
        </p:spPr>
        <p:txBody>
          <a:bodyPr wrap="square" rtlCol="0">
            <a:spAutoFit/>
          </a:bodyPr>
          <a:lstStyle/>
          <a:p>
            <a:pPr algn="just"/>
            <a:r>
              <a:rPr lang="en-US" b="1" dirty="0">
                <a:solidFill>
                  <a:srgbClr val="002060"/>
                </a:solidFill>
              </a:rPr>
              <a:t>Dataset Used:</a:t>
            </a:r>
            <a:r>
              <a:rPr lang="en-US" b="1" dirty="0">
                <a:solidFill>
                  <a:srgbClr val="002060"/>
                </a:solidFill>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Children’s Hospital Boston Massachusetts Institute of Technology (CHB-MIT) EEG dataset. The data consists of 916 hours of continuous scalp EEG recordings collected (at the Children’s Hospital in Boston) from 24 pediatric subjects (1.5-22 years old) suffering from intractable seizures.</a:t>
            </a:r>
          </a:p>
        </p:txBody>
      </p:sp>
      <p:sp>
        <p:nvSpPr>
          <p:cNvPr id="7" name="TextBox 6">
            <a:extLst>
              <a:ext uri="{FF2B5EF4-FFF2-40B4-BE49-F238E27FC236}">
                <a16:creationId xmlns:a16="http://schemas.microsoft.com/office/drawing/2014/main" id="{D7F4120C-76A8-439F-9519-224F9D544405}"/>
              </a:ext>
            </a:extLst>
          </p:cNvPr>
          <p:cNvSpPr txBox="1"/>
          <p:nvPr/>
        </p:nvSpPr>
        <p:spPr>
          <a:xfrm>
            <a:off x="8494643" y="996927"/>
            <a:ext cx="3445563" cy="4524315"/>
          </a:xfrm>
          <a:prstGeom prst="rect">
            <a:avLst/>
          </a:prstGeom>
          <a:solidFill>
            <a:schemeClr val="accent3">
              <a:lumMod val="40000"/>
              <a:lumOff val="60000"/>
            </a:schemeClr>
          </a:solidFill>
          <a:ln/>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b="1" dirty="0">
                <a:solidFill>
                  <a:srgbClr val="002060"/>
                </a:solidFill>
              </a:rPr>
              <a:t>Tools and Techniques Used</a:t>
            </a:r>
            <a:r>
              <a:rPr lang="en-US" dirty="0"/>
              <a:t>:</a:t>
            </a:r>
          </a:p>
          <a:p>
            <a:pPr marL="285750" indent="-285750" algn="just">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In this study, author propose a hybrid approach that first reduces the dimensionality of the data using the PCA method and then improves the signal-to-noise ratio using the CSP approach.</a:t>
            </a:r>
          </a:p>
          <a:p>
            <a:pPr marL="285750" indent="-285750" algn="just">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Statistical and Morphological features extracted.</a:t>
            </a:r>
          </a:p>
          <a:p>
            <a:pPr marL="285750" indent="-285750" algn="just">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The final step of proposed framework consists </a:t>
            </a:r>
            <a:r>
              <a:rPr lang="en-US" dirty="0">
                <a:solidFill>
                  <a:srgbClr val="0070C0"/>
                </a:solidFill>
                <a:latin typeface="Times New Roman" panose="02020603050405020304" pitchFamily="18" charset="0"/>
                <a:cs typeface="Times New Roman" panose="02020603050405020304" pitchFamily="18" charset="0"/>
              </a:rPr>
              <a:t>of Adaptive Distance-based Change Point Detector </a:t>
            </a:r>
            <a:r>
              <a:rPr lang="en-US" dirty="0">
                <a:latin typeface="Times New Roman" panose="02020603050405020304" pitchFamily="18" charset="0"/>
                <a:cs typeface="Times New Roman" panose="02020603050405020304" pitchFamily="18" charset="0"/>
              </a:rPr>
              <a:t>(ADCD) to detect seizure onset in incoming signals.</a:t>
            </a:r>
          </a:p>
        </p:txBody>
      </p:sp>
      <p:sp>
        <p:nvSpPr>
          <p:cNvPr id="8" name="TextBox 7">
            <a:extLst>
              <a:ext uri="{FF2B5EF4-FFF2-40B4-BE49-F238E27FC236}">
                <a16:creationId xmlns:a16="http://schemas.microsoft.com/office/drawing/2014/main" id="{01D691D0-73F3-4F29-9303-615F972B81F9}"/>
              </a:ext>
            </a:extLst>
          </p:cNvPr>
          <p:cNvSpPr txBox="1"/>
          <p:nvPr/>
        </p:nvSpPr>
        <p:spPr>
          <a:xfrm>
            <a:off x="225291" y="4036228"/>
            <a:ext cx="4598495" cy="2585323"/>
          </a:xfrm>
          <a:prstGeom prst="rect">
            <a:avLst/>
          </a:prstGeom>
          <a:solidFill>
            <a:schemeClr val="accent4">
              <a:lumMod val="20000"/>
              <a:lumOff val="80000"/>
            </a:schemeClr>
          </a:solidFill>
          <a:ln>
            <a:solidFill>
              <a:srgbClr val="0070C0"/>
            </a:solidFill>
          </a:ln>
        </p:spPr>
        <p:txBody>
          <a:bodyPr wrap="square" rtlCol="0">
            <a:spAutoFit/>
          </a:bodyPr>
          <a:lstStyle/>
          <a:p>
            <a:pPr algn="just"/>
            <a:r>
              <a:rPr lang="en-US" b="1" dirty="0">
                <a:solidFill>
                  <a:srgbClr val="002060"/>
                </a:solidFill>
              </a:rPr>
              <a:t>Conclusion: </a:t>
            </a:r>
            <a:r>
              <a:rPr lang="en-US" sz="1600" dirty="0">
                <a:solidFill>
                  <a:srgbClr val="002060"/>
                </a:solidFill>
                <a:latin typeface="Times New Roman" panose="02020603050405020304" pitchFamily="18" charset="0"/>
                <a:cs typeface="Times New Roman" panose="02020603050405020304" pitchFamily="18" charset="0"/>
              </a:rPr>
              <a:t>Experimental results from the CHB-MIT EEG dataset show the computational efficiency of the proposed method (analyzing EEG signals in a time window of 3 s within 0.1 s) while providing comparable results to the existing methods in terms of average sensitivity, latency, and false detection rate. </a:t>
            </a:r>
            <a:r>
              <a:rPr lang="en-US" sz="1600" dirty="0">
                <a:solidFill>
                  <a:srgbClr val="0070C0"/>
                </a:solidFill>
                <a:latin typeface="Times New Roman" panose="02020603050405020304" pitchFamily="18" charset="0"/>
                <a:cs typeface="Times New Roman" panose="02020603050405020304" pitchFamily="18" charset="0"/>
              </a:rPr>
              <a:t>The proposed method is advantageous for real-time monitoring of epileptic</a:t>
            </a:r>
            <a:r>
              <a:rPr lang="en-US" sz="1600" dirty="0">
                <a:solidFill>
                  <a:srgbClr val="002060"/>
                </a:solidFill>
                <a:latin typeface="Times New Roman" panose="02020603050405020304" pitchFamily="18" charset="0"/>
                <a:cs typeface="Times New Roman" panose="02020603050405020304" pitchFamily="18" charset="0"/>
              </a:rPr>
              <a:t> patients and could be used to improve early diagnosis and treatment of patients suffering from recurrent seizures.</a:t>
            </a:r>
          </a:p>
        </p:txBody>
      </p:sp>
      <p:sp>
        <p:nvSpPr>
          <p:cNvPr id="11" name="TextBox 10">
            <a:extLst>
              <a:ext uri="{FF2B5EF4-FFF2-40B4-BE49-F238E27FC236}">
                <a16:creationId xmlns:a16="http://schemas.microsoft.com/office/drawing/2014/main" id="{EE3393D4-14D7-49BF-8B89-898DD9087C30}"/>
              </a:ext>
            </a:extLst>
          </p:cNvPr>
          <p:cNvSpPr txBox="1"/>
          <p:nvPr/>
        </p:nvSpPr>
        <p:spPr>
          <a:xfrm>
            <a:off x="4876797" y="3847184"/>
            <a:ext cx="3518455" cy="2585323"/>
          </a:xfrm>
          <a:prstGeom prst="rect">
            <a:avLst/>
          </a:prstGeom>
          <a:solidFill>
            <a:schemeClr val="bg2"/>
          </a:solidFill>
          <a:ln>
            <a:solidFill>
              <a:schemeClr val="accent6"/>
            </a:solidFill>
          </a:ln>
        </p:spPr>
        <p:txBody>
          <a:bodyPr wrap="square" rtlCol="0">
            <a:spAutoFit/>
          </a:bodyPr>
          <a:lstStyle/>
          <a:p>
            <a:r>
              <a:rPr lang="en-US" b="1" u="sng" dirty="0">
                <a:solidFill>
                  <a:schemeClr val="accent4"/>
                </a:solidFill>
              </a:rPr>
              <a:t>Future Scope suggested:</a:t>
            </a:r>
          </a:p>
          <a:p>
            <a:pPr marL="285750" indent="-285750" algn="just">
              <a:buFont typeface="Wingdings" panose="05000000000000000000" pitchFamily="2" charset="2"/>
              <a:buChar char="q"/>
            </a:pPr>
            <a:r>
              <a:rPr lang="en-US" sz="1600" b="1" dirty="0">
                <a:solidFill>
                  <a:srgbClr val="FF00FF"/>
                </a:solidFill>
                <a:latin typeface="Times New Roman" panose="02020603050405020304" pitchFamily="18" charset="0"/>
                <a:cs typeface="Times New Roman" panose="02020603050405020304" pitchFamily="18" charset="0"/>
              </a:rPr>
              <a:t>A multiclass extension of this approach can be useful for detecting different stages of seizure cycle including preictal, interictal, and postictal. </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a:solidFill>
                  <a:srgbClr val="0000FF"/>
                </a:solidFill>
                <a:latin typeface="Times New Roman" panose="02020603050405020304" pitchFamily="18" charset="0"/>
                <a:cs typeface="Times New Roman" panose="02020603050405020304" pitchFamily="18" charset="0"/>
              </a:rPr>
              <a:t>Automatic feature extraction methods based on deep learning can improve the performance of the proposed seizure onset detection framework</a:t>
            </a:r>
            <a:r>
              <a:rPr lang="en-US" sz="1600" dirty="0">
                <a:solidFill>
                  <a:srgbClr val="002060"/>
                </a:solidFill>
                <a:latin typeface="Times New Roman" panose="02020603050405020304" pitchFamily="18" charset="0"/>
                <a:cs typeface="Times New Roman" panose="02020603050405020304" pitchFamily="18" charset="0"/>
              </a:rPr>
              <a:t>.</a:t>
            </a:r>
          </a:p>
        </p:txBody>
      </p:sp>
      <p:sp>
        <p:nvSpPr>
          <p:cNvPr id="9" name="Slide Number Placeholder 8">
            <a:extLst>
              <a:ext uri="{FF2B5EF4-FFF2-40B4-BE49-F238E27FC236}">
                <a16:creationId xmlns:a16="http://schemas.microsoft.com/office/drawing/2014/main" id="{1FFC604D-8657-4EE0-8277-7D658CF3CB4A}"/>
              </a:ext>
            </a:extLst>
          </p:cNvPr>
          <p:cNvSpPr>
            <a:spLocks noGrp="1"/>
          </p:cNvSpPr>
          <p:nvPr>
            <p:ph type="sldNum" sz="quarter" idx="12"/>
          </p:nvPr>
        </p:nvSpPr>
        <p:spPr/>
        <p:txBody>
          <a:bodyPr/>
          <a:lstStyle/>
          <a:p>
            <a:fld id="{A6B19534-8C6D-491C-AD30-74D79BD5D3E3}" type="slidenum">
              <a:rPr lang="en-US" smtClean="0"/>
              <a:pPr/>
              <a:t>65</a:t>
            </a:fld>
            <a:endParaRPr lang="en-US"/>
          </a:p>
        </p:txBody>
      </p:sp>
    </p:spTree>
    <p:extLst>
      <p:ext uri="{BB962C8B-B14F-4D97-AF65-F5344CB8AC3E}">
        <p14:creationId xmlns:p14="http://schemas.microsoft.com/office/powerpoint/2010/main" val="226754679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IIIT Allahabad</a:t>
            </a:r>
          </a:p>
        </p:txBody>
      </p:sp>
      <p:sp>
        <p:nvSpPr>
          <p:cNvPr id="3" name="TextBox 2"/>
          <p:cNvSpPr txBox="1"/>
          <p:nvPr/>
        </p:nvSpPr>
        <p:spPr>
          <a:xfrm>
            <a:off x="132522" y="159026"/>
            <a:ext cx="11953461" cy="6562449"/>
          </a:xfrm>
          <a:prstGeom prst="rect">
            <a:avLst/>
          </a:prstGeom>
          <a:noFill/>
          <a:ln w="57150">
            <a:solidFill>
              <a:schemeClr val="accent6"/>
            </a:solidFill>
          </a:ln>
        </p:spPr>
        <p:txBody>
          <a:bodyPr wrap="square" rtlCol="0">
            <a:spAutoFit/>
          </a:bodyPr>
          <a:lstStyle/>
          <a:p>
            <a:endParaRPr lang="en-US" dirty="0"/>
          </a:p>
        </p:txBody>
      </p:sp>
      <p:sp>
        <p:nvSpPr>
          <p:cNvPr id="5" name="TextBox 4"/>
          <p:cNvSpPr txBox="1"/>
          <p:nvPr/>
        </p:nvSpPr>
        <p:spPr>
          <a:xfrm>
            <a:off x="318052" y="206279"/>
            <a:ext cx="11675166" cy="954107"/>
          </a:xfrm>
          <a:prstGeom prst="rect">
            <a:avLst/>
          </a:prstGeom>
          <a:noFill/>
          <a:ln w="28575">
            <a:solidFill>
              <a:schemeClr val="accent5"/>
            </a:solidFill>
          </a:ln>
        </p:spPr>
        <p:txBody>
          <a:bodyPr wrap="square" rtlCol="0">
            <a:spAutoFit/>
          </a:bodyPr>
          <a:lstStyle/>
          <a:p>
            <a:pPr algn="ctr"/>
            <a:r>
              <a:rPr lang="en-US" sz="2800" b="1" dirty="0">
                <a:solidFill>
                  <a:srgbClr val="00B050"/>
                </a:solidFill>
                <a:latin typeface="Times New Roman" panose="02020603050405020304" pitchFamily="18" charset="0"/>
                <a:cs typeface="Times New Roman" panose="02020603050405020304" pitchFamily="18" charset="0"/>
              </a:rPr>
              <a:t>Techniques applied by </a:t>
            </a:r>
            <a:r>
              <a:rPr lang="da-DK" sz="2800" b="1" i="1" dirty="0">
                <a:solidFill>
                  <a:srgbClr val="00B050"/>
                </a:solidFill>
                <a:latin typeface="Times New Roman" panose="02020603050405020304" pitchFamily="18" charset="0"/>
                <a:cs typeface="Times New Roman" panose="02020603050405020304" pitchFamily="18" charset="0"/>
              </a:rPr>
              <a:t>S. Khanmohammadi et al. 2018</a:t>
            </a:r>
            <a:r>
              <a:rPr lang="en-US" sz="2800" b="1" i="1" dirty="0">
                <a:solidFill>
                  <a:srgbClr val="00B050"/>
                </a:solidFill>
                <a:latin typeface="Times New Roman" panose="02020603050405020304" pitchFamily="18" charset="0"/>
                <a:cs typeface="Times New Roman" panose="02020603050405020304" pitchFamily="18" charset="0"/>
              </a:rPr>
              <a:t> [7] </a:t>
            </a:r>
            <a:r>
              <a:rPr lang="en-US" sz="2800" b="1" dirty="0">
                <a:solidFill>
                  <a:srgbClr val="00B050"/>
                </a:solidFill>
                <a:latin typeface="Times New Roman" panose="02020603050405020304" pitchFamily="18" charset="0"/>
                <a:cs typeface="Times New Roman" panose="02020603050405020304" pitchFamily="18" charset="0"/>
              </a:rPr>
              <a:t>for Seizure Detection</a:t>
            </a:r>
          </a:p>
        </p:txBody>
      </p:sp>
      <p:sp>
        <p:nvSpPr>
          <p:cNvPr id="4" name="TextBox 3"/>
          <p:cNvSpPr txBox="1"/>
          <p:nvPr/>
        </p:nvSpPr>
        <p:spPr>
          <a:xfrm>
            <a:off x="318052" y="1060174"/>
            <a:ext cx="11463131" cy="369332"/>
          </a:xfrm>
          <a:prstGeom prst="rect">
            <a:avLst/>
          </a:prstGeom>
          <a:noFill/>
        </p:spPr>
        <p:txBody>
          <a:bodyPr wrap="square" rtlCol="0">
            <a:spAutoFit/>
          </a:bodyPr>
          <a:lstStyle/>
          <a:p>
            <a:pPr marL="285750" indent="-285750">
              <a:buFont typeface="Wingdings" panose="05000000000000000000" pitchFamily="2" charset="2"/>
              <a:buChar char="q"/>
            </a:pPr>
            <a:endParaRPr lang="en-US" dirty="0"/>
          </a:p>
        </p:txBody>
      </p:sp>
      <p:sp>
        <p:nvSpPr>
          <p:cNvPr id="22" name="TextBox 21"/>
          <p:cNvSpPr txBox="1"/>
          <p:nvPr/>
        </p:nvSpPr>
        <p:spPr>
          <a:xfrm>
            <a:off x="308419" y="946323"/>
            <a:ext cx="2385390" cy="369332"/>
          </a:xfrm>
          <a:prstGeom prst="rect">
            <a:avLst/>
          </a:prstGeom>
          <a:solidFill>
            <a:schemeClr val="accent4">
              <a:lumMod val="20000"/>
              <a:lumOff val="80000"/>
            </a:schemeClr>
          </a:solidFill>
          <a:ln>
            <a:solidFill>
              <a:srgbClr val="0070C0"/>
            </a:solidFill>
          </a:ln>
        </p:spPr>
        <p:txBody>
          <a:bodyPr wrap="square" rtlCol="0">
            <a:spAutoFit/>
          </a:bodyPr>
          <a:lstStyle/>
          <a:p>
            <a:pPr>
              <a:buClr>
                <a:schemeClr val="accent5"/>
              </a:buClr>
            </a:pPr>
            <a:r>
              <a:rPr lang="en-US" b="1" dirty="0">
                <a:solidFill>
                  <a:srgbClr val="002060"/>
                </a:solidFill>
              </a:rPr>
              <a:t>Proposed Model</a:t>
            </a:r>
            <a:r>
              <a:rPr lang="en-US" dirty="0"/>
              <a:t>:</a:t>
            </a:r>
          </a:p>
        </p:txBody>
      </p:sp>
      <p:sp>
        <p:nvSpPr>
          <p:cNvPr id="6" name="TextBox 5">
            <a:extLst>
              <a:ext uri="{FF2B5EF4-FFF2-40B4-BE49-F238E27FC236}">
                <a16:creationId xmlns:a16="http://schemas.microsoft.com/office/drawing/2014/main" id="{FA84E027-3496-40E0-A72F-0FD29DF8A1B8}"/>
              </a:ext>
            </a:extLst>
          </p:cNvPr>
          <p:cNvSpPr txBox="1"/>
          <p:nvPr/>
        </p:nvSpPr>
        <p:spPr>
          <a:xfrm>
            <a:off x="198785" y="4308263"/>
            <a:ext cx="2080592" cy="369332"/>
          </a:xfrm>
          <a:prstGeom prst="rect">
            <a:avLst/>
          </a:prstGeom>
          <a:solidFill>
            <a:schemeClr val="accent4">
              <a:lumMod val="20000"/>
              <a:lumOff val="80000"/>
            </a:schemeClr>
          </a:solidFill>
          <a:ln>
            <a:solidFill>
              <a:srgbClr val="0070C0"/>
            </a:solidFill>
          </a:ln>
        </p:spPr>
        <p:txBody>
          <a:bodyPr wrap="square" rtlCol="0">
            <a:spAutoFit/>
          </a:bodyPr>
          <a:lstStyle/>
          <a:p>
            <a:r>
              <a:rPr lang="en-US" b="1" dirty="0">
                <a:solidFill>
                  <a:srgbClr val="002060"/>
                </a:solidFill>
              </a:rPr>
              <a:t>Extracted Features:</a:t>
            </a:r>
          </a:p>
        </p:txBody>
      </p:sp>
      <p:pic>
        <p:nvPicPr>
          <p:cNvPr id="8" name="Picture 7">
            <a:extLst>
              <a:ext uri="{FF2B5EF4-FFF2-40B4-BE49-F238E27FC236}">
                <a16:creationId xmlns:a16="http://schemas.microsoft.com/office/drawing/2014/main" id="{A7ED1FAF-4DAF-4F1F-8E58-FA541DAF8C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0817" y="1345101"/>
            <a:ext cx="11463130" cy="2913806"/>
          </a:xfrm>
          <a:prstGeom prst="rect">
            <a:avLst/>
          </a:prstGeom>
          <a:ln>
            <a:solidFill>
              <a:srgbClr val="002060"/>
            </a:solidFill>
          </a:ln>
        </p:spPr>
      </p:pic>
      <p:sp>
        <p:nvSpPr>
          <p:cNvPr id="11" name="TextBox 10">
            <a:extLst>
              <a:ext uri="{FF2B5EF4-FFF2-40B4-BE49-F238E27FC236}">
                <a16:creationId xmlns:a16="http://schemas.microsoft.com/office/drawing/2014/main" id="{7E47606E-82F0-42CC-9158-DBD7AEC2AEBD}"/>
              </a:ext>
            </a:extLst>
          </p:cNvPr>
          <p:cNvSpPr txBox="1"/>
          <p:nvPr/>
        </p:nvSpPr>
        <p:spPr>
          <a:xfrm>
            <a:off x="2493818" y="4246206"/>
            <a:ext cx="8780552" cy="307777"/>
          </a:xfrm>
          <a:prstGeom prst="rect">
            <a:avLst/>
          </a:prstGeom>
          <a:noFill/>
        </p:spPr>
        <p:txBody>
          <a:bodyPr wrap="square" rtlCol="0">
            <a:spAutoFit/>
          </a:bodyPr>
          <a:lstStyle/>
          <a:p>
            <a:pPr algn="ctr"/>
            <a:r>
              <a:rPr lang="en-US" sz="1400" dirty="0">
                <a:latin typeface="Times New Roman" panose="02020603050405020304" pitchFamily="18" charset="0"/>
                <a:cs typeface="Times New Roman" panose="02020603050405020304" pitchFamily="18" charset="0"/>
              </a:rPr>
              <a:t>Fig. 13: Overview of proposed seizure onset detection framework, </a:t>
            </a:r>
            <a:r>
              <a:rPr lang="en-US" sz="1400" b="1" dirty="0">
                <a:latin typeface="Times New Roman" panose="02020603050405020304" pitchFamily="18" charset="0"/>
                <a:cs typeface="Times New Roman" panose="02020603050405020304" pitchFamily="18" charset="0"/>
              </a:rPr>
              <a:t>Source:  </a:t>
            </a:r>
            <a:r>
              <a:rPr lang="en-US" sz="1400" i="1" dirty="0">
                <a:latin typeface="Times New Roman" panose="02020603050405020304" pitchFamily="18" charset="0"/>
                <a:cs typeface="Times New Roman" panose="02020603050405020304" pitchFamily="18" charset="0"/>
              </a:rPr>
              <a:t>S. </a:t>
            </a:r>
            <a:r>
              <a:rPr lang="en-US" sz="1400" i="1" dirty="0" err="1">
                <a:latin typeface="Times New Roman" panose="02020603050405020304" pitchFamily="18" charset="0"/>
                <a:cs typeface="Times New Roman" panose="02020603050405020304" pitchFamily="18" charset="0"/>
              </a:rPr>
              <a:t>Khanmohammadi</a:t>
            </a:r>
            <a:r>
              <a:rPr lang="en-US" sz="1400" i="1" dirty="0">
                <a:latin typeface="Times New Roman" panose="02020603050405020304" pitchFamily="18" charset="0"/>
                <a:cs typeface="Times New Roman" panose="02020603050405020304" pitchFamily="18" charset="0"/>
              </a:rPr>
              <a:t> et al. 2018. </a:t>
            </a:r>
          </a:p>
        </p:txBody>
      </p:sp>
      <p:graphicFrame>
        <p:nvGraphicFramePr>
          <p:cNvPr id="13" name="Table 12">
            <a:extLst>
              <a:ext uri="{FF2B5EF4-FFF2-40B4-BE49-F238E27FC236}">
                <a16:creationId xmlns:a16="http://schemas.microsoft.com/office/drawing/2014/main" id="{73F6708F-BE90-46BF-AA14-53866581F13F}"/>
              </a:ext>
            </a:extLst>
          </p:cNvPr>
          <p:cNvGraphicFramePr>
            <a:graphicFrameLocks noGrp="1"/>
          </p:cNvGraphicFramePr>
          <p:nvPr/>
        </p:nvGraphicFramePr>
        <p:xfrm>
          <a:off x="957388" y="4734169"/>
          <a:ext cx="10224218" cy="1665325"/>
        </p:xfrm>
        <a:graphic>
          <a:graphicData uri="http://schemas.openxmlformats.org/drawingml/2006/table">
            <a:tbl>
              <a:tblPr firstRow="1" bandRow="1">
                <a:tableStyleId>{5940675A-B579-460E-94D1-54222C63F5DA}</a:tableStyleId>
              </a:tblPr>
              <a:tblGrid>
                <a:gridCol w="994690">
                  <a:extLst>
                    <a:ext uri="{9D8B030D-6E8A-4147-A177-3AD203B41FA5}">
                      <a16:colId xmlns:a16="http://schemas.microsoft.com/office/drawing/2014/main" val="889768580"/>
                    </a:ext>
                  </a:extLst>
                </a:gridCol>
                <a:gridCol w="4634252">
                  <a:extLst>
                    <a:ext uri="{9D8B030D-6E8A-4147-A177-3AD203B41FA5}">
                      <a16:colId xmlns:a16="http://schemas.microsoft.com/office/drawing/2014/main" val="2310919904"/>
                    </a:ext>
                  </a:extLst>
                </a:gridCol>
                <a:gridCol w="4595276">
                  <a:extLst>
                    <a:ext uri="{9D8B030D-6E8A-4147-A177-3AD203B41FA5}">
                      <a16:colId xmlns:a16="http://schemas.microsoft.com/office/drawing/2014/main" val="1005207712"/>
                    </a:ext>
                  </a:extLst>
                </a:gridCol>
              </a:tblGrid>
              <a:tr h="425574">
                <a:tc>
                  <a:txBody>
                    <a:bodyPr/>
                    <a:lstStyle/>
                    <a:p>
                      <a:pPr algn="ctr"/>
                      <a:r>
                        <a:rPr lang="en-US" sz="1400" b="1" dirty="0">
                          <a:latin typeface="Times New Roman" panose="02020603050405020304" pitchFamily="18" charset="0"/>
                          <a:cs typeface="Times New Roman" panose="02020603050405020304" pitchFamily="18" charset="0"/>
                          <a:hlinkClick r:id="" action="ppaction://noaction"/>
                        </a:rPr>
                        <a:t>Feature Type</a:t>
                      </a:r>
                      <a:endParaRPr lang="en-US" sz="1400" b="1" dirty="0">
                        <a:latin typeface="Times New Roman" panose="02020603050405020304" pitchFamily="18" charset="0"/>
                        <a:cs typeface="Times New Roman" panose="02020603050405020304" pitchFamily="18" charset="0"/>
                      </a:endParaRPr>
                    </a:p>
                  </a:txBody>
                  <a:tcPr/>
                </a:tc>
                <a:tc>
                  <a:txBody>
                    <a:bodyPr/>
                    <a:lstStyle/>
                    <a:p>
                      <a:pPr algn="ctr"/>
                      <a:r>
                        <a:rPr lang="en-US" b="1" dirty="0">
                          <a:latin typeface="Times New Roman" panose="02020603050405020304" pitchFamily="18" charset="0"/>
                          <a:cs typeface="Times New Roman" panose="02020603050405020304" pitchFamily="18" charset="0"/>
                          <a:hlinkClick r:id="" action="ppaction://noaction"/>
                        </a:rPr>
                        <a:t>Statistical</a:t>
                      </a:r>
                      <a:endParaRPr lang="en-US" b="1" dirty="0">
                        <a:latin typeface="Times New Roman" panose="02020603050405020304" pitchFamily="18" charset="0"/>
                        <a:cs typeface="Times New Roman" panose="02020603050405020304" pitchFamily="18" charset="0"/>
                      </a:endParaRPr>
                    </a:p>
                  </a:txBody>
                  <a:tcPr/>
                </a:tc>
                <a:tc>
                  <a:txBody>
                    <a:bodyPr/>
                    <a:lstStyle/>
                    <a:p>
                      <a:pPr algn="ctr"/>
                      <a:r>
                        <a:rPr lang="en-US" b="1" dirty="0">
                          <a:latin typeface="Times New Roman" panose="02020603050405020304" pitchFamily="18" charset="0"/>
                          <a:cs typeface="Times New Roman" panose="02020603050405020304" pitchFamily="18" charset="0"/>
                          <a:hlinkClick r:id="" action="ppaction://noaction"/>
                        </a:rPr>
                        <a:t>Morphological</a:t>
                      </a:r>
                      <a:endParaRPr lang="en-US"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720290817"/>
                  </a:ext>
                </a:extLst>
              </a:tr>
              <a:tr h="1147165">
                <a:tc>
                  <a:txBody>
                    <a:bodyPr/>
                    <a:lstStyle/>
                    <a:p>
                      <a:pPr algn="ctr"/>
                      <a:r>
                        <a:rPr lang="en-US" sz="1400" dirty="0">
                          <a:latin typeface="Times New Roman" panose="02020603050405020304" pitchFamily="18" charset="0"/>
                          <a:cs typeface="Times New Roman" panose="02020603050405020304" pitchFamily="18" charset="0"/>
                        </a:rPr>
                        <a:t>Feature Name</a:t>
                      </a:r>
                    </a:p>
                  </a:txBody>
                  <a:tcPr vert="vert270" anchor="ctr"/>
                </a:tc>
                <a:tc>
                  <a:txBody>
                    <a:bodyPr/>
                    <a:lstStyle/>
                    <a:p>
                      <a:pPr algn="ctr"/>
                      <a:r>
                        <a:rPr lang="en-US" sz="1800" b="0" i="0" u="none" strike="noStrike" kern="1200" baseline="0" dirty="0">
                          <a:solidFill>
                            <a:schemeClr val="tx1"/>
                          </a:solidFill>
                          <a:latin typeface="Times New Roman" panose="02020603050405020304" pitchFamily="18" charset="0"/>
                          <a:ea typeface="+mn-ea"/>
                          <a:cs typeface="Times New Roman" panose="02020603050405020304" pitchFamily="18" charset="0"/>
                        </a:rPr>
                        <a:t>1) Minimum, 2) Maximum, 3) Mean, 4) Variance, 5) Standard Deviation, 6) Range, 7) Kurtosis, 8) Skewness and 9) Root Mean Square</a:t>
                      </a:r>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sz="1800" b="0" i="0" u="none" strike="noStrike" kern="1200" baseline="0" dirty="0">
                          <a:solidFill>
                            <a:schemeClr val="tx1"/>
                          </a:solidFill>
                          <a:latin typeface="Times New Roman" panose="02020603050405020304" pitchFamily="18" charset="0"/>
                          <a:ea typeface="+mn-ea"/>
                          <a:cs typeface="Times New Roman" panose="02020603050405020304" pitchFamily="18" charset="0"/>
                        </a:rPr>
                        <a:t>1) Curve Length, 2) Zero Cross, 3) Number of Peaks, 4) Average Non-Linear Energy and 5) Band Power</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101030167"/>
                  </a:ext>
                </a:extLst>
              </a:tr>
            </a:tbl>
          </a:graphicData>
        </a:graphic>
      </p:graphicFrame>
      <p:sp>
        <p:nvSpPr>
          <p:cNvPr id="7" name="Slide Number Placeholder 6">
            <a:extLst>
              <a:ext uri="{FF2B5EF4-FFF2-40B4-BE49-F238E27FC236}">
                <a16:creationId xmlns:a16="http://schemas.microsoft.com/office/drawing/2014/main" id="{8B95C960-814C-409E-8BA0-BC0779B5E0DE}"/>
              </a:ext>
            </a:extLst>
          </p:cNvPr>
          <p:cNvSpPr>
            <a:spLocks noGrp="1"/>
          </p:cNvSpPr>
          <p:nvPr>
            <p:ph type="sldNum" sz="quarter" idx="12"/>
          </p:nvPr>
        </p:nvSpPr>
        <p:spPr/>
        <p:txBody>
          <a:bodyPr/>
          <a:lstStyle/>
          <a:p>
            <a:fld id="{A6B19534-8C6D-491C-AD30-74D79BD5D3E3}" type="slidenum">
              <a:rPr lang="en-US" smtClean="0"/>
              <a:pPr/>
              <a:t>66</a:t>
            </a:fld>
            <a:endParaRPr lang="en-US"/>
          </a:p>
        </p:txBody>
      </p:sp>
    </p:spTree>
    <p:extLst>
      <p:ext uri="{BB962C8B-B14F-4D97-AF65-F5344CB8AC3E}">
        <p14:creationId xmlns:p14="http://schemas.microsoft.com/office/powerpoint/2010/main" val="377378764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IIIT Allahabad</a:t>
            </a:r>
          </a:p>
        </p:txBody>
      </p:sp>
      <p:sp>
        <p:nvSpPr>
          <p:cNvPr id="3" name="TextBox 2"/>
          <p:cNvSpPr txBox="1"/>
          <p:nvPr/>
        </p:nvSpPr>
        <p:spPr>
          <a:xfrm>
            <a:off x="132522" y="159026"/>
            <a:ext cx="11953461" cy="6562449"/>
          </a:xfrm>
          <a:prstGeom prst="rect">
            <a:avLst/>
          </a:prstGeom>
          <a:noFill/>
          <a:ln w="57150">
            <a:solidFill>
              <a:schemeClr val="accent6"/>
            </a:solidFill>
          </a:ln>
        </p:spPr>
        <p:txBody>
          <a:bodyPr wrap="square" rtlCol="0">
            <a:spAutoFit/>
          </a:bodyPr>
          <a:lstStyle/>
          <a:p>
            <a:endParaRPr lang="en-US" dirty="0"/>
          </a:p>
        </p:txBody>
      </p:sp>
      <p:sp>
        <p:nvSpPr>
          <p:cNvPr id="5" name="TextBox 4"/>
          <p:cNvSpPr txBox="1"/>
          <p:nvPr/>
        </p:nvSpPr>
        <p:spPr>
          <a:xfrm>
            <a:off x="208721" y="178573"/>
            <a:ext cx="11772449" cy="954107"/>
          </a:xfrm>
          <a:prstGeom prst="rect">
            <a:avLst/>
          </a:prstGeom>
          <a:noFill/>
          <a:ln w="28575">
            <a:solidFill>
              <a:schemeClr val="accent5"/>
            </a:solidFill>
          </a:ln>
        </p:spPr>
        <p:txBody>
          <a:bodyPr wrap="square" rtlCol="0">
            <a:spAutoFit/>
          </a:bodyPr>
          <a:lstStyle/>
          <a:p>
            <a:pPr algn="ctr"/>
            <a:r>
              <a:rPr lang="en-US" sz="2800" b="1" dirty="0">
                <a:solidFill>
                  <a:srgbClr val="00B050"/>
                </a:solidFill>
                <a:latin typeface="Times New Roman" panose="02020603050405020304" pitchFamily="18" charset="0"/>
                <a:cs typeface="Times New Roman" panose="02020603050405020304" pitchFamily="18" charset="0"/>
              </a:rPr>
              <a:t>Results of proposed techniques mentioned by </a:t>
            </a:r>
            <a:r>
              <a:rPr lang="da-DK" sz="2800" b="1" i="1" dirty="0">
                <a:solidFill>
                  <a:srgbClr val="00B050"/>
                </a:solidFill>
                <a:latin typeface="Times New Roman" panose="02020603050405020304" pitchFamily="18" charset="0"/>
                <a:cs typeface="Times New Roman" panose="02020603050405020304" pitchFamily="18" charset="0"/>
              </a:rPr>
              <a:t>S. Khanmohammadi et al. 2018 [7]</a:t>
            </a:r>
            <a:r>
              <a:rPr lang="en-US" sz="2800" b="1" i="1" dirty="0">
                <a:solidFill>
                  <a:srgbClr val="00B050"/>
                </a:solidFill>
                <a:latin typeface="Times New Roman" panose="02020603050405020304" pitchFamily="18" charset="0"/>
                <a:cs typeface="Times New Roman" panose="02020603050405020304" pitchFamily="18" charset="0"/>
              </a:rPr>
              <a:t> </a:t>
            </a:r>
          </a:p>
        </p:txBody>
      </p:sp>
      <p:sp>
        <p:nvSpPr>
          <p:cNvPr id="4" name="TextBox 3"/>
          <p:cNvSpPr txBox="1"/>
          <p:nvPr/>
        </p:nvSpPr>
        <p:spPr>
          <a:xfrm>
            <a:off x="318052" y="1060174"/>
            <a:ext cx="11463131" cy="369332"/>
          </a:xfrm>
          <a:prstGeom prst="rect">
            <a:avLst/>
          </a:prstGeom>
          <a:noFill/>
        </p:spPr>
        <p:txBody>
          <a:bodyPr wrap="square" rtlCol="0">
            <a:spAutoFit/>
          </a:bodyPr>
          <a:lstStyle/>
          <a:p>
            <a:pPr marL="285750" indent="-285750">
              <a:buFont typeface="Wingdings" panose="05000000000000000000" pitchFamily="2" charset="2"/>
              <a:buChar char="q"/>
            </a:pPr>
            <a:endParaRPr lang="en-US" dirty="0"/>
          </a:p>
        </p:txBody>
      </p:sp>
      <p:sp>
        <p:nvSpPr>
          <p:cNvPr id="6" name="TextBox 5">
            <a:extLst>
              <a:ext uri="{FF2B5EF4-FFF2-40B4-BE49-F238E27FC236}">
                <a16:creationId xmlns:a16="http://schemas.microsoft.com/office/drawing/2014/main" id="{FA84E027-3496-40E0-A72F-0FD29DF8A1B8}"/>
              </a:ext>
            </a:extLst>
          </p:cNvPr>
          <p:cNvSpPr txBox="1"/>
          <p:nvPr/>
        </p:nvSpPr>
        <p:spPr>
          <a:xfrm>
            <a:off x="208721" y="1155661"/>
            <a:ext cx="3422375" cy="369332"/>
          </a:xfrm>
          <a:prstGeom prst="rect">
            <a:avLst/>
          </a:prstGeom>
          <a:solidFill>
            <a:schemeClr val="accent3">
              <a:lumMod val="20000"/>
              <a:lumOff val="80000"/>
            </a:schemeClr>
          </a:solidFill>
          <a:ln>
            <a:solidFill>
              <a:srgbClr val="0070C0"/>
            </a:solidFill>
          </a:ln>
        </p:spPr>
        <p:txBody>
          <a:bodyPr wrap="square" rtlCol="0">
            <a:spAutoFit/>
          </a:bodyPr>
          <a:lstStyle/>
          <a:p>
            <a:r>
              <a:rPr lang="en-US" b="1" dirty="0">
                <a:solidFill>
                  <a:srgbClr val="002060"/>
                </a:solidFill>
              </a:rPr>
              <a:t>Result Estimated by the Authors:</a:t>
            </a:r>
          </a:p>
        </p:txBody>
      </p:sp>
      <p:pic>
        <p:nvPicPr>
          <p:cNvPr id="12" name="Picture 11">
            <a:extLst>
              <a:ext uri="{FF2B5EF4-FFF2-40B4-BE49-F238E27FC236}">
                <a16:creationId xmlns:a16="http://schemas.microsoft.com/office/drawing/2014/main" id="{CA88F7DA-97C5-43C4-A77A-E35E388811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8053" y="1470138"/>
            <a:ext cx="5464032" cy="2474429"/>
          </a:xfrm>
          <a:prstGeom prst="rect">
            <a:avLst/>
          </a:prstGeom>
        </p:spPr>
      </p:pic>
      <p:pic>
        <p:nvPicPr>
          <p:cNvPr id="14" name="Picture 13">
            <a:extLst>
              <a:ext uri="{FF2B5EF4-FFF2-40B4-BE49-F238E27FC236}">
                <a16:creationId xmlns:a16="http://schemas.microsoft.com/office/drawing/2014/main" id="{57DA5BD8-AB24-43A0-8B76-DA1A5CC903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05925" y="1362280"/>
            <a:ext cx="5418899" cy="2512299"/>
          </a:xfrm>
          <a:prstGeom prst="rect">
            <a:avLst/>
          </a:prstGeom>
        </p:spPr>
      </p:pic>
      <p:pic>
        <p:nvPicPr>
          <p:cNvPr id="16" name="Picture 15">
            <a:extLst>
              <a:ext uri="{FF2B5EF4-FFF2-40B4-BE49-F238E27FC236}">
                <a16:creationId xmlns:a16="http://schemas.microsoft.com/office/drawing/2014/main" id="{B1C78895-4FA6-47BC-B6DD-58B81A6C274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8052" y="3903002"/>
            <a:ext cx="5595521" cy="2733675"/>
          </a:xfrm>
          <a:prstGeom prst="rect">
            <a:avLst/>
          </a:prstGeom>
        </p:spPr>
      </p:pic>
      <p:pic>
        <p:nvPicPr>
          <p:cNvPr id="18" name="Picture 17">
            <a:extLst>
              <a:ext uri="{FF2B5EF4-FFF2-40B4-BE49-F238E27FC236}">
                <a16:creationId xmlns:a16="http://schemas.microsoft.com/office/drawing/2014/main" id="{3137C660-2ECE-4FF4-AC03-413C730E7F5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05926" y="3713152"/>
            <a:ext cx="5405646" cy="2733675"/>
          </a:xfrm>
          <a:prstGeom prst="rect">
            <a:avLst/>
          </a:prstGeom>
        </p:spPr>
      </p:pic>
      <p:sp>
        <p:nvSpPr>
          <p:cNvPr id="13" name="TextBox 12">
            <a:extLst>
              <a:ext uri="{FF2B5EF4-FFF2-40B4-BE49-F238E27FC236}">
                <a16:creationId xmlns:a16="http://schemas.microsoft.com/office/drawing/2014/main" id="{F1A38B77-BEE5-45FA-90DB-62CC58E574B1}"/>
              </a:ext>
            </a:extLst>
          </p:cNvPr>
          <p:cNvSpPr txBox="1"/>
          <p:nvPr/>
        </p:nvSpPr>
        <p:spPr>
          <a:xfrm>
            <a:off x="4038600" y="3692241"/>
            <a:ext cx="851452" cy="369332"/>
          </a:xfrm>
          <a:prstGeom prst="rect">
            <a:avLst/>
          </a:prstGeom>
          <a:noFill/>
        </p:spPr>
        <p:txBody>
          <a:bodyPr wrap="square" rtlCol="0">
            <a:spAutoFit/>
          </a:bodyPr>
          <a:lstStyle/>
          <a:p>
            <a:r>
              <a:rPr lang="en-US" dirty="0"/>
              <a:t>Fig.14  </a:t>
            </a:r>
          </a:p>
        </p:txBody>
      </p:sp>
      <p:sp>
        <p:nvSpPr>
          <p:cNvPr id="15" name="TextBox 14">
            <a:extLst>
              <a:ext uri="{FF2B5EF4-FFF2-40B4-BE49-F238E27FC236}">
                <a16:creationId xmlns:a16="http://schemas.microsoft.com/office/drawing/2014/main" id="{022C44A1-AB74-4F1A-8E72-5AB1BF6E0A34}"/>
              </a:ext>
            </a:extLst>
          </p:cNvPr>
          <p:cNvSpPr txBox="1"/>
          <p:nvPr/>
        </p:nvSpPr>
        <p:spPr>
          <a:xfrm>
            <a:off x="11329678" y="2646432"/>
            <a:ext cx="851452" cy="369332"/>
          </a:xfrm>
          <a:prstGeom prst="rect">
            <a:avLst/>
          </a:prstGeom>
          <a:noFill/>
        </p:spPr>
        <p:txBody>
          <a:bodyPr wrap="square" rtlCol="0">
            <a:spAutoFit/>
          </a:bodyPr>
          <a:lstStyle/>
          <a:p>
            <a:r>
              <a:rPr lang="en-US" dirty="0"/>
              <a:t>Fig.15  </a:t>
            </a:r>
          </a:p>
        </p:txBody>
      </p:sp>
      <p:sp>
        <p:nvSpPr>
          <p:cNvPr id="17" name="TextBox 16">
            <a:extLst>
              <a:ext uri="{FF2B5EF4-FFF2-40B4-BE49-F238E27FC236}">
                <a16:creationId xmlns:a16="http://schemas.microsoft.com/office/drawing/2014/main" id="{2F06F189-20CC-428D-8731-6BB0C7760EB5}"/>
              </a:ext>
            </a:extLst>
          </p:cNvPr>
          <p:cNvSpPr txBox="1"/>
          <p:nvPr/>
        </p:nvSpPr>
        <p:spPr>
          <a:xfrm>
            <a:off x="321147" y="6323224"/>
            <a:ext cx="851452" cy="369332"/>
          </a:xfrm>
          <a:prstGeom prst="rect">
            <a:avLst/>
          </a:prstGeom>
          <a:noFill/>
        </p:spPr>
        <p:txBody>
          <a:bodyPr wrap="square" rtlCol="0">
            <a:spAutoFit/>
          </a:bodyPr>
          <a:lstStyle/>
          <a:p>
            <a:r>
              <a:rPr lang="en-US" dirty="0"/>
              <a:t>Fig.16  </a:t>
            </a:r>
          </a:p>
        </p:txBody>
      </p:sp>
      <p:sp>
        <p:nvSpPr>
          <p:cNvPr id="19" name="TextBox 18">
            <a:extLst>
              <a:ext uri="{FF2B5EF4-FFF2-40B4-BE49-F238E27FC236}">
                <a16:creationId xmlns:a16="http://schemas.microsoft.com/office/drawing/2014/main" id="{588AD32F-2F91-47C9-BDFC-8C602642A150}"/>
              </a:ext>
            </a:extLst>
          </p:cNvPr>
          <p:cNvSpPr txBox="1"/>
          <p:nvPr/>
        </p:nvSpPr>
        <p:spPr>
          <a:xfrm>
            <a:off x="11243376" y="4777649"/>
            <a:ext cx="751650" cy="369332"/>
          </a:xfrm>
          <a:prstGeom prst="rect">
            <a:avLst/>
          </a:prstGeom>
          <a:noFill/>
        </p:spPr>
        <p:txBody>
          <a:bodyPr wrap="square" rtlCol="0">
            <a:spAutoFit/>
          </a:bodyPr>
          <a:lstStyle/>
          <a:p>
            <a:r>
              <a:rPr lang="en-US" dirty="0"/>
              <a:t>Fig.17  </a:t>
            </a:r>
          </a:p>
        </p:txBody>
      </p:sp>
      <p:sp>
        <p:nvSpPr>
          <p:cNvPr id="7" name="Slide Number Placeholder 6">
            <a:extLst>
              <a:ext uri="{FF2B5EF4-FFF2-40B4-BE49-F238E27FC236}">
                <a16:creationId xmlns:a16="http://schemas.microsoft.com/office/drawing/2014/main" id="{0A437F11-3D7D-431B-8A9A-4E62A9C69071}"/>
              </a:ext>
            </a:extLst>
          </p:cNvPr>
          <p:cNvSpPr>
            <a:spLocks noGrp="1"/>
          </p:cNvSpPr>
          <p:nvPr>
            <p:ph type="sldNum" sz="quarter" idx="12"/>
          </p:nvPr>
        </p:nvSpPr>
        <p:spPr/>
        <p:txBody>
          <a:bodyPr/>
          <a:lstStyle/>
          <a:p>
            <a:fld id="{A6B19534-8C6D-491C-AD30-74D79BD5D3E3}" type="slidenum">
              <a:rPr lang="en-US" smtClean="0"/>
              <a:pPr/>
              <a:t>67</a:t>
            </a:fld>
            <a:endParaRPr lang="en-US"/>
          </a:p>
        </p:txBody>
      </p:sp>
    </p:spTree>
    <p:extLst>
      <p:ext uri="{BB962C8B-B14F-4D97-AF65-F5344CB8AC3E}">
        <p14:creationId xmlns:p14="http://schemas.microsoft.com/office/powerpoint/2010/main" val="310359345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IIIT Allahabad</a:t>
            </a:r>
          </a:p>
        </p:txBody>
      </p:sp>
      <p:sp>
        <p:nvSpPr>
          <p:cNvPr id="3" name="TextBox 2"/>
          <p:cNvSpPr txBox="1"/>
          <p:nvPr/>
        </p:nvSpPr>
        <p:spPr>
          <a:xfrm>
            <a:off x="225287" y="145774"/>
            <a:ext cx="11767930" cy="6575701"/>
          </a:xfrm>
          <a:prstGeom prst="rect">
            <a:avLst/>
          </a:prstGeom>
          <a:noFill/>
          <a:ln w="57150">
            <a:solidFill>
              <a:schemeClr val="accent6"/>
            </a:solidFill>
          </a:ln>
        </p:spPr>
        <p:txBody>
          <a:bodyPr wrap="square" rtlCol="0">
            <a:spAutoFit/>
          </a:bodyPr>
          <a:lstStyle/>
          <a:p>
            <a:endParaRPr lang="en-US" dirty="0"/>
          </a:p>
        </p:txBody>
      </p:sp>
      <p:sp>
        <p:nvSpPr>
          <p:cNvPr id="6" name="TextBox 5"/>
          <p:cNvSpPr txBox="1"/>
          <p:nvPr/>
        </p:nvSpPr>
        <p:spPr>
          <a:xfrm>
            <a:off x="357809" y="225289"/>
            <a:ext cx="11489634" cy="523220"/>
          </a:xfrm>
          <a:prstGeom prst="rect">
            <a:avLst/>
          </a:prstGeom>
          <a:noFill/>
          <a:ln w="28575">
            <a:solidFill>
              <a:schemeClr val="accent5"/>
            </a:solidFill>
          </a:ln>
        </p:spPr>
        <p:txBody>
          <a:bodyPr wrap="square" rtlCol="0">
            <a:spAutoFit/>
          </a:bodyPr>
          <a:lstStyle/>
          <a:p>
            <a:pPr algn="ctr"/>
            <a:r>
              <a:rPr lang="en-US" sz="2800" b="1" dirty="0">
                <a:solidFill>
                  <a:srgbClr val="00B050"/>
                </a:solidFill>
                <a:latin typeface="Times New Roman" panose="02020603050405020304" pitchFamily="18" charset="0"/>
                <a:cs typeface="Times New Roman" panose="02020603050405020304" pitchFamily="18" charset="0"/>
              </a:rPr>
              <a:t>Deep Learning based approaches for Epileptic Seizure Detection </a:t>
            </a:r>
          </a:p>
        </p:txBody>
      </p:sp>
      <p:sp>
        <p:nvSpPr>
          <p:cNvPr id="4" name="Slide Number Placeholder 3">
            <a:extLst>
              <a:ext uri="{FF2B5EF4-FFF2-40B4-BE49-F238E27FC236}">
                <a16:creationId xmlns:a16="http://schemas.microsoft.com/office/drawing/2014/main" id="{804BFD1A-0369-4156-90B6-40CAFDD352ED}"/>
              </a:ext>
            </a:extLst>
          </p:cNvPr>
          <p:cNvSpPr>
            <a:spLocks noGrp="1"/>
          </p:cNvSpPr>
          <p:nvPr>
            <p:ph type="sldNum" sz="quarter" idx="12"/>
          </p:nvPr>
        </p:nvSpPr>
        <p:spPr/>
        <p:txBody>
          <a:bodyPr/>
          <a:lstStyle/>
          <a:p>
            <a:fld id="{A6B19534-8C6D-491C-AD30-74D79BD5D3E3}" type="slidenum">
              <a:rPr lang="en-US" smtClean="0"/>
              <a:pPr/>
              <a:t>68</a:t>
            </a:fld>
            <a:endParaRPr lang="en-US"/>
          </a:p>
        </p:txBody>
      </p:sp>
      <p:graphicFrame>
        <p:nvGraphicFramePr>
          <p:cNvPr id="7" name="Table 6">
            <a:extLst>
              <a:ext uri="{FF2B5EF4-FFF2-40B4-BE49-F238E27FC236}">
                <a16:creationId xmlns:a16="http://schemas.microsoft.com/office/drawing/2014/main" id="{A8A2D4A9-5347-46F5-B4C0-96D57820D602}"/>
              </a:ext>
            </a:extLst>
          </p:cNvPr>
          <p:cNvGraphicFramePr>
            <a:graphicFrameLocks noGrp="1"/>
          </p:cNvGraphicFramePr>
          <p:nvPr/>
        </p:nvGraphicFramePr>
        <p:xfrm>
          <a:off x="344557" y="802676"/>
          <a:ext cx="11502885" cy="5389874"/>
        </p:xfrm>
        <a:graphic>
          <a:graphicData uri="http://schemas.openxmlformats.org/drawingml/2006/table">
            <a:tbl>
              <a:tblPr firstRow="1" bandRow="1">
                <a:tableStyleId>{5940675A-B579-460E-94D1-54222C63F5DA}</a:tableStyleId>
              </a:tblPr>
              <a:tblGrid>
                <a:gridCol w="824416">
                  <a:extLst>
                    <a:ext uri="{9D8B030D-6E8A-4147-A177-3AD203B41FA5}">
                      <a16:colId xmlns:a16="http://schemas.microsoft.com/office/drawing/2014/main" val="3566014156"/>
                    </a:ext>
                  </a:extLst>
                </a:gridCol>
                <a:gridCol w="8193334">
                  <a:extLst>
                    <a:ext uri="{9D8B030D-6E8A-4147-A177-3AD203B41FA5}">
                      <a16:colId xmlns:a16="http://schemas.microsoft.com/office/drawing/2014/main" val="3586803434"/>
                    </a:ext>
                  </a:extLst>
                </a:gridCol>
                <a:gridCol w="2485135">
                  <a:extLst>
                    <a:ext uri="{9D8B030D-6E8A-4147-A177-3AD203B41FA5}">
                      <a16:colId xmlns:a16="http://schemas.microsoft.com/office/drawing/2014/main" val="1925394201"/>
                    </a:ext>
                  </a:extLst>
                </a:gridCol>
              </a:tblGrid>
              <a:tr h="586984">
                <a:tc>
                  <a:txBody>
                    <a:bodyPr/>
                    <a:lstStyle/>
                    <a:p>
                      <a:pPr algn="ctr"/>
                      <a:r>
                        <a:rPr lang="en-US" sz="1800" b="1" dirty="0">
                          <a:solidFill>
                            <a:schemeClr val="accent4"/>
                          </a:solidFill>
                          <a:latin typeface="Times New Roman" panose="02020603050405020304" pitchFamily="18" charset="0"/>
                          <a:cs typeface="Times New Roman" panose="02020603050405020304" pitchFamily="18" charset="0"/>
                        </a:rPr>
                        <a:t>Sl. No.</a:t>
                      </a:r>
                    </a:p>
                  </a:txBody>
                  <a:tcPr/>
                </a:tc>
                <a:tc>
                  <a:txBody>
                    <a:bodyPr/>
                    <a:lstStyle/>
                    <a:p>
                      <a:pPr algn="ctr"/>
                      <a:r>
                        <a:rPr lang="en-US" sz="1800" b="1" dirty="0">
                          <a:solidFill>
                            <a:schemeClr val="accent4"/>
                          </a:solidFill>
                          <a:latin typeface="Times New Roman" panose="02020603050405020304" pitchFamily="18" charset="0"/>
                          <a:cs typeface="Times New Roman" panose="02020603050405020304" pitchFamily="18" charset="0"/>
                        </a:rPr>
                        <a:t>Paper Details </a:t>
                      </a:r>
                    </a:p>
                    <a:p>
                      <a:pPr algn="ctr"/>
                      <a:endParaRPr lang="en-US" sz="1800" b="1" dirty="0">
                        <a:solidFill>
                          <a:schemeClr val="accent4"/>
                        </a:solidFill>
                        <a:latin typeface="Times New Roman" panose="02020603050405020304" pitchFamily="18" charset="0"/>
                        <a:cs typeface="Times New Roman" panose="02020603050405020304" pitchFamily="18" charset="0"/>
                      </a:endParaRPr>
                    </a:p>
                  </a:txBody>
                  <a:tcPr/>
                </a:tc>
                <a:tc>
                  <a:txBody>
                    <a:bodyPr/>
                    <a:lstStyle/>
                    <a:p>
                      <a:pPr algn="ctr"/>
                      <a:r>
                        <a:rPr lang="en-US" sz="1800" b="1" dirty="0">
                          <a:solidFill>
                            <a:schemeClr val="accent4"/>
                          </a:solidFill>
                          <a:latin typeface="Times New Roman" panose="02020603050405020304" pitchFamily="18" charset="0"/>
                          <a:cs typeface="Times New Roman" panose="02020603050405020304" pitchFamily="18" charset="0"/>
                        </a:rPr>
                        <a:t>Tools and Techniques Used </a:t>
                      </a:r>
                    </a:p>
                  </a:txBody>
                  <a:tcPr/>
                </a:tc>
                <a:extLst>
                  <a:ext uri="{0D108BD9-81ED-4DB2-BD59-A6C34878D82A}">
                    <a16:rowId xmlns:a16="http://schemas.microsoft.com/office/drawing/2014/main" val="1301993004"/>
                  </a:ext>
                </a:extLst>
              </a:tr>
              <a:tr h="588055">
                <a:tc>
                  <a:txBody>
                    <a:bodyPr/>
                    <a:lstStyle/>
                    <a:p>
                      <a:pPr algn="ctr"/>
                      <a:r>
                        <a:rPr lang="en-US" sz="1600" dirty="0">
                          <a:solidFill>
                            <a:srgbClr val="7030A0"/>
                          </a:solidFill>
                          <a:latin typeface="Times New Roman" panose="02020603050405020304" pitchFamily="18" charset="0"/>
                          <a:cs typeface="Times New Roman" panose="02020603050405020304" pitchFamily="18" charset="0"/>
                        </a:rPr>
                        <a:t>1</a:t>
                      </a:r>
                    </a:p>
                  </a:txBody>
                  <a:tcPr/>
                </a:tc>
                <a:tc>
                  <a:txBody>
                    <a:bodyPr/>
                    <a:lstStyle/>
                    <a:p>
                      <a:pPr algn="just"/>
                      <a:r>
                        <a:rPr lang="en-US" sz="1800" b="0" i="0" dirty="0">
                          <a:solidFill>
                            <a:schemeClr val="tx1"/>
                          </a:solidFill>
                          <a:latin typeface="Times New Roman" panose="02020603050405020304" pitchFamily="18" charset="0"/>
                          <a:cs typeface="Times New Roman" panose="02020603050405020304" pitchFamily="18" charset="0"/>
                        </a:rPr>
                        <a:t>U. Rajendra Acharya, Shu </a:t>
                      </a:r>
                      <a:r>
                        <a:rPr lang="en-US" sz="1800" b="0" i="0" dirty="0" err="1">
                          <a:solidFill>
                            <a:schemeClr val="tx1"/>
                          </a:solidFill>
                          <a:latin typeface="Times New Roman" panose="02020603050405020304" pitchFamily="18" charset="0"/>
                          <a:cs typeface="Times New Roman" panose="02020603050405020304" pitchFamily="18" charset="0"/>
                        </a:rPr>
                        <a:t>Lih</a:t>
                      </a:r>
                      <a:r>
                        <a:rPr lang="en-US" sz="1800" b="0" i="0" dirty="0">
                          <a:solidFill>
                            <a:schemeClr val="tx1"/>
                          </a:solidFill>
                          <a:latin typeface="Times New Roman" panose="02020603050405020304" pitchFamily="18" charset="0"/>
                          <a:cs typeface="Times New Roman" panose="02020603050405020304" pitchFamily="18" charset="0"/>
                        </a:rPr>
                        <a:t> Oh, Yuki Hagiwara, Jen Hong Tan, </a:t>
                      </a:r>
                      <a:r>
                        <a:rPr lang="en-US" sz="1800" b="0" i="0" dirty="0" err="1">
                          <a:solidFill>
                            <a:schemeClr val="tx1"/>
                          </a:solidFill>
                          <a:latin typeface="Times New Roman" panose="02020603050405020304" pitchFamily="18" charset="0"/>
                          <a:cs typeface="Times New Roman" panose="02020603050405020304" pitchFamily="18" charset="0"/>
                        </a:rPr>
                        <a:t>Hojjat</a:t>
                      </a:r>
                      <a:r>
                        <a:rPr lang="en-US" sz="1800" b="0" i="0" dirty="0">
                          <a:solidFill>
                            <a:schemeClr val="tx1"/>
                          </a:solidFill>
                          <a:latin typeface="Times New Roman" panose="02020603050405020304" pitchFamily="18" charset="0"/>
                          <a:cs typeface="Times New Roman" panose="02020603050405020304" pitchFamily="18" charset="0"/>
                        </a:rPr>
                        <a:t> </a:t>
                      </a:r>
                      <a:r>
                        <a:rPr lang="en-US" sz="1800" b="0" i="0" dirty="0" err="1">
                          <a:solidFill>
                            <a:schemeClr val="tx1"/>
                          </a:solidFill>
                          <a:latin typeface="Times New Roman" panose="02020603050405020304" pitchFamily="18" charset="0"/>
                          <a:cs typeface="Times New Roman" panose="02020603050405020304" pitchFamily="18" charset="0"/>
                        </a:rPr>
                        <a:t>Adeli</a:t>
                      </a:r>
                      <a:r>
                        <a:rPr lang="en-US" sz="1800" b="0" i="0" dirty="0">
                          <a:solidFill>
                            <a:schemeClr val="tx1"/>
                          </a:solidFill>
                          <a:latin typeface="Times New Roman" panose="02020603050405020304" pitchFamily="18" charset="0"/>
                          <a:cs typeface="Times New Roman" panose="02020603050405020304" pitchFamily="18" charset="0"/>
                        </a:rPr>
                        <a:t>, “</a:t>
                      </a:r>
                      <a:r>
                        <a:rPr lang="en-US" sz="1800" b="0" i="1" dirty="0">
                          <a:solidFill>
                            <a:schemeClr val="accent4"/>
                          </a:solidFill>
                          <a:latin typeface="Times New Roman" panose="02020603050405020304" pitchFamily="18" charset="0"/>
                          <a:cs typeface="Times New Roman" panose="02020603050405020304" pitchFamily="18" charset="0"/>
                        </a:rPr>
                        <a:t>Deep convolutional neural network for the automated detection and diagnosis of seizure using EEG signals”</a:t>
                      </a:r>
                      <a:r>
                        <a:rPr lang="en-US" sz="1800" b="0" i="0" dirty="0">
                          <a:solidFill>
                            <a:schemeClr val="tx1"/>
                          </a:solidFill>
                          <a:latin typeface="Times New Roman" panose="02020603050405020304" pitchFamily="18" charset="0"/>
                          <a:cs typeface="Times New Roman" panose="02020603050405020304" pitchFamily="18" charset="0"/>
                        </a:rPr>
                        <a:t>, Computers in Biology and Medicine, Volume 100, 2018, Pages 270-278.</a:t>
                      </a:r>
                    </a:p>
                  </a:txBody>
                  <a:tcPr/>
                </a:tc>
                <a:tc>
                  <a:txBody>
                    <a:bodyPr/>
                    <a:lstStyle/>
                    <a:p>
                      <a:pPr algn="ctr"/>
                      <a:r>
                        <a:rPr lang="en-US" sz="1600" dirty="0">
                          <a:solidFill>
                            <a:srgbClr val="7030A0"/>
                          </a:solidFill>
                          <a:latin typeface="Times New Roman" panose="02020603050405020304" pitchFamily="18" charset="0"/>
                          <a:cs typeface="Times New Roman" panose="02020603050405020304" pitchFamily="18" charset="0"/>
                        </a:rPr>
                        <a:t>13-layer deep convolutional neural network</a:t>
                      </a:r>
                    </a:p>
                    <a:p>
                      <a:pPr algn="ctr"/>
                      <a:r>
                        <a:rPr lang="en-US" sz="1600" dirty="0">
                          <a:solidFill>
                            <a:srgbClr val="7030A0"/>
                          </a:solidFill>
                          <a:latin typeface="Times New Roman" panose="02020603050405020304" pitchFamily="18" charset="0"/>
                          <a:cs typeface="Times New Roman" panose="02020603050405020304" pitchFamily="18" charset="0"/>
                        </a:rPr>
                        <a:t>(CNN) algorithm</a:t>
                      </a:r>
                    </a:p>
                  </a:txBody>
                  <a:tcPr/>
                </a:tc>
                <a:extLst>
                  <a:ext uri="{0D108BD9-81ED-4DB2-BD59-A6C34878D82A}">
                    <a16:rowId xmlns:a16="http://schemas.microsoft.com/office/drawing/2014/main" val="812069294"/>
                  </a:ext>
                </a:extLst>
              </a:tr>
              <a:tr h="835657">
                <a:tc>
                  <a:txBody>
                    <a:bodyPr/>
                    <a:lstStyle/>
                    <a:p>
                      <a:pPr algn="ctr"/>
                      <a:r>
                        <a:rPr lang="en-US" sz="1600" dirty="0">
                          <a:solidFill>
                            <a:srgbClr val="7030A0"/>
                          </a:solidFill>
                          <a:latin typeface="Times New Roman" panose="02020603050405020304" pitchFamily="18" charset="0"/>
                          <a:cs typeface="Times New Roman" panose="02020603050405020304" pitchFamily="18" charset="0"/>
                        </a:rPr>
                        <a:t>2</a:t>
                      </a:r>
                    </a:p>
                  </a:txBody>
                  <a:tcPr/>
                </a:tc>
                <a:tc>
                  <a:txBody>
                    <a:bodyPr/>
                    <a:lstStyle/>
                    <a:p>
                      <a:pPr algn="just"/>
                      <a:r>
                        <a:rPr lang="en-US" sz="1600" dirty="0">
                          <a:solidFill>
                            <a:schemeClr val="tx1"/>
                          </a:solidFill>
                          <a:latin typeface="Times New Roman" panose="02020603050405020304" pitchFamily="18" charset="0"/>
                          <a:cs typeface="Times New Roman" panose="02020603050405020304" pitchFamily="18" charset="0"/>
                        </a:rPr>
                        <a:t>Y. Yuan, G. </a:t>
                      </a:r>
                      <a:r>
                        <a:rPr lang="en-US" sz="1600" dirty="0" err="1">
                          <a:solidFill>
                            <a:schemeClr val="tx1"/>
                          </a:solidFill>
                          <a:latin typeface="Times New Roman" panose="02020603050405020304" pitchFamily="18" charset="0"/>
                          <a:cs typeface="Times New Roman" panose="02020603050405020304" pitchFamily="18" charset="0"/>
                        </a:rPr>
                        <a:t>Xun</a:t>
                      </a:r>
                      <a:r>
                        <a:rPr lang="en-US" sz="1600" dirty="0">
                          <a:solidFill>
                            <a:schemeClr val="tx1"/>
                          </a:solidFill>
                          <a:latin typeface="Times New Roman" panose="02020603050405020304" pitchFamily="18" charset="0"/>
                          <a:cs typeface="Times New Roman" panose="02020603050405020304" pitchFamily="18" charset="0"/>
                        </a:rPr>
                        <a:t>, K. Jia and A. Zhang, “</a:t>
                      </a:r>
                      <a:r>
                        <a:rPr lang="en-US" sz="1600" i="1" dirty="0">
                          <a:solidFill>
                            <a:schemeClr val="accent4"/>
                          </a:solidFill>
                          <a:latin typeface="Times New Roman" panose="02020603050405020304" pitchFamily="18" charset="0"/>
                          <a:cs typeface="Times New Roman" panose="02020603050405020304" pitchFamily="18" charset="0"/>
                        </a:rPr>
                        <a:t>A Multi-View Deep Learning Framework for EEG Seizure Detection”</a:t>
                      </a:r>
                      <a:r>
                        <a:rPr lang="en-US" sz="1600" dirty="0">
                          <a:solidFill>
                            <a:schemeClr val="tx1"/>
                          </a:solidFill>
                          <a:latin typeface="Times New Roman" panose="02020603050405020304" pitchFamily="18" charset="0"/>
                          <a:cs typeface="Times New Roman" panose="02020603050405020304" pitchFamily="18" charset="0"/>
                        </a:rPr>
                        <a:t>, IEEE Journal of Biomedical and Health Informatics, vol. 23, no. 1, pp. 83-94, Jan. 2019.</a:t>
                      </a:r>
                    </a:p>
                  </a:txBody>
                  <a:tcPr/>
                </a:tc>
                <a:tc>
                  <a:txBody>
                    <a:bodyPr/>
                    <a:lstStyle/>
                    <a:p>
                      <a:pPr algn="ctr"/>
                      <a:r>
                        <a:rPr lang="en-US" sz="1600" dirty="0">
                          <a:solidFill>
                            <a:srgbClr val="7030A0"/>
                          </a:solidFill>
                          <a:latin typeface="Times New Roman" panose="02020603050405020304" pitchFamily="18" charset="0"/>
                          <a:cs typeface="Times New Roman" panose="02020603050405020304" pitchFamily="18" charset="0"/>
                        </a:rPr>
                        <a:t>Multi-View Deep Learning</a:t>
                      </a:r>
                    </a:p>
                  </a:txBody>
                  <a:tcPr/>
                </a:tc>
                <a:extLst>
                  <a:ext uri="{0D108BD9-81ED-4DB2-BD59-A6C34878D82A}">
                    <a16:rowId xmlns:a16="http://schemas.microsoft.com/office/drawing/2014/main" val="1233142391"/>
                  </a:ext>
                </a:extLst>
              </a:tr>
              <a:tr h="835657">
                <a:tc>
                  <a:txBody>
                    <a:bodyPr/>
                    <a:lstStyle/>
                    <a:p>
                      <a:pPr algn="ctr"/>
                      <a:r>
                        <a:rPr lang="en-US" sz="1600" dirty="0">
                          <a:solidFill>
                            <a:srgbClr val="7030A0"/>
                          </a:solidFill>
                          <a:latin typeface="Times New Roman" panose="02020603050405020304" pitchFamily="18" charset="0"/>
                          <a:cs typeface="Times New Roman" panose="02020603050405020304" pitchFamily="18" charset="0"/>
                        </a:rPr>
                        <a:t>3</a:t>
                      </a:r>
                    </a:p>
                  </a:txBody>
                  <a:tcPr/>
                </a:tc>
                <a:tc>
                  <a:txBody>
                    <a:bodyPr/>
                    <a:lstStyle/>
                    <a:p>
                      <a:pPr algn="just"/>
                      <a:r>
                        <a:rPr lang="en-US" sz="1600" dirty="0">
                          <a:solidFill>
                            <a:schemeClr val="tx1"/>
                          </a:solidFill>
                          <a:latin typeface="Times New Roman" panose="02020603050405020304" pitchFamily="18" charset="0"/>
                          <a:cs typeface="Times New Roman" panose="02020603050405020304" pitchFamily="18" charset="0"/>
                        </a:rPr>
                        <a:t>Ali </a:t>
                      </a:r>
                      <a:r>
                        <a:rPr lang="en-US" sz="1600" dirty="0" err="1">
                          <a:solidFill>
                            <a:schemeClr val="tx1"/>
                          </a:solidFill>
                          <a:latin typeface="Times New Roman" panose="02020603050405020304" pitchFamily="18" charset="0"/>
                          <a:cs typeface="Times New Roman" panose="02020603050405020304" pitchFamily="18" charset="0"/>
                        </a:rPr>
                        <a:t>Emami</a:t>
                      </a:r>
                      <a:r>
                        <a:rPr lang="en-US" sz="1600" dirty="0">
                          <a:solidFill>
                            <a:schemeClr val="tx1"/>
                          </a:solidFill>
                          <a:latin typeface="Times New Roman" panose="02020603050405020304" pitchFamily="18" charset="0"/>
                          <a:cs typeface="Times New Roman" panose="02020603050405020304" pitchFamily="18" charset="0"/>
                        </a:rPr>
                        <a:t>, Naoto Kunii, Takeshi Matsuo, Takashi Shinozaki, Kensuke Kawai, </a:t>
                      </a:r>
                      <a:r>
                        <a:rPr lang="en-US" sz="1600" dirty="0" err="1">
                          <a:solidFill>
                            <a:schemeClr val="tx1"/>
                          </a:solidFill>
                          <a:latin typeface="Times New Roman" panose="02020603050405020304" pitchFamily="18" charset="0"/>
                          <a:cs typeface="Times New Roman" panose="02020603050405020304" pitchFamily="18" charset="0"/>
                        </a:rPr>
                        <a:t>Hirokazu</a:t>
                      </a:r>
                      <a:r>
                        <a:rPr lang="en-US" sz="1600" dirty="0">
                          <a:solidFill>
                            <a:schemeClr val="tx1"/>
                          </a:solidFill>
                          <a:latin typeface="Times New Roman" panose="02020603050405020304" pitchFamily="18" charset="0"/>
                          <a:cs typeface="Times New Roman" panose="02020603050405020304" pitchFamily="18" charset="0"/>
                        </a:rPr>
                        <a:t> Takahashi, “</a:t>
                      </a:r>
                      <a:r>
                        <a:rPr lang="en-US" sz="1600" i="1" dirty="0">
                          <a:solidFill>
                            <a:srgbClr val="0070C0"/>
                          </a:solidFill>
                          <a:latin typeface="Times New Roman" panose="02020603050405020304" pitchFamily="18" charset="0"/>
                          <a:cs typeface="Times New Roman" panose="02020603050405020304" pitchFamily="18" charset="0"/>
                        </a:rPr>
                        <a:t>Seizure detection by convolutional neural network-based analysis of scalp electroencephalography plot images</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NeuroImage</a:t>
                      </a:r>
                      <a:r>
                        <a:rPr lang="en-US" sz="1600" dirty="0">
                          <a:solidFill>
                            <a:schemeClr val="tx1"/>
                          </a:solidFill>
                          <a:latin typeface="Times New Roman" panose="02020603050405020304" pitchFamily="18" charset="0"/>
                          <a:cs typeface="Times New Roman" panose="02020603050405020304" pitchFamily="18" charset="0"/>
                        </a:rPr>
                        <a:t>: Clinical, Volume 22, 2019, 101684,</a:t>
                      </a:r>
                    </a:p>
                  </a:txBody>
                  <a:tcPr/>
                </a:tc>
                <a:tc>
                  <a:txBody>
                    <a:bodyPr/>
                    <a:lstStyle/>
                    <a:p>
                      <a:pPr algn="ctr"/>
                      <a:r>
                        <a:rPr lang="en-US" sz="1600" dirty="0">
                          <a:solidFill>
                            <a:srgbClr val="7030A0"/>
                          </a:solidFill>
                          <a:latin typeface="Times New Roman" panose="02020603050405020304" pitchFamily="18" charset="0"/>
                          <a:cs typeface="Times New Roman" panose="02020603050405020304" pitchFamily="18" charset="0"/>
                        </a:rPr>
                        <a:t>convolutional neural networks</a:t>
                      </a:r>
                    </a:p>
                  </a:txBody>
                  <a:tcPr/>
                </a:tc>
                <a:extLst>
                  <a:ext uri="{0D108BD9-81ED-4DB2-BD59-A6C34878D82A}">
                    <a16:rowId xmlns:a16="http://schemas.microsoft.com/office/drawing/2014/main" val="2277690188"/>
                  </a:ext>
                </a:extLst>
              </a:tr>
              <a:tr h="767968">
                <a:tc>
                  <a:txBody>
                    <a:bodyPr/>
                    <a:lstStyle/>
                    <a:p>
                      <a:pPr algn="ctr"/>
                      <a:r>
                        <a:rPr lang="en-US" sz="1600" dirty="0">
                          <a:solidFill>
                            <a:srgbClr val="7030A0"/>
                          </a:solidFill>
                          <a:latin typeface="Times New Roman" panose="02020603050405020304" pitchFamily="18" charset="0"/>
                          <a:cs typeface="Times New Roman" panose="02020603050405020304" pitchFamily="18" charset="0"/>
                        </a:rPr>
                        <a:t>4</a:t>
                      </a:r>
                    </a:p>
                  </a:txBody>
                  <a:tcPr/>
                </a:tc>
                <a:tc>
                  <a:txBody>
                    <a:bodyPr/>
                    <a:lstStyle/>
                    <a:p>
                      <a:pPr algn="just"/>
                      <a:r>
                        <a:rPr lang="en-US" sz="1600" dirty="0" err="1">
                          <a:solidFill>
                            <a:schemeClr val="tx1"/>
                          </a:solidFill>
                          <a:latin typeface="Times New Roman" panose="02020603050405020304" pitchFamily="18" charset="0"/>
                          <a:cs typeface="Times New Roman" panose="02020603050405020304" pitchFamily="18" charset="0"/>
                        </a:rPr>
                        <a:t>Zuochen</a:t>
                      </a:r>
                      <a:r>
                        <a:rPr lang="en-US" sz="1600" dirty="0">
                          <a:solidFill>
                            <a:schemeClr val="tx1"/>
                          </a:solidFill>
                          <a:latin typeface="Times New Roman" panose="02020603050405020304" pitchFamily="18" charset="0"/>
                          <a:cs typeface="Times New Roman" panose="02020603050405020304" pitchFamily="18" charset="0"/>
                        </a:rPr>
                        <a:t> Wei, </a:t>
                      </a:r>
                      <a:r>
                        <a:rPr lang="en-US" sz="1600" dirty="0" err="1">
                          <a:solidFill>
                            <a:schemeClr val="tx1"/>
                          </a:solidFill>
                          <a:latin typeface="Times New Roman" panose="02020603050405020304" pitchFamily="18" charset="0"/>
                          <a:cs typeface="Times New Roman" panose="02020603050405020304" pitchFamily="18" charset="0"/>
                        </a:rPr>
                        <a:t>Junzhong</a:t>
                      </a:r>
                      <a:r>
                        <a:rPr lang="en-US" sz="1600" dirty="0">
                          <a:solidFill>
                            <a:schemeClr val="tx1"/>
                          </a:solidFill>
                          <a:latin typeface="Times New Roman" panose="02020603050405020304" pitchFamily="18" charset="0"/>
                          <a:cs typeface="Times New Roman" panose="02020603050405020304" pitchFamily="18" charset="0"/>
                        </a:rPr>
                        <a:t> Zou, Jian Zhang, </a:t>
                      </a:r>
                      <a:r>
                        <a:rPr lang="en-US" sz="1600" dirty="0" err="1">
                          <a:solidFill>
                            <a:schemeClr val="tx1"/>
                          </a:solidFill>
                          <a:latin typeface="Times New Roman" panose="02020603050405020304" pitchFamily="18" charset="0"/>
                          <a:cs typeface="Times New Roman" panose="02020603050405020304" pitchFamily="18" charset="0"/>
                        </a:rPr>
                        <a:t>Jianqiang</a:t>
                      </a:r>
                      <a:r>
                        <a:rPr lang="en-US" sz="1600" dirty="0">
                          <a:solidFill>
                            <a:schemeClr val="tx1"/>
                          </a:solidFill>
                          <a:latin typeface="Times New Roman" panose="02020603050405020304" pitchFamily="18" charset="0"/>
                          <a:cs typeface="Times New Roman" panose="02020603050405020304" pitchFamily="18" charset="0"/>
                        </a:rPr>
                        <a:t> Xu, </a:t>
                      </a:r>
                      <a:r>
                        <a:rPr lang="en-US" sz="1600" i="1" dirty="0">
                          <a:solidFill>
                            <a:srgbClr val="0070C0"/>
                          </a:solidFill>
                          <a:latin typeface="Times New Roman" panose="02020603050405020304" pitchFamily="18" charset="0"/>
                          <a:cs typeface="Times New Roman" panose="02020603050405020304" pitchFamily="18" charset="0"/>
                        </a:rPr>
                        <a:t>“Automatic epileptic EEG detection using convolutional neural network with improvements in time-domain”</a:t>
                      </a:r>
                      <a:r>
                        <a:rPr lang="en-US" sz="1600" dirty="0">
                          <a:solidFill>
                            <a:schemeClr val="tx1"/>
                          </a:solidFill>
                          <a:latin typeface="Times New Roman" panose="02020603050405020304" pitchFamily="18" charset="0"/>
                          <a:cs typeface="Times New Roman" panose="02020603050405020304" pitchFamily="18" charset="0"/>
                        </a:rPr>
                        <a:t>, Biomedical Signal Processing and Control, Volume 53, 2019, 101551</a:t>
                      </a:r>
                    </a:p>
                  </a:txBody>
                  <a:tcPr/>
                </a:tc>
                <a:tc>
                  <a:txBody>
                    <a:bodyPr/>
                    <a:lstStyle/>
                    <a:p>
                      <a:pPr algn="ctr"/>
                      <a:r>
                        <a:rPr lang="en-US" sz="1600" dirty="0">
                          <a:solidFill>
                            <a:srgbClr val="7030A0"/>
                          </a:solidFill>
                          <a:latin typeface="Times New Roman" panose="02020603050405020304" pitchFamily="18" charset="0"/>
                          <a:cs typeface="Times New Roman" panose="02020603050405020304" pitchFamily="18" charset="0"/>
                        </a:rPr>
                        <a:t>12-layers CNN, GAN, Wasserstein Generative Adversarial Nets (WGANs),</a:t>
                      </a:r>
                    </a:p>
                  </a:txBody>
                  <a:tcPr/>
                </a:tc>
                <a:extLst>
                  <a:ext uri="{0D108BD9-81ED-4DB2-BD59-A6C34878D82A}">
                    <a16:rowId xmlns:a16="http://schemas.microsoft.com/office/drawing/2014/main" val="2880384403"/>
                  </a:ext>
                </a:extLst>
              </a:tr>
              <a:tr h="588055">
                <a:tc>
                  <a:txBody>
                    <a:bodyPr/>
                    <a:lstStyle/>
                    <a:p>
                      <a:pPr algn="ctr"/>
                      <a:r>
                        <a:rPr lang="en-US" sz="1600" dirty="0">
                          <a:solidFill>
                            <a:srgbClr val="7030A0"/>
                          </a:solidFill>
                          <a:latin typeface="Times New Roman" panose="02020603050405020304" pitchFamily="18" charset="0"/>
                          <a:cs typeface="Times New Roman" panose="02020603050405020304" pitchFamily="18" charset="0"/>
                        </a:rPr>
                        <a:t>5</a:t>
                      </a:r>
                    </a:p>
                  </a:txBody>
                  <a:tcPr/>
                </a:tc>
                <a:tc>
                  <a:txBody>
                    <a:bodyPr/>
                    <a:lstStyle/>
                    <a:p>
                      <a:pPr algn="just"/>
                      <a:r>
                        <a:rPr lang="en-US" sz="1600" dirty="0" err="1">
                          <a:solidFill>
                            <a:schemeClr val="tx1"/>
                          </a:solidFill>
                          <a:latin typeface="Times New Roman" panose="02020603050405020304" pitchFamily="18" charset="0"/>
                          <a:cs typeface="Times New Roman" panose="02020603050405020304" pitchFamily="18" charset="0"/>
                        </a:rPr>
                        <a:t>Weixia</a:t>
                      </a:r>
                      <a:r>
                        <a:rPr lang="en-US" sz="1600" dirty="0">
                          <a:solidFill>
                            <a:schemeClr val="tx1"/>
                          </a:solidFill>
                          <a:latin typeface="Times New Roman" panose="02020603050405020304" pitchFamily="18" charset="0"/>
                          <a:cs typeface="Times New Roman" panose="02020603050405020304" pitchFamily="18" charset="0"/>
                        </a:rPr>
                        <a:t> Liang, </a:t>
                      </a:r>
                      <a:r>
                        <a:rPr lang="en-US" sz="1600" dirty="0" err="1">
                          <a:solidFill>
                            <a:schemeClr val="tx1"/>
                          </a:solidFill>
                          <a:latin typeface="Times New Roman" panose="02020603050405020304" pitchFamily="18" charset="0"/>
                          <a:cs typeface="Times New Roman" panose="02020603050405020304" pitchFamily="18" charset="0"/>
                        </a:rPr>
                        <a:t>Haijun</a:t>
                      </a:r>
                      <a:r>
                        <a:rPr lang="en-US" sz="1600" dirty="0">
                          <a:solidFill>
                            <a:schemeClr val="tx1"/>
                          </a:solidFill>
                          <a:latin typeface="Times New Roman" panose="02020603050405020304" pitchFamily="18" charset="0"/>
                          <a:cs typeface="Times New Roman" panose="02020603050405020304" pitchFamily="18" charset="0"/>
                        </a:rPr>
                        <a:t> Pei, </a:t>
                      </a:r>
                      <a:r>
                        <a:rPr lang="en-US" sz="1600" dirty="0" err="1">
                          <a:solidFill>
                            <a:schemeClr val="tx1"/>
                          </a:solidFill>
                          <a:latin typeface="Times New Roman" panose="02020603050405020304" pitchFamily="18" charset="0"/>
                          <a:cs typeface="Times New Roman" panose="02020603050405020304" pitchFamily="18" charset="0"/>
                        </a:rPr>
                        <a:t>Qingling</a:t>
                      </a:r>
                      <a:r>
                        <a:rPr lang="en-US" sz="1600" dirty="0">
                          <a:solidFill>
                            <a:schemeClr val="tx1"/>
                          </a:solidFill>
                          <a:latin typeface="Times New Roman" panose="02020603050405020304" pitchFamily="18" charset="0"/>
                          <a:cs typeface="Times New Roman" panose="02020603050405020304" pitchFamily="18" charset="0"/>
                        </a:rPr>
                        <a:t> Cai, Yonghua Wang, </a:t>
                      </a:r>
                      <a:r>
                        <a:rPr lang="en-US" sz="1600" i="1" dirty="0">
                          <a:solidFill>
                            <a:srgbClr val="0070C0"/>
                          </a:solidFill>
                          <a:latin typeface="Times New Roman" panose="02020603050405020304" pitchFamily="18" charset="0"/>
                          <a:cs typeface="Times New Roman" panose="02020603050405020304" pitchFamily="18" charset="0"/>
                        </a:rPr>
                        <a:t>“Scalp EEG epileptogenic zone recognition and localization based on long-term recurrent convolutional network</a:t>
                      </a:r>
                      <a:r>
                        <a:rPr lang="en-US" sz="1600" dirty="0">
                          <a:solidFill>
                            <a:schemeClr val="tx1"/>
                          </a:solidFill>
                          <a:latin typeface="Times New Roman" panose="02020603050405020304" pitchFamily="18" charset="0"/>
                          <a:cs typeface="Times New Roman" panose="02020603050405020304" pitchFamily="18" charset="0"/>
                        </a:rPr>
                        <a:t>, Neurocomputing, 2019, In press.</a:t>
                      </a:r>
                    </a:p>
                  </a:txBody>
                  <a:tcPr/>
                </a:tc>
                <a:tc>
                  <a:txBody>
                    <a:bodyPr/>
                    <a:lstStyle/>
                    <a:p>
                      <a:pPr algn="ctr"/>
                      <a:r>
                        <a:rPr lang="en-US" sz="1600" dirty="0">
                          <a:solidFill>
                            <a:srgbClr val="7030A0"/>
                          </a:solidFill>
                          <a:latin typeface="Times New Roman" panose="02020603050405020304" pitchFamily="18" charset="0"/>
                          <a:cs typeface="Times New Roman" panose="02020603050405020304" pitchFamily="18" charset="0"/>
                        </a:rPr>
                        <a:t>Long-term recurrent convolutional network</a:t>
                      </a:r>
                    </a:p>
                  </a:txBody>
                  <a:tcPr/>
                </a:tc>
                <a:extLst>
                  <a:ext uri="{0D108BD9-81ED-4DB2-BD59-A6C34878D82A}">
                    <a16:rowId xmlns:a16="http://schemas.microsoft.com/office/drawing/2014/main" val="2825303683"/>
                  </a:ext>
                </a:extLst>
              </a:tr>
            </a:tbl>
          </a:graphicData>
        </a:graphic>
      </p:graphicFrame>
    </p:spTree>
    <p:extLst>
      <p:ext uri="{BB962C8B-B14F-4D97-AF65-F5344CB8AC3E}">
        <p14:creationId xmlns:p14="http://schemas.microsoft.com/office/powerpoint/2010/main" val="359322224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IIIT Allahabad</a:t>
            </a:r>
          </a:p>
        </p:txBody>
      </p:sp>
      <p:sp>
        <p:nvSpPr>
          <p:cNvPr id="3" name="TextBox 2"/>
          <p:cNvSpPr txBox="1"/>
          <p:nvPr/>
        </p:nvSpPr>
        <p:spPr>
          <a:xfrm>
            <a:off x="152400" y="159629"/>
            <a:ext cx="11840817" cy="6575701"/>
          </a:xfrm>
          <a:prstGeom prst="rect">
            <a:avLst/>
          </a:prstGeom>
          <a:noFill/>
          <a:ln w="57150">
            <a:solidFill>
              <a:schemeClr val="accent6"/>
            </a:solidFill>
          </a:ln>
        </p:spPr>
        <p:txBody>
          <a:bodyPr wrap="square" rtlCol="0">
            <a:spAutoFit/>
          </a:bodyPr>
          <a:lstStyle/>
          <a:p>
            <a:endParaRPr lang="en-US" dirty="0"/>
          </a:p>
        </p:txBody>
      </p:sp>
      <p:sp>
        <p:nvSpPr>
          <p:cNvPr id="6" name="TextBox 5"/>
          <p:cNvSpPr txBox="1"/>
          <p:nvPr/>
        </p:nvSpPr>
        <p:spPr>
          <a:xfrm>
            <a:off x="304800" y="225289"/>
            <a:ext cx="11542643" cy="523220"/>
          </a:xfrm>
          <a:prstGeom prst="rect">
            <a:avLst/>
          </a:prstGeom>
          <a:noFill/>
          <a:ln w="28575">
            <a:solidFill>
              <a:schemeClr val="accent5"/>
            </a:solidFill>
          </a:ln>
        </p:spPr>
        <p:txBody>
          <a:bodyPr wrap="square" rtlCol="0">
            <a:spAutoFit/>
          </a:bodyPr>
          <a:lstStyle/>
          <a:p>
            <a:pPr algn="ctr"/>
            <a:r>
              <a:rPr lang="en-US" sz="2800" b="1" dirty="0">
                <a:solidFill>
                  <a:srgbClr val="00B050"/>
                </a:solidFill>
                <a:latin typeface="Times New Roman" panose="02020603050405020304" pitchFamily="18" charset="0"/>
                <a:cs typeface="Times New Roman" panose="02020603050405020304" pitchFamily="18" charset="0"/>
              </a:rPr>
              <a:t>Deep Learning based approaches for Epileptic Seizure Detection </a:t>
            </a:r>
          </a:p>
        </p:txBody>
      </p:sp>
      <p:sp>
        <p:nvSpPr>
          <p:cNvPr id="4" name="Slide Number Placeholder 3">
            <a:extLst>
              <a:ext uri="{FF2B5EF4-FFF2-40B4-BE49-F238E27FC236}">
                <a16:creationId xmlns:a16="http://schemas.microsoft.com/office/drawing/2014/main" id="{804BFD1A-0369-4156-90B6-40CAFDD352ED}"/>
              </a:ext>
            </a:extLst>
          </p:cNvPr>
          <p:cNvSpPr>
            <a:spLocks noGrp="1"/>
          </p:cNvSpPr>
          <p:nvPr>
            <p:ph type="sldNum" sz="quarter" idx="12"/>
          </p:nvPr>
        </p:nvSpPr>
        <p:spPr/>
        <p:txBody>
          <a:bodyPr/>
          <a:lstStyle/>
          <a:p>
            <a:fld id="{A6B19534-8C6D-491C-AD30-74D79BD5D3E3}" type="slidenum">
              <a:rPr lang="en-US" smtClean="0"/>
              <a:pPr/>
              <a:t>69</a:t>
            </a:fld>
            <a:endParaRPr lang="en-US"/>
          </a:p>
        </p:txBody>
      </p:sp>
      <p:sp>
        <p:nvSpPr>
          <p:cNvPr id="5" name="TextBox 4">
            <a:extLst>
              <a:ext uri="{FF2B5EF4-FFF2-40B4-BE49-F238E27FC236}">
                <a16:creationId xmlns:a16="http://schemas.microsoft.com/office/drawing/2014/main" id="{75DB43DF-1CB3-45BE-A90D-00F8FCC8110C}"/>
              </a:ext>
            </a:extLst>
          </p:cNvPr>
          <p:cNvSpPr txBox="1"/>
          <p:nvPr/>
        </p:nvSpPr>
        <p:spPr>
          <a:xfrm>
            <a:off x="304801" y="1981200"/>
            <a:ext cx="11542642" cy="2554545"/>
          </a:xfrm>
          <a:prstGeom prst="rect">
            <a:avLst/>
          </a:prstGeom>
          <a:noFill/>
          <a:ln w="28575">
            <a:solidFill>
              <a:schemeClr val="accent5"/>
            </a:solidFill>
          </a:ln>
        </p:spPr>
        <p:txBody>
          <a:bodyPr wrap="square" rtlCol="0">
            <a:spAutoFit/>
          </a:bodyPr>
          <a:lstStyle/>
          <a:p>
            <a:pPr algn="just"/>
            <a:r>
              <a:rPr lang="en-US" sz="3200" dirty="0"/>
              <a:t>U. Rajendra Acharya, Shu </a:t>
            </a:r>
            <a:r>
              <a:rPr lang="en-US" sz="3200" dirty="0" err="1"/>
              <a:t>Lih</a:t>
            </a:r>
            <a:r>
              <a:rPr lang="en-US" sz="3200" dirty="0"/>
              <a:t> Oh, Yuki Hagiwara, Jen Hong Tan, </a:t>
            </a:r>
            <a:r>
              <a:rPr lang="en-US" sz="3200" dirty="0" err="1"/>
              <a:t>Hojjat</a:t>
            </a:r>
            <a:r>
              <a:rPr lang="en-US" sz="3200" dirty="0"/>
              <a:t> </a:t>
            </a:r>
            <a:r>
              <a:rPr lang="en-US" sz="3200" dirty="0" err="1"/>
              <a:t>Adeli</a:t>
            </a:r>
            <a:r>
              <a:rPr lang="en-US" sz="3200" dirty="0"/>
              <a:t>, </a:t>
            </a:r>
            <a:r>
              <a:rPr lang="en-US" sz="3200" b="1" i="1" dirty="0"/>
              <a:t>“Deep convolutional neural network for the automated detection and diagnosis of seizure using EEG signals”</a:t>
            </a:r>
            <a:r>
              <a:rPr lang="en-US" sz="3200" dirty="0"/>
              <a:t>, Computers in Biology and Medicine, Volume 100, 2018, Pages 270-278.</a:t>
            </a:r>
          </a:p>
        </p:txBody>
      </p:sp>
    </p:spTree>
    <p:extLst>
      <p:ext uri="{BB962C8B-B14F-4D97-AF65-F5344CB8AC3E}">
        <p14:creationId xmlns:p14="http://schemas.microsoft.com/office/powerpoint/2010/main" val="1400420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p:cNvGraphicFramePr/>
          <p:nvPr>
            <p:extLst>
              <p:ext uri="{D42A27DB-BD31-4B8C-83A1-F6EECF244321}">
                <p14:modId xmlns:p14="http://schemas.microsoft.com/office/powerpoint/2010/main" val="259127939"/>
              </p:ext>
            </p:extLst>
          </p:nvPr>
        </p:nvGraphicFramePr>
        <p:xfrm>
          <a:off x="838200" y="73542"/>
          <a:ext cx="10515600" cy="11324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Footer Placeholder 3"/>
          <p:cNvSpPr>
            <a:spLocks noGrp="1"/>
          </p:cNvSpPr>
          <p:nvPr>
            <p:ph type="ftr" sz="quarter" idx="11"/>
          </p:nvPr>
        </p:nvSpPr>
        <p:spPr/>
        <p:txBody>
          <a:bodyPr/>
          <a:lstStyle/>
          <a:p>
            <a:r>
              <a:rPr lang="en-US"/>
              <a:t>IIIT-Allahabad </a:t>
            </a:r>
          </a:p>
        </p:txBody>
      </p:sp>
      <p:sp>
        <p:nvSpPr>
          <p:cNvPr id="9" name="TextBox 8">
            <a:extLst>
              <a:ext uri="{FF2B5EF4-FFF2-40B4-BE49-F238E27FC236}">
                <a16:creationId xmlns:a16="http://schemas.microsoft.com/office/drawing/2014/main" id="{43C842F8-9545-4EA7-AA21-CB72F51F4678}"/>
              </a:ext>
            </a:extLst>
          </p:cNvPr>
          <p:cNvSpPr txBox="1"/>
          <p:nvPr/>
        </p:nvSpPr>
        <p:spPr>
          <a:xfrm>
            <a:off x="8534399" y="1409694"/>
            <a:ext cx="3405809" cy="1938992"/>
          </a:xfrm>
          <a:prstGeom prst="rect">
            <a:avLst/>
          </a:prstGeom>
          <a:noFill/>
        </p:spPr>
        <p:txBody>
          <a:bodyPr wrap="square" rtlCol="0">
            <a:spAutoFit/>
          </a:bodyPr>
          <a:lstStyle/>
          <a:p>
            <a:pPr algn="just"/>
            <a:r>
              <a:rPr lang="en-US" sz="2000" b="1" dirty="0">
                <a:latin typeface="Times New Roman" panose="02020603050405020304" pitchFamily="18" charset="0"/>
                <a:cs typeface="Times New Roman" panose="02020603050405020304" pitchFamily="18" charset="0"/>
              </a:rPr>
              <a:t>Medulla Oblongata:</a:t>
            </a:r>
          </a:p>
          <a:p>
            <a:pPr algn="just"/>
            <a:r>
              <a:rPr lang="en-US" sz="2000" dirty="0">
                <a:latin typeface="Times New Roman" panose="02020603050405020304" pitchFamily="18" charset="0"/>
                <a:cs typeface="Times New Roman" panose="02020603050405020304" pitchFamily="18" charset="0"/>
              </a:rPr>
              <a:t>This portion of the brain stem is located just above the spinal cord. It regulates vital functions, such as heartbeat and breathing [1].</a:t>
            </a:r>
          </a:p>
        </p:txBody>
      </p:sp>
      <p:pic>
        <p:nvPicPr>
          <p:cNvPr id="3" name="Picture 2">
            <a:extLst>
              <a:ext uri="{FF2B5EF4-FFF2-40B4-BE49-F238E27FC236}">
                <a16:creationId xmlns:a16="http://schemas.microsoft.com/office/drawing/2014/main" id="{3A60B6B8-85BC-44BA-B22F-CF4BD70E6B4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46278" y="1285250"/>
            <a:ext cx="7610475" cy="4791075"/>
          </a:xfrm>
          <a:prstGeom prst="rect">
            <a:avLst/>
          </a:prstGeom>
        </p:spPr>
      </p:pic>
      <p:sp>
        <p:nvSpPr>
          <p:cNvPr id="2" name="TextBox 1">
            <a:extLst>
              <a:ext uri="{FF2B5EF4-FFF2-40B4-BE49-F238E27FC236}">
                <a16:creationId xmlns:a16="http://schemas.microsoft.com/office/drawing/2014/main" id="{827F8FCA-5C99-450C-AC49-ADF267059355}"/>
              </a:ext>
            </a:extLst>
          </p:cNvPr>
          <p:cNvSpPr txBox="1"/>
          <p:nvPr/>
        </p:nvSpPr>
        <p:spPr>
          <a:xfrm>
            <a:off x="3803374" y="6188765"/>
            <a:ext cx="1099930" cy="646331"/>
          </a:xfrm>
          <a:prstGeom prst="rect">
            <a:avLst/>
          </a:prstGeom>
          <a:noFill/>
        </p:spPr>
        <p:txBody>
          <a:bodyPr wrap="square" rtlCol="0">
            <a:spAutoFit/>
          </a:bodyPr>
          <a:lstStyle/>
          <a:p>
            <a:r>
              <a:rPr lang="en-US" dirty="0"/>
              <a:t>Fig.5,[1]</a:t>
            </a:r>
          </a:p>
          <a:p>
            <a:endParaRPr lang="en-US" dirty="0"/>
          </a:p>
        </p:txBody>
      </p:sp>
    </p:spTree>
    <p:extLst>
      <p:ext uri="{BB962C8B-B14F-4D97-AF65-F5344CB8AC3E}">
        <p14:creationId xmlns:p14="http://schemas.microsoft.com/office/powerpoint/2010/main" val="320578754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IIIT Allahabad</a:t>
            </a:r>
          </a:p>
        </p:txBody>
      </p:sp>
      <p:sp>
        <p:nvSpPr>
          <p:cNvPr id="3" name="TextBox 2"/>
          <p:cNvSpPr txBox="1"/>
          <p:nvPr/>
        </p:nvSpPr>
        <p:spPr>
          <a:xfrm>
            <a:off x="99392" y="136525"/>
            <a:ext cx="11993216" cy="6562449"/>
          </a:xfrm>
          <a:prstGeom prst="rect">
            <a:avLst/>
          </a:prstGeom>
          <a:noFill/>
          <a:ln w="57150">
            <a:solidFill>
              <a:schemeClr val="accent6"/>
            </a:solidFill>
          </a:ln>
        </p:spPr>
        <p:txBody>
          <a:bodyPr wrap="square" rtlCol="0">
            <a:spAutoFit/>
          </a:bodyPr>
          <a:lstStyle/>
          <a:p>
            <a:endParaRPr lang="en-US" dirty="0"/>
          </a:p>
        </p:txBody>
      </p:sp>
      <p:sp>
        <p:nvSpPr>
          <p:cNvPr id="5" name="TextBox 4"/>
          <p:cNvSpPr txBox="1"/>
          <p:nvPr/>
        </p:nvSpPr>
        <p:spPr>
          <a:xfrm>
            <a:off x="318052" y="220134"/>
            <a:ext cx="11555896" cy="523220"/>
          </a:xfrm>
          <a:prstGeom prst="rect">
            <a:avLst/>
          </a:prstGeom>
          <a:noFill/>
          <a:ln w="28575">
            <a:solidFill>
              <a:schemeClr val="accent5"/>
            </a:solidFill>
          </a:ln>
        </p:spPr>
        <p:txBody>
          <a:bodyPr wrap="square" rtlCol="0">
            <a:spAutoFit/>
          </a:bodyPr>
          <a:lstStyle/>
          <a:p>
            <a:pPr algn="ctr"/>
            <a:r>
              <a:rPr lang="en-US" sz="2800" b="1" dirty="0">
                <a:solidFill>
                  <a:srgbClr val="00B050"/>
                </a:solidFill>
                <a:latin typeface="Times New Roman" panose="02020603050405020304" pitchFamily="18" charset="0"/>
                <a:cs typeface="Times New Roman" panose="02020603050405020304" pitchFamily="18" charset="0"/>
              </a:rPr>
              <a:t>Deep Learning based approach by U. Rajendra Acharya et al. 2018 [22] </a:t>
            </a:r>
          </a:p>
        </p:txBody>
      </p:sp>
      <p:sp>
        <p:nvSpPr>
          <p:cNvPr id="4" name="TextBox 3"/>
          <p:cNvSpPr txBox="1"/>
          <p:nvPr/>
        </p:nvSpPr>
        <p:spPr>
          <a:xfrm>
            <a:off x="318052" y="1060174"/>
            <a:ext cx="11463131" cy="369332"/>
          </a:xfrm>
          <a:prstGeom prst="rect">
            <a:avLst/>
          </a:prstGeom>
          <a:noFill/>
        </p:spPr>
        <p:txBody>
          <a:bodyPr wrap="square" rtlCol="0">
            <a:spAutoFit/>
          </a:bodyPr>
          <a:lstStyle/>
          <a:p>
            <a:pPr marL="285750" indent="-285750">
              <a:buFont typeface="Wingdings" panose="05000000000000000000" pitchFamily="2" charset="2"/>
              <a:buChar char="q"/>
            </a:pPr>
            <a:endParaRPr lang="en-US" dirty="0"/>
          </a:p>
        </p:txBody>
      </p:sp>
      <p:sp>
        <p:nvSpPr>
          <p:cNvPr id="22" name="TextBox 21"/>
          <p:cNvSpPr txBox="1"/>
          <p:nvPr/>
        </p:nvSpPr>
        <p:spPr>
          <a:xfrm>
            <a:off x="318052" y="861394"/>
            <a:ext cx="11555896" cy="1323439"/>
          </a:xfrm>
          <a:prstGeom prst="rect">
            <a:avLst/>
          </a:prstGeom>
          <a:solidFill>
            <a:schemeClr val="bg2"/>
          </a:solidFill>
          <a:ln>
            <a:solidFill>
              <a:srgbClr val="0070C0"/>
            </a:solidFill>
          </a:ln>
        </p:spPr>
        <p:txBody>
          <a:bodyPr wrap="square" rtlCol="0">
            <a:spAutoFit/>
          </a:bodyPr>
          <a:lstStyle/>
          <a:p>
            <a:pPr algn="just">
              <a:buClr>
                <a:schemeClr val="accent5"/>
              </a:buClr>
            </a:pPr>
            <a:r>
              <a:rPr lang="en-US" sz="2000" b="1" dirty="0">
                <a:solidFill>
                  <a:srgbClr val="002060"/>
                </a:solidFill>
              </a:rPr>
              <a:t>Objective: </a:t>
            </a:r>
          </a:p>
          <a:p>
            <a:pPr algn="just">
              <a:buClr>
                <a:schemeClr val="accent5"/>
              </a:buClr>
            </a:pPr>
            <a:r>
              <a:rPr lang="en-US" sz="2000" dirty="0">
                <a:solidFill>
                  <a:srgbClr val="002060"/>
                </a:solidFill>
                <a:latin typeface="Times New Roman" panose="02020603050405020304" pitchFamily="18" charset="0"/>
                <a:cs typeface="Times New Roman" panose="02020603050405020304" pitchFamily="18" charset="0"/>
              </a:rPr>
              <a:t>This is the first study to employ the convolutional neural network (CNN) for analysis of EEG signals. In this work, a </a:t>
            </a:r>
            <a:r>
              <a:rPr lang="en-US" sz="2000" b="1" i="1" dirty="0">
                <a:solidFill>
                  <a:schemeClr val="accent4"/>
                </a:solidFill>
                <a:latin typeface="Times New Roman" panose="02020603050405020304" pitchFamily="18" charset="0"/>
                <a:cs typeface="Times New Roman" panose="02020603050405020304" pitchFamily="18" charset="0"/>
              </a:rPr>
              <a:t>13 layer deep convolutional neural network (CNN) algorithm is implemented to detect normal, preictal, and seizure classes</a:t>
            </a:r>
            <a:r>
              <a:rPr lang="en-US" sz="2000" dirty="0">
                <a:solidFill>
                  <a:srgbClr val="002060"/>
                </a:solidFill>
                <a:latin typeface="Times New Roman" panose="02020603050405020304" pitchFamily="18" charset="0"/>
                <a:cs typeface="Times New Roman" panose="02020603050405020304" pitchFamily="18" charset="0"/>
              </a:rPr>
              <a:t>.</a:t>
            </a:r>
          </a:p>
        </p:txBody>
      </p:sp>
      <p:sp>
        <p:nvSpPr>
          <p:cNvPr id="6" name="TextBox 5">
            <a:extLst>
              <a:ext uri="{FF2B5EF4-FFF2-40B4-BE49-F238E27FC236}">
                <a16:creationId xmlns:a16="http://schemas.microsoft.com/office/drawing/2014/main" id="{B4757541-0FED-44A9-9AE3-1F5FDFC450A1}"/>
              </a:ext>
            </a:extLst>
          </p:cNvPr>
          <p:cNvSpPr txBox="1"/>
          <p:nvPr/>
        </p:nvSpPr>
        <p:spPr>
          <a:xfrm>
            <a:off x="263245" y="2261317"/>
            <a:ext cx="8104900" cy="707886"/>
          </a:xfrm>
          <a:prstGeom prst="rect">
            <a:avLst/>
          </a:prstGeom>
          <a:solidFill>
            <a:schemeClr val="accent6">
              <a:lumMod val="20000"/>
              <a:lumOff val="80000"/>
            </a:schemeClr>
          </a:solidFill>
          <a:ln>
            <a:solidFill>
              <a:srgbClr val="0070C0"/>
            </a:solidFill>
          </a:ln>
        </p:spPr>
        <p:txBody>
          <a:bodyPr wrap="square" rtlCol="0">
            <a:spAutoFit/>
          </a:bodyPr>
          <a:lstStyle/>
          <a:p>
            <a:pPr algn="just"/>
            <a:r>
              <a:rPr lang="en-US" sz="2000" b="1" dirty="0">
                <a:solidFill>
                  <a:srgbClr val="002060"/>
                </a:solidFill>
              </a:rPr>
              <a:t>Dataset Used:</a:t>
            </a:r>
            <a:r>
              <a:rPr lang="en-US" sz="2000" b="1" dirty="0">
                <a:solidFill>
                  <a:srgbClr val="002060"/>
                </a:solidFill>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The University of Bonn, Germany EEG database have been used in this experiment.</a:t>
            </a:r>
          </a:p>
        </p:txBody>
      </p:sp>
      <p:sp>
        <p:nvSpPr>
          <p:cNvPr id="7" name="TextBox 6">
            <a:extLst>
              <a:ext uri="{FF2B5EF4-FFF2-40B4-BE49-F238E27FC236}">
                <a16:creationId xmlns:a16="http://schemas.microsoft.com/office/drawing/2014/main" id="{D7F4120C-76A8-439F-9519-224F9D544405}"/>
              </a:ext>
            </a:extLst>
          </p:cNvPr>
          <p:cNvSpPr txBox="1"/>
          <p:nvPr/>
        </p:nvSpPr>
        <p:spPr>
          <a:xfrm>
            <a:off x="263245" y="3088962"/>
            <a:ext cx="8104900" cy="923330"/>
          </a:xfrm>
          <a:prstGeom prst="rect">
            <a:avLst/>
          </a:prstGeom>
          <a:solidFill>
            <a:schemeClr val="accent3">
              <a:lumMod val="40000"/>
              <a:lumOff val="60000"/>
            </a:schemeClr>
          </a:solidFill>
          <a:ln/>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b="1" dirty="0">
                <a:solidFill>
                  <a:srgbClr val="002060"/>
                </a:solidFill>
              </a:rPr>
              <a:t>Tools and Techniques Used</a:t>
            </a:r>
            <a:r>
              <a:rPr lang="en-US" dirty="0"/>
              <a:t>:</a:t>
            </a:r>
          </a:p>
          <a:p>
            <a:pPr marL="285750" indent="-285750" algn="just">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Ten-fold cross validation strategy.</a:t>
            </a:r>
          </a:p>
          <a:p>
            <a:pPr marL="285750" indent="-285750" algn="just">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13-layer deep CNN structure.</a:t>
            </a:r>
          </a:p>
        </p:txBody>
      </p:sp>
      <p:sp>
        <p:nvSpPr>
          <p:cNvPr id="8" name="TextBox 7">
            <a:extLst>
              <a:ext uri="{FF2B5EF4-FFF2-40B4-BE49-F238E27FC236}">
                <a16:creationId xmlns:a16="http://schemas.microsoft.com/office/drawing/2014/main" id="{01D691D0-73F3-4F29-9303-615F972B81F9}"/>
              </a:ext>
            </a:extLst>
          </p:cNvPr>
          <p:cNvSpPr txBox="1"/>
          <p:nvPr/>
        </p:nvSpPr>
        <p:spPr>
          <a:xfrm>
            <a:off x="262631" y="4160917"/>
            <a:ext cx="8105514" cy="2246769"/>
          </a:xfrm>
          <a:prstGeom prst="rect">
            <a:avLst/>
          </a:prstGeom>
          <a:solidFill>
            <a:schemeClr val="accent4">
              <a:lumMod val="20000"/>
              <a:lumOff val="80000"/>
            </a:schemeClr>
          </a:solidFill>
          <a:ln>
            <a:solidFill>
              <a:srgbClr val="0070C0"/>
            </a:solidFill>
          </a:ln>
        </p:spPr>
        <p:txBody>
          <a:bodyPr wrap="square" rtlCol="0">
            <a:spAutoFit/>
          </a:bodyPr>
          <a:lstStyle/>
          <a:p>
            <a:pPr algn="just"/>
            <a:r>
              <a:rPr lang="en-US" sz="2000" b="1" dirty="0">
                <a:solidFill>
                  <a:srgbClr val="002060"/>
                </a:solidFill>
              </a:rPr>
              <a:t>Conclusion:  </a:t>
            </a:r>
            <a:r>
              <a:rPr lang="en-US" sz="2000" dirty="0">
                <a:solidFill>
                  <a:srgbClr val="002060"/>
                </a:solidFill>
                <a:latin typeface="Times New Roman" panose="02020603050405020304" pitchFamily="18" charset="0"/>
                <a:cs typeface="Times New Roman" panose="02020603050405020304" pitchFamily="18" charset="0"/>
              </a:rPr>
              <a:t>A novelty of this proposed model is being the first application of deep neural network for EEG-based seizure detection. A 13-layer deep learning CNN algorithm is implemented for the automated EEG analysis. An average accuracy of 88.7% is obtained with a specificity of 90% and a sensitivity of 95%. </a:t>
            </a:r>
            <a:r>
              <a:rPr lang="en-US" sz="2000" b="1" dirty="0">
                <a:solidFill>
                  <a:srgbClr val="002060"/>
                </a:solidFill>
                <a:latin typeface="Times New Roman" panose="02020603050405020304" pitchFamily="18" charset="0"/>
                <a:cs typeface="Times New Roman" panose="02020603050405020304" pitchFamily="18" charset="0"/>
              </a:rPr>
              <a:t>The advantage of the model presented in this paper, however, is separate steps of feature extraction and feature selection are not required in this work.</a:t>
            </a:r>
          </a:p>
        </p:txBody>
      </p:sp>
      <p:sp>
        <p:nvSpPr>
          <p:cNvPr id="11" name="TextBox 10">
            <a:extLst>
              <a:ext uri="{FF2B5EF4-FFF2-40B4-BE49-F238E27FC236}">
                <a16:creationId xmlns:a16="http://schemas.microsoft.com/office/drawing/2014/main" id="{EE3393D4-14D7-49BF-8B89-898DD9087C30}"/>
              </a:ext>
            </a:extLst>
          </p:cNvPr>
          <p:cNvSpPr txBox="1"/>
          <p:nvPr/>
        </p:nvSpPr>
        <p:spPr>
          <a:xfrm>
            <a:off x="8506690" y="2455651"/>
            <a:ext cx="3422680" cy="3970318"/>
          </a:xfrm>
          <a:prstGeom prst="rect">
            <a:avLst/>
          </a:prstGeom>
          <a:solidFill>
            <a:schemeClr val="accent6">
              <a:lumMod val="60000"/>
              <a:lumOff val="40000"/>
            </a:schemeClr>
          </a:solidFill>
          <a:ln>
            <a:solidFill>
              <a:schemeClr val="accent6"/>
            </a:solidFill>
          </a:ln>
        </p:spPr>
        <p:txBody>
          <a:bodyPr wrap="square" rtlCol="0">
            <a:spAutoFit/>
          </a:bodyPr>
          <a:lstStyle/>
          <a:p>
            <a:r>
              <a:rPr lang="en-US" b="1" u="sng" dirty="0">
                <a:solidFill>
                  <a:schemeClr val="accent4"/>
                </a:solidFill>
              </a:rPr>
              <a:t>Future Scope suggested:</a:t>
            </a:r>
          </a:p>
          <a:p>
            <a:pPr marL="285750" indent="-285750" algn="just">
              <a:buFont typeface="Wingdings" panose="05000000000000000000" pitchFamily="2" charset="2"/>
              <a:buChar char="q"/>
            </a:pPr>
            <a:r>
              <a:rPr lang="en-US" dirty="0">
                <a:solidFill>
                  <a:srgbClr val="002060"/>
                </a:solidFill>
                <a:latin typeface="Times New Roman" panose="02020603050405020304" pitchFamily="18" charset="0"/>
                <a:cs typeface="Times New Roman" panose="02020603050405020304" pitchFamily="18" charset="0"/>
              </a:rPr>
              <a:t>The main drawback of this work is the lack of huge EEG database. </a:t>
            </a:r>
            <a:r>
              <a:rPr lang="en-US" dirty="0">
                <a:solidFill>
                  <a:srgbClr val="0000FF"/>
                </a:solidFill>
                <a:latin typeface="Times New Roman" panose="02020603050405020304" pitchFamily="18" charset="0"/>
                <a:cs typeface="Times New Roman" panose="02020603050405020304" pitchFamily="18" charset="0"/>
              </a:rPr>
              <a:t>Proposed algorithm requires a diversity of data to obtain an optimum performance</a:t>
            </a:r>
            <a:r>
              <a:rPr lang="en-US" dirty="0">
                <a:solidFill>
                  <a:srgbClr val="002060"/>
                </a:solidFill>
                <a:latin typeface="Times New Roman" panose="02020603050405020304" pitchFamily="18" charset="0"/>
                <a:cs typeface="Times New Roman" panose="02020603050405020304" pitchFamily="18" charset="0"/>
              </a:rPr>
              <a:t>. </a:t>
            </a:r>
          </a:p>
          <a:p>
            <a:pPr marL="285750" indent="-285750" algn="just">
              <a:buFont typeface="Wingdings" panose="05000000000000000000" pitchFamily="2" charset="2"/>
              <a:buChar char="q"/>
            </a:pPr>
            <a:r>
              <a:rPr lang="en-US" dirty="0">
                <a:solidFill>
                  <a:srgbClr val="002060"/>
                </a:solidFill>
                <a:latin typeface="Times New Roman" panose="02020603050405020304" pitchFamily="18" charset="0"/>
                <a:cs typeface="Times New Roman" panose="02020603050405020304" pitchFamily="18" charset="0"/>
              </a:rPr>
              <a:t>The performance of this technique can be improved by applying a bagging algorithm and increasing the number of samples.</a:t>
            </a:r>
          </a:p>
          <a:p>
            <a:pPr marL="285750" indent="-285750" algn="just">
              <a:buFont typeface="Wingdings" panose="05000000000000000000" pitchFamily="2" charset="2"/>
              <a:buChar char="q"/>
            </a:pPr>
            <a:r>
              <a:rPr lang="en-US" dirty="0">
                <a:solidFill>
                  <a:srgbClr val="0000FF"/>
                </a:solidFill>
                <a:latin typeface="Times New Roman" panose="02020603050405020304" pitchFamily="18" charset="0"/>
                <a:cs typeface="Times New Roman" panose="02020603050405020304" pitchFamily="18" charset="0"/>
              </a:rPr>
              <a:t>Need to consider spatial and temporal domain features</a:t>
            </a:r>
          </a:p>
        </p:txBody>
      </p:sp>
      <p:sp>
        <p:nvSpPr>
          <p:cNvPr id="9" name="Slide Number Placeholder 8">
            <a:extLst>
              <a:ext uri="{FF2B5EF4-FFF2-40B4-BE49-F238E27FC236}">
                <a16:creationId xmlns:a16="http://schemas.microsoft.com/office/drawing/2014/main" id="{DB1B3707-9F83-439D-9C10-4B77C4A919D2}"/>
              </a:ext>
            </a:extLst>
          </p:cNvPr>
          <p:cNvSpPr>
            <a:spLocks noGrp="1"/>
          </p:cNvSpPr>
          <p:nvPr>
            <p:ph type="sldNum" sz="quarter" idx="12"/>
          </p:nvPr>
        </p:nvSpPr>
        <p:spPr/>
        <p:txBody>
          <a:bodyPr/>
          <a:lstStyle/>
          <a:p>
            <a:fld id="{A6B19534-8C6D-491C-AD30-74D79BD5D3E3}" type="slidenum">
              <a:rPr lang="en-US" smtClean="0"/>
              <a:pPr/>
              <a:t>70</a:t>
            </a:fld>
            <a:endParaRPr lang="en-US"/>
          </a:p>
        </p:txBody>
      </p:sp>
    </p:spTree>
    <p:extLst>
      <p:ext uri="{BB962C8B-B14F-4D97-AF65-F5344CB8AC3E}">
        <p14:creationId xmlns:p14="http://schemas.microsoft.com/office/powerpoint/2010/main" val="139764299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IIIT Allahabad</a:t>
            </a:r>
          </a:p>
        </p:txBody>
      </p:sp>
      <p:sp>
        <p:nvSpPr>
          <p:cNvPr id="3" name="TextBox 2"/>
          <p:cNvSpPr txBox="1"/>
          <p:nvPr/>
        </p:nvSpPr>
        <p:spPr>
          <a:xfrm>
            <a:off x="110836" y="131919"/>
            <a:ext cx="11882381" cy="6575701"/>
          </a:xfrm>
          <a:prstGeom prst="rect">
            <a:avLst/>
          </a:prstGeom>
          <a:noFill/>
          <a:ln w="57150">
            <a:solidFill>
              <a:schemeClr val="accent6"/>
            </a:solidFill>
          </a:ln>
        </p:spPr>
        <p:txBody>
          <a:bodyPr wrap="square" rtlCol="0">
            <a:spAutoFit/>
          </a:bodyPr>
          <a:lstStyle/>
          <a:p>
            <a:endParaRPr lang="en-US" dirty="0"/>
          </a:p>
        </p:txBody>
      </p:sp>
      <p:sp>
        <p:nvSpPr>
          <p:cNvPr id="6" name="TextBox 5"/>
          <p:cNvSpPr txBox="1"/>
          <p:nvPr/>
        </p:nvSpPr>
        <p:spPr>
          <a:xfrm>
            <a:off x="198783" y="225289"/>
            <a:ext cx="11648660" cy="954107"/>
          </a:xfrm>
          <a:prstGeom prst="rect">
            <a:avLst/>
          </a:prstGeom>
          <a:noFill/>
          <a:ln w="28575">
            <a:solidFill>
              <a:schemeClr val="accent5"/>
            </a:solidFill>
          </a:ln>
        </p:spPr>
        <p:txBody>
          <a:bodyPr wrap="square" rtlCol="0">
            <a:spAutoFit/>
          </a:bodyPr>
          <a:lstStyle/>
          <a:p>
            <a:pPr algn="ctr"/>
            <a:r>
              <a:rPr lang="en-US" sz="2800" b="1" dirty="0">
                <a:solidFill>
                  <a:srgbClr val="00B050"/>
                </a:solidFill>
                <a:latin typeface="Times New Roman" panose="02020603050405020304" pitchFamily="18" charset="0"/>
                <a:cs typeface="Times New Roman" panose="02020603050405020304" pitchFamily="18" charset="0"/>
              </a:rPr>
              <a:t>Techniques applied by U. Rajendra Acharya et al. 2018 [22] for Seizure Detection </a:t>
            </a:r>
          </a:p>
        </p:txBody>
      </p:sp>
      <p:sp>
        <p:nvSpPr>
          <p:cNvPr id="4" name="Slide Number Placeholder 3">
            <a:extLst>
              <a:ext uri="{FF2B5EF4-FFF2-40B4-BE49-F238E27FC236}">
                <a16:creationId xmlns:a16="http://schemas.microsoft.com/office/drawing/2014/main" id="{804BFD1A-0369-4156-90B6-40CAFDD352ED}"/>
              </a:ext>
            </a:extLst>
          </p:cNvPr>
          <p:cNvSpPr>
            <a:spLocks noGrp="1"/>
          </p:cNvSpPr>
          <p:nvPr>
            <p:ph type="sldNum" sz="quarter" idx="12"/>
          </p:nvPr>
        </p:nvSpPr>
        <p:spPr/>
        <p:txBody>
          <a:bodyPr/>
          <a:lstStyle/>
          <a:p>
            <a:fld id="{A6B19534-8C6D-491C-AD30-74D79BD5D3E3}" type="slidenum">
              <a:rPr lang="en-US" smtClean="0"/>
              <a:pPr/>
              <a:t>71</a:t>
            </a:fld>
            <a:endParaRPr lang="en-US"/>
          </a:p>
        </p:txBody>
      </p:sp>
      <p:pic>
        <p:nvPicPr>
          <p:cNvPr id="7" name="Picture 6">
            <a:extLst>
              <a:ext uri="{FF2B5EF4-FFF2-40B4-BE49-F238E27FC236}">
                <a16:creationId xmlns:a16="http://schemas.microsoft.com/office/drawing/2014/main" id="{12368F1B-6FF8-4D65-B0FF-E52163423C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1710" y="1198420"/>
            <a:ext cx="5534025" cy="4572000"/>
          </a:xfrm>
          <a:prstGeom prst="rect">
            <a:avLst/>
          </a:prstGeom>
        </p:spPr>
      </p:pic>
      <p:pic>
        <p:nvPicPr>
          <p:cNvPr id="9" name="Picture 8">
            <a:extLst>
              <a:ext uri="{FF2B5EF4-FFF2-40B4-BE49-F238E27FC236}">
                <a16:creationId xmlns:a16="http://schemas.microsoft.com/office/drawing/2014/main" id="{DBAD13CC-68E8-4A5C-865E-C902B02B1B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46609" y="1275911"/>
            <a:ext cx="6015923" cy="2409393"/>
          </a:xfrm>
          <a:prstGeom prst="rect">
            <a:avLst/>
          </a:prstGeom>
        </p:spPr>
      </p:pic>
      <p:sp>
        <p:nvSpPr>
          <p:cNvPr id="10" name="TextBox 9">
            <a:extLst>
              <a:ext uri="{FF2B5EF4-FFF2-40B4-BE49-F238E27FC236}">
                <a16:creationId xmlns:a16="http://schemas.microsoft.com/office/drawing/2014/main" id="{93ACB07F-39C9-4A2E-8E16-36276A6AD009}"/>
              </a:ext>
            </a:extLst>
          </p:cNvPr>
          <p:cNvSpPr txBox="1"/>
          <p:nvPr/>
        </p:nvSpPr>
        <p:spPr>
          <a:xfrm>
            <a:off x="6206836" y="4003964"/>
            <a:ext cx="5264728" cy="646331"/>
          </a:xfrm>
          <a:prstGeom prst="rect">
            <a:avLst/>
          </a:prstGeom>
          <a:noFill/>
        </p:spPr>
        <p:txBody>
          <a:bodyPr wrap="square" rtlCol="0">
            <a:spAutoFit/>
          </a:bodyPr>
          <a:lstStyle/>
          <a:p>
            <a:r>
              <a:rPr lang="en-US" dirty="0"/>
              <a:t>Fig.18: The allocation of EEG data used for training and testing the proposed algorithm. </a:t>
            </a:r>
          </a:p>
        </p:txBody>
      </p:sp>
      <p:sp>
        <p:nvSpPr>
          <p:cNvPr id="11" name="TextBox 10">
            <a:extLst>
              <a:ext uri="{FF2B5EF4-FFF2-40B4-BE49-F238E27FC236}">
                <a16:creationId xmlns:a16="http://schemas.microsoft.com/office/drawing/2014/main" id="{82382DD4-790C-4C59-A878-5BBFA6A44EDA}"/>
              </a:ext>
            </a:extLst>
          </p:cNvPr>
          <p:cNvSpPr txBox="1"/>
          <p:nvPr/>
        </p:nvSpPr>
        <p:spPr>
          <a:xfrm>
            <a:off x="211710" y="5874327"/>
            <a:ext cx="5634899" cy="369332"/>
          </a:xfrm>
          <a:prstGeom prst="rect">
            <a:avLst/>
          </a:prstGeom>
          <a:noFill/>
        </p:spPr>
        <p:txBody>
          <a:bodyPr wrap="square" rtlCol="0">
            <a:spAutoFit/>
          </a:bodyPr>
          <a:lstStyle/>
          <a:p>
            <a:r>
              <a:rPr lang="en-US" dirty="0"/>
              <a:t>Table6: The details of CNN structure used in this research. </a:t>
            </a:r>
          </a:p>
        </p:txBody>
      </p:sp>
    </p:spTree>
    <p:extLst>
      <p:ext uri="{BB962C8B-B14F-4D97-AF65-F5344CB8AC3E}">
        <p14:creationId xmlns:p14="http://schemas.microsoft.com/office/powerpoint/2010/main" val="16117075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IIIT Allahabad</a:t>
            </a:r>
          </a:p>
        </p:txBody>
      </p:sp>
      <p:sp>
        <p:nvSpPr>
          <p:cNvPr id="3" name="TextBox 2"/>
          <p:cNvSpPr txBox="1"/>
          <p:nvPr/>
        </p:nvSpPr>
        <p:spPr>
          <a:xfrm>
            <a:off x="225287" y="145774"/>
            <a:ext cx="11767930" cy="6575701"/>
          </a:xfrm>
          <a:prstGeom prst="rect">
            <a:avLst/>
          </a:prstGeom>
          <a:noFill/>
          <a:ln w="57150">
            <a:solidFill>
              <a:schemeClr val="accent6"/>
            </a:solidFill>
          </a:ln>
        </p:spPr>
        <p:txBody>
          <a:bodyPr wrap="square" rtlCol="0">
            <a:spAutoFit/>
          </a:bodyPr>
          <a:lstStyle/>
          <a:p>
            <a:endParaRPr lang="en-US" dirty="0"/>
          </a:p>
        </p:txBody>
      </p:sp>
      <p:sp>
        <p:nvSpPr>
          <p:cNvPr id="6" name="TextBox 5"/>
          <p:cNvSpPr txBox="1"/>
          <p:nvPr/>
        </p:nvSpPr>
        <p:spPr>
          <a:xfrm>
            <a:off x="357809" y="225289"/>
            <a:ext cx="11489634" cy="954107"/>
          </a:xfrm>
          <a:prstGeom prst="rect">
            <a:avLst/>
          </a:prstGeom>
          <a:noFill/>
          <a:ln w="28575">
            <a:solidFill>
              <a:schemeClr val="accent5"/>
            </a:solidFill>
          </a:ln>
        </p:spPr>
        <p:txBody>
          <a:bodyPr wrap="square" rtlCol="0">
            <a:spAutoFit/>
          </a:bodyPr>
          <a:lstStyle/>
          <a:p>
            <a:pPr algn="ctr"/>
            <a:r>
              <a:rPr lang="en-US" sz="2800" b="1" dirty="0">
                <a:solidFill>
                  <a:srgbClr val="00B050"/>
                </a:solidFill>
                <a:latin typeface="Times New Roman" panose="02020603050405020304" pitchFamily="18" charset="0"/>
                <a:cs typeface="Times New Roman" panose="02020603050405020304" pitchFamily="18" charset="0"/>
              </a:rPr>
              <a:t>Results of proposed techniques estimated by U. Rajendra Acharya et al. 2018 [22]</a:t>
            </a:r>
          </a:p>
        </p:txBody>
      </p:sp>
      <p:sp>
        <p:nvSpPr>
          <p:cNvPr id="4" name="Slide Number Placeholder 3">
            <a:extLst>
              <a:ext uri="{FF2B5EF4-FFF2-40B4-BE49-F238E27FC236}">
                <a16:creationId xmlns:a16="http://schemas.microsoft.com/office/drawing/2014/main" id="{804BFD1A-0369-4156-90B6-40CAFDD352ED}"/>
              </a:ext>
            </a:extLst>
          </p:cNvPr>
          <p:cNvSpPr>
            <a:spLocks noGrp="1"/>
          </p:cNvSpPr>
          <p:nvPr>
            <p:ph type="sldNum" sz="quarter" idx="12"/>
          </p:nvPr>
        </p:nvSpPr>
        <p:spPr/>
        <p:txBody>
          <a:bodyPr/>
          <a:lstStyle/>
          <a:p>
            <a:fld id="{A6B19534-8C6D-491C-AD30-74D79BD5D3E3}" type="slidenum">
              <a:rPr lang="en-US" smtClean="0"/>
              <a:pPr/>
              <a:t>72</a:t>
            </a:fld>
            <a:endParaRPr lang="en-US"/>
          </a:p>
        </p:txBody>
      </p:sp>
      <p:pic>
        <p:nvPicPr>
          <p:cNvPr id="7" name="Picture 6">
            <a:extLst>
              <a:ext uri="{FF2B5EF4-FFF2-40B4-BE49-F238E27FC236}">
                <a16:creationId xmlns:a16="http://schemas.microsoft.com/office/drawing/2014/main" id="{64B91F62-C41A-43DF-9AC3-B2F2413A59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3387" y="1339993"/>
            <a:ext cx="11325225" cy="1957389"/>
          </a:xfrm>
          <a:prstGeom prst="rect">
            <a:avLst/>
          </a:prstGeom>
        </p:spPr>
      </p:pic>
      <p:sp>
        <p:nvSpPr>
          <p:cNvPr id="8" name="TextBox 7">
            <a:extLst>
              <a:ext uri="{FF2B5EF4-FFF2-40B4-BE49-F238E27FC236}">
                <a16:creationId xmlns:a16="http://schemas.microsoft.com/office/drawing/2014/main" id="{C05805A2-7D07-4776-903D-A3522308B745}"/>
              </a:ext>
            </a:extLst>
          </p:cNvPr>
          <p:cNvSpPr txBox="1"/>
          <p:nvPr/>
        </p:nvSpPr>
        <p:spPr>
          <a:xfrm>
            <a:off x="498768" y="3311243"/>
            <a:ext cx="4890654" cy="369332"/>
          </a:xfrm>
          <a:prstGeom prst="rect">
            <a:avLst/>
          </a:prstGeom>
          <a:noFill/>
        </p:spPr>
        <p:txBody>
          <a:bodyPr wrap="square" rtlCol="0">
            <a:spAutoFit/>
          </a:bodyPr>
          <a:lstStyle/>
          <a:p>
            <a:r>
              <a:rPr lang="en-US" dirty="0"/>
              <a:t>Table7: The confusion matrix across all ten-folds.</a:t>
            </a:r>
          </a:p>
        </p:txBody>
      </p:sp>
      <p:pic>
        <p:nvPicPr>
          <p:cNvPr id="10" name="Picture 9">
            <a:extLst>
              <a:ext uri="{FF2B5EF4-FFF2-40B4-BE49-F238E27FC236}">
                <a16:creationId xmlns:a16="http://schemas.microsoft.com/office/drawing/2014/main" id="{BEC9A383-79A2-44CB-9571-4CFF1AC9CD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787" y="3965864"/>
            <a:ext cx="6068290" cy="1756060"/>
          </a:xfrm>
          <a:prstGeom prst="rect">
            <a:avLst/>
          </a:prstGeom>
        </p:spPr>
      </p:pic>
      <p:sp>
        <p:nvSpPr>
          <p:cNvPr id="11" name="TextBox 10">
            <a:extLst>
              <a:ext uri="{FF2B5EF4-FFF2-40B4-BE49-F238E27FC236}">
                <a16:creationId xmlns:a16="http://schemas.microsoft.com/office/drawing/2014/main" id="{818D1E65-6B50-4A10-B56C-1FDB13CFAB2D}"/>
              </a:ext>
            </a:extLst>
          </p:cNvPr>
          <p:cNvSpPr txBox="1"/>
          <p:nvPr/>
        </p:nvSpPr>
        <p:spPr>
          <a:xfrm>
            <a:off x="429487" y="5749635"/>
            <a:ext cx="5746877" cy="369332"/>
          </a:xfrm>
          <a:prstGeom prst="rect">
            <a:avLst/>
          </a:prstGeom>
          <a:noFill/>
        </p:spPr>
        <p:txBody>
          <a:bodyPr wrap="square" rtlCol="0">
            <a:spAutoFit/>
          </a:bodyPr>
          <a:lstStyle/>
          <a:p>
            <a:r>
              <a:rPr lang="en-US" dirty="0"/>
              <a:t>Table8: The overall classification result across all ten-folds. </a:t>
            </a:r>
          </a:p>
        </p:txBody>
      </p:sp>
      <p:sp>
        <p:nvSpPr>
          <p:cNvPr id="12" name="TextBox 11">
            <a:extLst>
              <a:ext uri="{FF2B5EF4-FFF2-40B4-BE49-F238E27FC236}">
                <a16:creationId xmlns:a16="http://schemas.microsoft.com/office/drawing/2014/main" id="{18D2D666-3B6D-4F25-B727-4D45A180D680}"/>
              </a:ext>
            </a:extLst>
          </p:cNvPr>
          <p:cNvSpPr txBox="1"/>
          <p:nvPr/>
        </p:nvSpPr>
        <p:spPr>
          <a:xfrm>
            <a:off x="6581177" y="3290451"/>
            <a:ext cx="5177436" cy="3170099"/>
          </a:xfrm>
          <a:prstGeom prst="rect">
            <a:avLst/>
          </a:prstGeom>
          <a:noFill/>
          <a:ln w="28575">
            <a:solidFill>
              <a:schemeClr val="accent6"/>
            </a:solidFill>
          </a:ln>
        </p:spPr>
        <p:txBody>
          <a:bodyPr wrap="square" rtlCol="0">
            <a:spAutoFit/>
          </a:bodyPr>
          <a:lstStyle/>
          <a:p>
            <a:r>
              <a:rPr lang="en-US" sz="2000" b="1" dirty="0"/>
              <a:t>Discussion:</a:t>
            </a:r>
          </a:p>
          <a:p>
            <a:pPr algn="just"/>
            <a:r>
              <a:rPr lang="en-US" sz="2000" b="1" dirty="0">
                <a:solidFill>
                  <a:schemeClr val="accent4"/>
                </a:solidFill>
                <a:latin typeface="Times New Roman" panose="02020603050405020304" pitchFamily="18" charset="0"/>
                <a:cs typeface="Times New Roman" panose="02020603050405020304" pitchFamily="18" charset="0"/>
              </a:rPr>
              <a:t>Even though this proposed model could not yield the best classification performance </a:t>
            </a:r>
            <a:r>
              <a:rPr lang="en-US" sz="2000" dirty="0">
                <a:latin typeface="Times New Roman" panose="02020603050405020304" pitchFamily="18" charset="0"/>
                <a:cs typeface="Times New Roman" panose="02020603050405020304" pitchFamily="18" charset="0"/>
              </a:rPr>
              <a:t>as compared to the published works mentioned in the paper.  the proposed CNN model still managed to obtain 88.67% accuracy, 95.00% sensitivity, and 90.00% specificity. </a:t>
            </a:r>
            <a:r>
              <a:rPr lang="en-US" sz="2000" dirty="0">
                <a:solidFill>
                  <a:schemeClr val="accent4"/>
                </a:solidFill>
                <a:latin typeface="Times New Roman" panose="02020603050405020304" pitchFamily="18" charset="0"/>
                <a:cs typeface="Times New Roman" panose="02020603050405020304" pitchFamily="18" charset="0"/>
              </a:rPr>
              <a:t>This shows that given more EEG data, the proposed model can achieve better results with minimum pre-processing of the EEG data</a:t>
            </a:r>
            <a:r>
              <a:rPr lang="en-US" sz="2000"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111820875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86F3F43-A029-B7C1-0DE1-15D660424543}"/>
              </a:ext>
            </a:extLst>
          </p:cNvPr>
          <p:cNvSpPr>
            <a:spLocks noGrp="1"/>
          </p:cNvSpPr>
          <p:nvPr>
            <p:ph type="ftr" sz="quarter" idx="11"/>
          </p:nvPr>
        </p:nvSpPr>
        <p:spPr/>
        <p:txBody>
          <a:bodyPr/>
          <a:lstStyle/>
          <a:p>
            <a:r>
              <a:rPr lang="en-US"/>
              <a:t>IIIT-Allahabad </a:t>
            </a:r>
          </a:p>
        </p:txBody>
      </p:sp>
      <p:sp>
        <p:nvSpPr>
          <p:cNvPr id="3" name="TextBox 2">
            <a:extLst>
              <a:ext uri="{FF2B5EF4-FFF2-40B4-BE49-F238E27FC236}">
                <a16:creationId xmlns:a16="http://schemas.microsoft.com/office/drawing/2014/main" id="{63AECFEE-F410-14FF-06E6-EEE5D13171CF}"/>
              </a:ext>
            </a:extLst>
          </p:cNvPr>
          <p:cNvSpPr txBox="1"/>
          <p:nvPr/>
        </p:nvSpPr>
        <p:spPr>
          <a:xfrm>
            <a:off x="1239982" y="3136612"/>
            <a:ext cx="9712036" cy="584775"/>
          </a:xfrm>
          <a:prstGeom prst="rect">
            <a:avLst/>
          </a:prstGeom>
          <a:noFill/>
        </p:spPr>
        <p:txBody>
          <a:bodyPr wrap="square" rtlCol="0">
            <a:spAutoFit/>
          </a:bodyPr>
          <a:lstStyle/>
          <a:p>
            <a:pPr algn="ctr"/>
            <a:r>
              <a:rPr lang="en-US" sz="3200" b="1" dirty="0">
                <a:solidFill>
                  <a:srgbClr val="0070C0"/>
                </a:solidFill>
                <a:latin typeface="Times New Roman" panose="02020603050405020304" pitchFamily="18" charset="0"/>
                <a:cs typeface="Times New Roman" panose="02020603050405020304" pitchFamily="18" charset="0"/>
              </a:rPr>
              <a:t>Summary of Work Done</a:t>
            </a:r>
            <a:endParaRPr lang="en-US" sz="3200" dirty="0">
              <a:solidFill>
                <a:srgbClr val="0070C0"/>
              </a:solidFill>
            </a:endParaRPr>
          </a:p>
        </p:txBody>
      </p:sp>
    </p:spTree>
    <p:extLst>
      <p:ext uri="{BB962C8B-B14F-4D97-AF65-F5344CB8AC3E}">
        <p14:creationId xmlns:p14="http://schemas.microsoft.com/office/powerpoint/2010/main" val="373610778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2A8EA6-67E7-4515-8331-F8D2E901CC1A}"/>
              </a:ext>
            </a:extLst>
          </p:cNvPr>
          <p:cNvSpPr>
            <a:spLocks noGrp="1"/>
          </p:cNvSpPr>
          <p:nvPr>
            <p:ph type="title"/>
          </p:nvPr>
        </p:nvSpPr>
        <p:spPr>
          <a:xfrm>
            <a:off x="0" y="1"/>
            <a:ext cx="12192000" cy="803562"/>
          </a:xfrm>
          <a:solidFill>
            <a:srgbClr val="00B0F0"/>
          </a:solidFill>
        </p:spPr>
        <p:txBody>
          <a:bodyPr/>
          <a:lstStyle/>
          <a:p>
            <a:pPr algn="ctr"/>
            <a:r>
              <a:rPr lang="en-US" b="1" dirty="0">
                <a:latin typeface="Times New Roman" panose="02020603050405020304" pitchFamily="18" charset="0"/>
                <a:cs typeface="Times New Roman" panose="02020603050405020304" pitchFamily="18" charset="0"/>
              </a:rPr>
              <a:t>Summary of Work Done</a:t>
            </a:r>
          </a:p>
        </p:txBody>
      </p:sp>
      <p:sp>
        <p:nvSpPr>
          <p:cNvPr id="3" name="Slide Number Placeholder 2">
            <a:extLst>
              <a:ext uri="{FF2B5EF4-FFF2-40B4-BE49-F238E27FC236}">
                <a16:creationId xmlns:a16="http://schemas.microsoft.com/office/drawing/2014/main" id="{982E5B27-84A2-4A73-A998-D968D8305A37}"/>
              </a:ext>
            </a:extLst>
          </p:cNvPr>
          <p:cNvSpPr>
            <a:spLocks noGrp="1"/>
          </p:cNvSpPr>
          <p:nvPr>
            <p:ph type="sldNum" sz="quarter" idx="12"/>
          </p:nvPr>
        </p:nvSpPr>
        <p:spPr/>
        <p:txBody>
          <a:bodyPr/>
          <a:lstStyle/>
          <a:p>
            <a:fld id="{94A32D1D-B160-41E7-86C9-429380FE402D}" type="slidenum">
              <a:rPr lang="en-US" smtClean="0"/>
              <a:pPr/>
              <a:t>74</a:t>
            </a:fld>
            <a:endParaRPr lang="en-US"/>
          </a:p>
        </p:txBody>
      </p:sp>
      <p:sp>
        <p:nvSpPr>
          <p:cNvPr id="4" name="TextBox 3">
            <a:extLst>
              <a:ext uri="{FF2B5EF4-FFF2-40B4-BE49-F238E27FC236}">
                <a16:creationId xmlns:a16="http://schemas.microsoft.com/office/drawing/2014/main" id="{7266D122-A559-4F62-922E-37A40D8EACE4}"/>
              </a:ext>
            </a:extLst>
          </p:cNvPr>
          <p:cNvSpPr txBox="1"/>
          <p:nvPr/>
        </p:nvSpPr>
        <p:spPr>
          <a:xfrm>
            <a:off x="0" y="817417"/>
            <a:ext cx="12192000" cy="646331"/>
          </a:xfrm>
          <a:prstGeom prst="rect">
            <a:avLst/>
          </a:prstGeom>
          <a:solidFill>
            <a:schemeClr val="accent4">
              <a:lumMod val="60000"/>
              <a:lumOff val="40000"/>
            </a:schemeClr>
          </a:solidFill>
          <a:ln w="28575">
            <a:solidFill>
              <a:schemeClr val="tx1"/>
            </a:solidFill>
          </a:ln>
        </p:spPr>
        <p:txBody>
          <a:bodyPr wrap="square" rtlCol="0">
            <a:spAutoFit/>
          </a:bodyPr>
          <a:lstStyle/>
          <a:p>
            <a:r>
              <a:rPr lang="en-US" b="1" dirty="0"/>
              <a:t>Related to </a:t>
            </a:r>
            <a:r>
              <a:rPr lang="en-US" b="1" dirty="0">
                <a:solidFill>
                  <a:srgbClr val="FF0000"/>
                </a:solidFill>
              </a:rPr>
              <a:t>Objective-1</a:t>
            </a:r>
            <a:r>
              <a:rPr lang="en-US" dirty="0"/>
              <a:t>: “Performance analysis of different existing classifiers over EEG seizure data and comparative Study” [2] (6th UPCON 2019, IEEE)</a:t>
            </a:r>
          </a:p>
        </p:txBody>
      </p:sp>
      <p:sp>
        <p:nvSpPr>
          <p:cNvPr id="6" name="TextBox 5">
            <a:extLst>
              <a:ext uri="{FF2B5EF4-FFF2-40B4-BE49-F238E27FC236}">
                <a16:creationId xmlns:a16="http://schemas.microsoft.com/office/drawing/2014/main" id="{1EB75BB1-E3D6-480F-9407-69ECAB893E87}"/>
              </a:ext>
            </a:extLst>
          </p:cNvPr>
          <p:cNvSpPr txBox="1"/>
          <p:nvPr/>
        </p:nvSpPr>
        <p:spPr>
          <a:xfrm>
            <a:off x="0" y="1491383"/>
            <a:ext cx="7335982" cy="5016758"/>
          </a:xfrm>
          <a:prstGeom prst="rect">
            <a:avLst/>
          </a:prstGeom>
          <a:solidFill>
            <a:schemeClr val="accent5">
              <a:lumMod val="20000"/>
              <a:lumOff val="80000"/>
            </a:schemeClr>
          </a:solidFill>
        </p:spPr>
        <p:txBody>
          <a:bodyPr wrap="square" rtlCol="0">
            <a:spAutoFit/>
          </a:bodyPr>
          <a:lstStyle/>
          <a:p>
            <a:pPr algn="just"/>
            <a:r>
              <a:rPr lang="en-US" sz="2000" dirty="0">
                <a:latin typeface="Times New Roman" panose="02020603050405020304" pitchFamily="18" charset="0"/>
                <a:cs typeface="Times New Roman" panose="02020603050405020304" pitchFamily="18" charset="0"/>
              </a:rPr>
              <a:t>This work compares the performance of </a:t>
            </a:r>
          </a:p>
          <a:p>
            <a:pPr marL="342900" indent="-342900" algn="just">
              <a:buFont typeface="Wingdings" panose="05000000000000000000" pitchFamily="2" charset="2"/>
              <a:buChar char="q"/>
            </a:pPr>
            <a:r>
              <a:rPr lang="en-US" sz="2000" dirty="0">
                <a:latin typeface="Times New Roman" panose="02020603050405020304" pitchFamily="18" charset="0"/>
                <a:cs typeface="Times New Roman" panose="02020603050405020304" pitchFamily="18" charset="0"/>
              </a:rPr>
              <a:t>classifiers Neural Networks, Support Vector Machines, Linear Discriminant Analysis and Extreme Learning Machines </a:t>
            </a:r>
          </a:p>
          <a:p>
            <a:pPr marL="342900" indent="-342900" algn="just">
              <a:buFont typeface="Wingdings" panose="05000000000000000000" pitchFamily="2" charset="2"/>
              <a:buChar char="q"/>
            </a:pPr>
            <a:r>
              <a:rPr lang="en-US" sz="2000" dirty="0">
                <a:latin typeface="Times New Roman" panose="02020603050405020304" pitchFamily="18" charset="0"/>
                <a:cs typeface="Times New Roman" panose="02020603050405020304" pitchFamily="18" charset="0"/>
              </a:rPr>
              <a:t>Two different datasets used for the experiments are (a) EEG database by University of Bonn [11], Germany for single channel recordings, (b) CHB-MIT[10] dataset for multi-channel recordings. </a:t>
            </a:r>
          </a:p>
          <a:p>
            <a:pPr marL="342900" indent="-342900" algn="just">
              <a:buFont typeface="Wingdings" panose="05000000000000000000" pitchFamily="2" charset="2"/>
              <a:buChar char="q"/>
            </a:pPr>
            <a:r>
              <a:rPr lang="en-US" sz="2000" dirty="0">
                <a:latin typeface="Times New Roman" panose="02020603050405020304" pitchFamily="18" charset="0"/>
                <a:cs typeface="Times New Roman" panose="02020603050405020304" pitchFamily="18" charset="0"/>
              </a:rPr>
              <a:t>In all these experiments, we assume that the recordings, after preprocessing, are all free from such defects which could affect the performance of different classifiers differently. </a:t>
            </a:r>
          </a:p>
          <a:p>
            <a:pPr marL="342900" indent="-342900" algn="just">
              <a:buFont typeface="Wingdings" panose="05000000000000000000" pitchFamily="2" charset="2"/>
              <a:buChar char="q"/>
            </a:pPr>
            <a:r>
              <a:rPr lang="en-US" sz="2000" dirty="0">
                <a:latin typeface="Times New Roman" panose="02020603050405020304" pitchFamily="18" charset="0"/>
                <a:cs typeface="Times New Roman" panose="02020603050405020304" pitchFamily="18" charset="0"/>
              </a:rPr>
              <a:t>For preprocessing, filtered recordings are segmented and DWT is applied on them to use the transform coefficients for feature extraction. </a:t>
            </a:r>
          </a:p>
          <a:p>
            <a:pPr marL="342900" indent="-342900" algn="just">
              <a:buFont typeface="Wingdings" panose="05000000000000000000" pitchFamily="2" charset="2"/>
              <a:buChar char="q"/>
            </a:pPr>
            <a:r>
              <a:rPr lang="en-US" sz="2000" dirty="0">
                <a:latin typeface="Times New Roman" panose="02020603050405020304" pitchFamily="18" charset="0"/>
                <a:cs typeface="Times New Roman" panose="02020603050405020304" pitchFamily="18" charset="0"/>
              </a:rPr>
              <a:t>These extracted features were then fed into various classifiers. It was observed that ELM classifiers could perform at par or better than the conventional classification methods.</a:t>
            </a:r>
          </a:p>
        </p:txBody>
      </p:sp>
      <p:pic>
        <p:nvPicPr>
          <p:cNvPr id="7" name="Picture 6">
            <a:extLst>
              <a:ext uri="{FF2B5EF4-FFF2-40B4-BE49-F238E27FC236}">
                <a16:creationId xmlns:a16="http://schemas.microsoft.com/office/drawing/2014/main" id="{5504FC80-E825-4BD2-A380-0F449F0CE6EF}"/>
              </a:ext>
            </a:extLst>
          </p:cNvPr>
          <p:cNvPicPr>
            <a:picLocks noChangeAspect="1"/>
          </p:cNvPicPr>
          <p:nvPr/>
        </p:nvPicPr>
        <p:blipFill>
          <a:blip r:embed="rId2"/>
          <a:stretch>
            <a:fillRect/>
          </a:stretch>
        </p:blipFill>
        <p:spPr>
          <a:xfrm>
            <a:off x="7335982" y="1643788"/>
            <a:ext cx="4509653" cy="4424503"/>
          </a:xfrm>
          <a:prstGeom prst="rect">
            <a:avLst/>
          </a:prstGeom>
          <a:solidFill>
            <a:schemeClr val="accent5">
              <a:lumMod val="20000"/>
              <a:lumOff val="80000"/>
            </a:schemeClr>
          </a:solidFill>
        </p:spPr>
      </p:pic>
      <p:sp>
        <p:nvSpPr>
          <p:cNvPr id="8" name="TextBox 7">
            <a:extLst>
              <a:ext uri="{FF2B5EF4-FFF2-40B4-BE49-F238E27FC236}">
                <a16:creationId xmlns:a16="http://schemas.microsoft.com/office/drawing/2014/main" id="{3A5068C7-BC2A-44EB-AD56-9F3C43D9F968}"/>
              </a:ext>
            </a:extLst>
          </p:cNvPr>
          <p:cNvSpPr txBox="1"/>
          <p:nvPr/>
        </p:nvSpPr>
        <p:spPr>
          <a:xfrm>
            <a:off x="8132616" y="6082073"/>
            <a:ext cx="2743201" cy="646331"/>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Figure 1: Illustration of the Procedural Flow [2]</a:t>
            </a:r>
          </a:p>
        </p:txBody>
      </p:sp>
      <p:sp>
        <p:nvSpPr>
          <p:cNvPr id="9" name="TextBox 8">
            <a:extLst>
              <a:ext uri="{FF2B5EF4-FFF2-40B4-BE49-F238E27FC236}">
                <a16:creationId xmlns:a16="http://schemas.microsoft.com/office/drawing/2014/main" id="{A7CBFC18-30DA-4D2C-9275-A5DBF6C753F0}"/>
              </a:ext>
            </a:extLst>
          </p:cNvPr>
          <p:cNvSpPr txBox="1"/>
          <p:nvPr/>
        </p:nvSpPr>
        <p:spPr>
          <a:xfrm>
            <a:off x="838199" y="6352769"/>
            <a:ext cx="1073727" cy="369332"/>
          </a:xfrm>
          <a:prstGeom prst="rect">
            <a:avLst/>
          </a:prstGeom>
          <a:noFill/>
        </p:spPr>
        <p:txBody>
          <a:bodyPr wrap="square" rtlCol="0">
            <a:spAutoFit/>
          </a:bodyPr>
          <a:lstStyle/>
          <a:p>
            <a:r>
              <a:rPr lang="en-US" i="1" dirty="0" err="1">
                <a:latin typeface="Times New Roman" panose="02020603050405020304" pitchFamily="18" charset="0"/>
                <a:cs typeface="Times New Roman" panose="02020603050405020304" pitchFamily="18" charset="0"/>
              </a:rPr>
              <a:t>Refe</a:t>
            </a:r>
            <a:r>
              <a:rPr lang="en-US" i="1" dirty="0">
                <a:latin typeface="Times New Roman" panose="02020603050405020304" pitchFamily="18" charset="0"/>
                <a:cs typeface="Times New Roman" panose="02020603050405020304" pitchFamily="18" charset="0"/>
              </a:rPr>
              <a:t>. [2]</a:t>
            </a:r>
          </a:p>
        </p:txBody>
      </p:sp>
    </p:spTree>
    <p:extLst>
      <p:ext uri="{BB962C8B-B14F-4D97-AF65-F5344CB8AC3E}">
        <p14:creationId xmlns:p14="http://schemas.microsoft.com/office/powerpoint/2010/main" val="321771299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2A8EA6-67E7-4515-8331-F8D2E901CC1A}"/>
              </a:ext>
            </a:extLst>
          </p:cNvPr>
          <p:cNvSpPr>
            <a:spLocks noGrp="1"/>
          </p:cNvSpPr>
          <p:nvPr>
            <p:ph type="title"/>
          </p:nvPr>
        </p:nvSpPr>
        <p:spPr>
          <a:xfrm>
            <a:off x="0" y="0"/>
            <a:ext cx="12192000" cy="886692"/>
          </a:xfrm>
          <a:solidFill>
            <a:srgbClr val="00B0F0"/>
          </a:solidFill>
        </p:spPr>
        <p:txBody>
          <a:bodyPr/>
          <a:lstStyle/>
          <a:p>
            <a:pPr algn="ctr"/>
            <a:r>
              <a:rPr lang="en-US" b="1" dirty="0">
                <a:latin typeface="Times New Roman" panose="02020603050405020304" pitchFamily="18" charset="0"/>
                <a:cs typeface="Times New Roman" panose="02020603050405020304" pitchFamily="18" charset="0"/>
              </a:rPr>
              <a:t>Summary of Work Done</a:t>
            </a:r>
          </a:p>
        </p:txBody>
      </p:sp>
      <p:sp>
        <p:nvSpPr>
          <p:cNvPr id="3" name="Slide Number Placeholder 2">
            <a:extLst>
              <a:ext uri="{FF2B5EF4-FFF2-40B4-BE49-F238E27FC236}">
                <a16:creationId xmlns:a16="http://schemas.microsoft.com/office/drawing/2014/main" id="{982E5B27-84A2-4A73-A998-D968D8305A37}"/>
              </a:ext>
            </a:extLst>
          </p:cNvPr>
          <p:cNvSpPr>
            <a:spLocks noGrp="1"/>
          </p:cNvSpPr>
          <p:nvPr>
            <p:ph type="sldNum" sz="quarter" idx="12"/>
          </p:nvPr>
        </p:nvSpPr>
        <p:spPr/>
        <p:txBody>
          <a:bodyPr/>
          <a:lstStyle/>
          <a:p>
            <a:fld id="{94A32D1D-B160-41E7-86C9-429380FE402D}" type="slidenum">
              <a:rPr lang="en-US" smtClean="0"/>
              <a:pPr/>
              <a:t>75</a:t>
            </a:fld>
            <a:endParaRPr lang="en-US"/>
          </a:p>
        </p:txBody>
      </p:sp>
      <p:sp>
        <p:nvSpPr>
          <p:cNvPr id="4" name="TextBox 3">
            <a:extLst>
              <a:ext uri="{FF2B5EF4-FFF2-40B4-BE49-F238E27FC236}">
                <a16:creationId xmlns:a16="http://schemas.microsoft.com/office/drawing/2014/main" id="{7266D122-A559-4F62-922E-37A40D8EACE4}"/>
              </a:ext>
            </a:extLst>
          </p:cNvPr>
          <p:cNvSpPr txBox="1"/>
          <p:nvPr/>
        </p:nvSpPr>
        <p:spPr>
          <a:xfrm>
            <a:off x="0" y="886692"/>
            <a:ext cx="12191999" cy="646331"/>
          </a:xfrm>
          <a:prstGeom prst="rect">
            <a:avLst/>
          </a:prstGeom>
          <a:solidFill>
            <a:schemeClr val="accent4"/>
          </a:solidFill>
          <a:ln w="28575">
            <a:solidFill>
              <a:schemeClr val="tx1"/>
            </a:solidFill>
          </a:ln>
        </p:spPr>
        <p:txBody>
          <a:bodyPr wrap="square" rtlCol="0">
            <a:spAutoFit/>
          </a:bodyPr>
          <a:lstStyle/>
          <a:p>
            <a:r>
              <a:rPr lang="en-US" b="1" dirty="0"/>
              <a:t>Related to </a:t>
            </a:r>
            <a:r>
              <a:rPr lang="en-US" b="1" dirty="0">
                <a:solidFill>
                  <a:srgbClr val="FF0000"/>
                </a:solidFill>
              </a:rPr>
              <a:t>Objective-1</a:t>
            </a:r>
            <a:r>
              <a:rPr lang="en-US" dirty="0"/>
              <a:t>: “Performance analysis of different existing classifiers over EEG seizure data and comparative Study”[2] (6th UPCON 2019, IEEE)</a:t>
            </a:r>
          </a:p>
        </p:txBody>
      </p:sp>
      <p:sp>
        <p:nvSpPr>
          <p:cNvPr id="5" name="TextBox 4">
            <a:extLst>
              <a:ext uri="{FF2B5EF4-FFF2-40B4-BE49-F238E27FC236}">
                <a16:creationId xmlns:a16="http://schemas.microsoft.com/office/drawing/2014/main" id="{72FFBF81-9DB3-43D9-81B3-10410C5C634B}"/>
              </a:ext>
            </a:extLst>
          </p:cNvPr>
          <p:cNvSpPr txBox="1"/>
          <p:nvPr/>
        </p:nvSpPr>
        <p:spPr>
          <a:xfrm>
            <a:off x="290945" y="1634831"/>
            <a:ext cx="5611091" cy="3785652"/>
          </a:xfrm>
          <a:prstGeom prst="rect">
            <a:avLst/>
          </a:prstGeom>
          <a:solidFill>
            <a:schemeClr val="accent5">
              <a:lumMod val="20000"/>
              <a:lumOff val="80000"/>
            </a:schemeClr>
          </a:solidFill>
        </p:spPr>
        <p:txBody>
          <a:bodyPr wrap="square" rtlCol="0">
            <a:spAutoFit/>
          </a:bodyPr>
          <a:lstStyle/>
          <a:p>
            <a:pPr algn="just"/>
            <a:r>
              <a:rPr lang="en-US" sz="2000" b="1" dirty="0">
                <a:latin typeface="Times New Roman" panose="02020603050405020304" pitchFamily="18" charset="0"/>
                <a:cs typeface="Times New Roman" panose="02020603050405020304" pitchFamily="18" charset="0"/>
              </a:rPr>
              <a:t>University of Bonn Dataset[11]:</a:t>
            </a:r>
          </a:p>
          <a:p>
            <a:pPr algn="just"/>
            <a:r>
              <a:rPr lang="en-US" sz="2000" b="1" dirty="0">
                <a:latin typeface="Times New Roman" panose="02020603050405020304" pitchFamily="18" charset="0"/>
                <a:cs typeface="Times New Roman" panose="02020603050405020304" pitchFamily="18" charset="0"/>
              </a:rPr>
              <a:t>Accuracy: </a:t>
            </a:r>
            <a:r>
              <a:rPr lang="en-US" sz="2000" dirty="0">
                <a:latin typeface="Times New Roman" panose="02020603050405020304" pitchFamily="18" charset="0"/>
                <a:cs typeface="Times New Roman" panose="02020603050405020304" pitchFamily="18" charset="0"/>
              </a:rPr>
              <a:t>ELM model yielded an accuracy of 99.6875%, outperforming SVM, LDA and ANN at 59.38%, 90% and 97.1875% respectively.</a:t>
            </a:r>
          </a:p>
          <a:p>
            <a:pPr algn="just"/>
            <a:r>
              <a:rPr lang="en-US" sz="2000" b="1" dirty="0">
                <a:latin typeface="Times New Roman" panose="02020603050405020304" pitchFamily="18" charset="0"/>
                <a:cs typeface="Times New Roman" panose="02020603050405020304" pitchFamily="18" charset="0"/>
              </a:rPr>
              <a:t>Precision: </a:t>
            </a:r>
            <a:r>
              <a:rPr lang="en-US" sz="2000" dirty="0">
                <a:latin typeface="Times New Roman" panose="02020603050405020304" pitchFamily="18" charset="0"/>
                <a:cs typeface="Times New Roman" panose="02020603050405020304" pitchFamily="18" charset="0"/>
              </a:rPr>
              <a:t>all the classifiers achieve a perfect precision score of 100%.</a:t>
            </a:r>
          </a:p>
          <a:p>
            <a:pPr algn="just"/>
            <a:r>
              <a:rPr lang="en-US" sz="2000" b="1" dirty="0">
                <a:latin typeface="Times New Roman" panose="02020603050405020304" pitchFamily="18" charset="0"/>
                <a:cs typeface="Times New Roman" panose="02020603050405020304" pitchFamily="18" charset="0"/>
              </a:rPr>
              <a:t>Recall: </a:t>
            </a:r>
            <a:r>
              <a:rPr lang="en-US" sz="2000" dirty="0">
                <a:latin typeface="Times New Roman" panose="02020603050405020304" pitchFamily="18" charset="0"/>
                <a:cs typeface="Times New Roman" panose="02020603050405020304" pitchFamily="18" charset="0"/>
              </a:rPr>
              <a:t>ELM has obtained highest recall score of 99.39, outperforming ANN, SVM and LDA at 94.49%, 80.37% and 80.37% respectively.</a:t>
            </a:r>
          </a:p>
          <a:p>
            <a:pPr algn="just"/>
            <a:r>
              <a:rPr lang="en-US" sz="2000" b="1" dirty="0">
                <a:latin typeface="Times New Roman" panose="02020603050405020304" pitchFamily="18" charset="0"/>
                <a:cs typeface="Times New Roman" panose="02020603050405020304" pitchFamily="18" charset="0"/>
              </a:rPr>
              <a:t>F1-score:</a:t>
            </a:r>
            <a:r>
              <a:rPr lang="en-US" sz="2000" dirty="0">
                <a:latin typeface="Times New Roman" panose="02020603050405020304" pitchFamily="18" charset="0"/>
                <a:cs typeface="Times New Roman" panose="02020603050405020304" pitchFamily="18" charset="0"/>
              </a:rPr>
              <a:t> ELM has a F1-score of 99.69%, while ANN has 97.16%, SVM has 89.12%, and LDA also has 89.12%.</a:t>
            </a:r>
          </a:p>
        </p:txBody>
      </p:sp>
      <p:sp>
        <p:nvSpPr>
          <p:cNvPr id="6" name="TextBox 5">
            <a:extLst>
              <a:ext uri="{FF2B5EF4-FFF2-40B4-BE49-F238E27FC236}">
                <a16:creationId xmlns:a16="http://schemas.microsoft.com/office/drawing/2014/main" id="{57C1E650-9FDE-4C13-B9E6-78AF2F5EB4A8}"/>
              </a:ext>
            </a:extLst>
          </p:cNvPr>
          <p:cNvSpPr txBox="1"/>
          <p:nvPr/>
        </p:nvSpPr>
        <p:spPr>
          <a:xfrm>
            <a:off x="6719455" y="1620976"/>
            <a:ext cx="4752109" cy="1631216"/>
          </a:xfrm>
          <a:prstGeom prst="rect">
            <a:avLst/>
          </a:prstGeom>
          <a:solidFill>
            <a:schemeClr val="accent5">
              <a:lumMod val="20000"/>
              <a:lumOff val="80000"/>
            </a:schemeClr>
          </a:solidFill>
        </p:spPr>
        <p:txBody>
          <a:bodyPr wrap="square" rtlCol="0">
            <a:spAutoFit/>
          </a:bodyPr>
          <a:lstStyle/>
          <a:p>
            <a:pPr algn="just"/>
            <a:r>
              <a:rPr lang="en-US" sz="2000" b="1" dirty="0">
                <a:latin typeface="Times New Roman" panose="02020603050405020304" pitchFamily="18" charset="0"/>
                <a:cs typeface="Times New Roman" panose="02020603050405020304" pitchFamily="18" charset="0"/>
              </a:rPr>
              <a:t>CHB-MIT dataset[10]:</a:t>
            </a:r>
          </a:p>
          <a:p>
            <a:pPr algn="just"/>
            <a:r>
              <a:rPr lang="en-US" sz="2000" b="1" dirty="0">
                <a:latin typeface="Times New Roman" panose="02020603050405020304" pitchFamily="18" charset="0"/>
                <a:cs typeface="Times New Roman" panose="02020603050405020304" pitchFamily="18" charset="0"/>
              </a:rPr>
              <a:t>Accuracy</a:t>
            </a:r>
            <a:r>
              <a:rPr lang="en-US" sz="2000" dirty="0">
                <a:latin typeface="Times New Roman" panose="02020603050405020304" pitchFamily="18" charset="0"/>
                <a:cs typeface="Times New Roman" panose="02020603050405020304" pitchFamily="18" charset="0"/>
              </a:rPr>
              <a:t>: ANN, ELM, LDA, and SVM each have performed with an average accuracy score of 98.43% , 98.27%,  99.14%, and 98.00%, respectively.</a:t>
            </a:r>
          </a:p>
        </p:txBody>
      </p:sp>
      <p:graphicFrame>
        <p:nvGraphicFramePr>
          <p:cNvPr id="8" name="Table 7">
            <a:extLst>
              <a:ext uri="{FF2B5EF4-FFF2-40B4-BE49-F238E27FC236}">
                <a16:creationId xmlns:a16="http://schemas.microsoft.com/office/drawing/2014/main" id="{0C5F7F0E-41F3-4E17-A142-C5C4FB95FBAF}"/>
              </a:ext>
            </a:extLst>
          </p:cNvPr>
          <p:cNvGraphicFramePr>
            <a:graphicFrameLocks noGrp="1"/>
          </p:cNvGraphicFramePr>
          <p:nvPr/>
        </p:nvGraphicFramePr>
        <p:xfrm>
          <a:off x="7158297" y="3631039"/>
          <a:ext cx="3551265" cy="1024091"/>
        </p:xfrm>
        <a:graphic>
          <a:graphicData uri="http://schemas.openxmlformats.org/drawingml/2006/table">
            <a:tbl>
              <a:tblPr firstRow="1" firstCol="1" bandRow="1">
                <a:tableStyleId>{5C22544A-7EE6-4342-B048-85BDC9FD1C3A}</a:tableStyleId>
              </a:tblPr>
              <a:tblGrid>
                <a:gridCol w="625657">
                  <a:extLst>
                    <a:ext uri="{9D8B030D-6E8A-4147-A177-3AD203B41FA5}">
                      <a16:colId xmlns:a16="http://schemas.microsoft.com/office/drawing/2014/main" val="113313243"/>
                    </a:ext>
                  </a:extLst>
                </a:gridCol>
                <a:gridCol w="731402">
                  <a:extLst>
                    <a:ext uri="{9D8B030D-6E8A-4147-A177-3AD203B41FA5}">
                      <a16:colId xmlns:a16="http://schemas.microsoft.com/office/drawing/2014/main" val="61029446"/>
                    </a:ext>
                  </a:extLst>
                </a:gridCol>
                <a:gridCol w="731402">
                  <a:extLst>
                    <a:ext uri="{9D8B030D-6E8A-4147-A177-3AD203B41FA5}">
                      <a16:colId xmlns:a16="http://schemas.microsoft.com/office/drawing/2014/main" val="4234363700"/>
                    </a:ext>
                  </a:extLst>
                </a:gridCol>
                <a:gridCol w="731402">
                  <a:extLst>
                    <a:ext uri="{9D8B030D-6E8A-4147-A177-3AD203B41FA5}">
                      <a16:colId xmlns:a16="http://schemas.microsoft.com/office/drawing/2014/main" val="1450681976"/>
                    </a:ext>
                  </a:extLst>
                </a:gridCol>
                <a:gridCol w="731402">
                  <a:extLst>
                    <a:ext uri="{9D8B030D-6E8A-4147-A177-3AD203B41FA5}">
                      <a16:colId xmlns:a16="http://schemas.microsoft.com/office/drawing/2014/main" val="4109944021"/>
                    </a:ext>
                  </a:extLst>
                </a:gridCol>
              </a:tblGrid>
              <a:tr h="186199">
                <a:tc>
                  <a:txBody>
                    <a:bodyPr/>
                    <a:lstStyle/>
                    <a:p>
                      <a:pPr marL="0" marR="0" algn="ctr">
                        <a:spcBef>
                          <a:spcPts val="0"/>
                        </a:spcBef>
                        <a:spcAft>
                          <a:spcPts val="0"/>
                        </a:spcAft>
                      </a:pPr>
                      <a:r>
                        <a:rPr lang="en-IN" sz="1000" kern="150">
                          <a:effectLst/>
                        </a:rPr>
                        <a:t>Class</a:t>
                      </a:r>
                      <a:endParaRPr lang="en-US" sz="1200" kern="150">
                        <a:effectLst/>
                        <a:latin typeface="Liberation Serif"/>
                        <a:ea typeface="Noto Sans CJK SC Regular"/>
                        <a:cs typeface="FreeSans"/>
                      </a:endParaRPr>
                    </a:p>
                  </a:txBody>
                  <a:tcPr marL="68580" marR="68580" marT="0" marB="0"/>
                </a:tc>
                <a:tc>
                  <a:txBody>
                    <a:bodyPr/>
                    <a:lstStyle/>
                    <a:p>
                      <a:pPr marL="0" marR="0" algn="ctr">
                        <a:spcBef>
                          <a:spcPts val="0"/>
                        </a:spcBef>
                        <a:spcAft>
                          <a:spcPts val="0"/>
                        </a:spcAft>
                      </a:pPr>
                      <a:r>
                        <a:rPr lang="en-IN" sz="1000" kern="150" dirty="0">
                          <a:effectLst/>
                        </a:rPr>
                        <a:t>ANN</a:t>
                      </a:r>
                      <a:endParaRPr lang="en-US" sz="1200" kern="150" dirty="0">
                        <a:effectLst/>
                        <a:latin typeface="Liberation Serif"/>
                        <a:ea typeface="Noto Sans CJK SC Regular"/>
                        <a:cs typeface="FreeSans"/>
                      </a:endParaRPr>
                    </a:p>
                  </a:txBody>
                  <a:tcPr marL="68580" marR="68580" marT="0" marB="0"/>
                </a:tc>
                <a:tc>
                  <a:txBody>
                    <a:bodyPr/>
                    <a:lstStyle/>
                    <a:p>
                      <a:pPr marL="0" marR="0" algn="ctr">
                        <a:spcBef>
                          <a:spcPts val="0"/>
                        </a:spcBef>
                        <a:spcAft>
                          <a:spcPts val="0"/>
                        </a:spcAft>
                      </a:pPr>
                      <a:r>
                        <a:rPr lang="en-IN" sz="1000" kern="150">
                          <a:effectLst/>
                        </a:rPr>
                        <a:t>ELM</a:t>
                      </a:r>
                      <a:endParaRPr lang="en-US" sz="1200" kern="150">
                        <a:effectLst/>
                        <a:latin typeface="Liberation Serif"/>
                        <a:ea typeface="Noto Sans CJK SC Regular"/>
                        <a:cs typeface="FreeSans"/>
                      </a:endParaRPr>
                    </a:p>
                  </a:txBody>
                  <a:tcPr marL="68580" marR="68580" marT="0" marB="0"/>
                </a:tc>
                <a:tc>
                  <a:txBody>
                    <a:bodyPr/>
                    <a:lstStyle/>
                    <a:p>
                      <a:pPr marL="0" marR="0" algn="ctr">
                        <a:spcBef>
                          <a:spcPts val="0"/>
                        </a:spcBef>
                        <a:spcAft>
                          <a:spcPts val="0"/>
                        </a:spcAft>
                      </a:pPr>
                      <a:r>
                        <a:rPr lang="en-IN" sz="1000" kern="150">
                          <a:effectLst/>
                        </a:rPr>
                        <a:t>LDA</a:t>
                      </a:r>
                      <a:endParaRPr lang="en-US" sz="1200" kern="150">
                        <a:effectLst/>
                        <a:latin typeface="Liberation Serif"/>
                        <a:ea typeface="Noto Sans CJK SC Regular"/>
                        <a:cs typeface="FreeSans"/>
                      </a:endParaRPr>
                    </a:p>
                  </a:txBody>
                  <a:tcPr marL="68580" marR="68580" marT="0" marB="0"/>
                </a:tc>
                <a:tc>
                  <a:txBody>
                    <a:bodyPr/>
                    <a:lstStyle/>
                    <a:p>
                      <a:pPr marL="0" marR="0" algn="ctr">
                        <a:spcBef>
                          <a:spcPts val="0"/>
                        </a:spcBef>
                        <a:spcAft>
                          <a:spcPts val="0"/>
                        </a:spcAft>
                      </a:pPr>
                      <a:r>
                        <a:rPr lang="en-IN" sz="1000" kern="150">
                          <a:effectLst/>
                        </a:rPr>
                        <a:t>SVM</a:t>
                      </a:r>
                      <a:endParaRPr lang="en-US" sz="1200" kern="150">
                        <a:effectLst/>
                        <a:latin typeface="Liberation Serif"/>
                        <a:ea typeface="Noto Sans CJK SC Regular"/>
                        <a:cs typeface="FreeSans"/>
                      </a:endParaRPr>
                    </a:p>
                  </a:txBody>
                  <a:tcPr marL="68580" marR="68580" marT="0" marB="0"/>
                </a:tc>
                <a:extLst>
                  <a:ext uri="{0D108BD9-81ED-4DB2-BD59-A6C34878D82A}">
                    <a16:rowId xmlns:a16="http://schemas.microsoft.com/office/drawing/2014/main" val="2151223046"/>
                  </a:ext>
                </a:extLst>
              </a:tr>
              <a:tr h="335157">
                <a:tc>
                  <a:txBody>
                    <a:bodyPr/>
                    <a:lstStyle/>
                    <a:p>
                      <a:pPr marL="0" marR="0" algn="ctr">
                        <a:spcBef>
                          <a:spcPts val="0"/>
                        </a:spcBef>
                        <a:spcAft>
                          <a:spcPts val="0"/>
                        </a:spcAft>
                      </a:pPr>
                      <a:r>
                        <a:rPr lang="en-IN" sz="900" kern="150" dirty="0">
                          <a:effectLst/>
                        </a:rPr>
                        <a:t>Seizure Class</a:t>
                      </a:r>
                      <a:endParaRPr lang="en-US" sz="1200" kern="150" dirty="0">
                        <a:effectLst/>
                        <a:latin typeface="Liberation Serif"/>
                        <a:ea typeface="Noto Sans CJK SC Regular"/>
                        <a:cs typeface="FreeSans"/>
                      </a:endParaRPr>
                    </a:p>
                  </a:txBody>
                  <a:tcPr marL="68580" marR="68580" marT="0" marB="0"/>
                </a:tc>
                <a:tc>
                  <a:txBody>
                    <a:bodyPr/>
                    <a:lstStyle/>
                    <a:p>
                      <a:pPr marL="0" marR="0" algn="ctr">
                        <a:spcBef>
                          <a:spcPts val="0"/>
                        </a:spcBef>
                        <a:spcAft>
                          <a:spcPts val="0"/>
                        </a:spcAft>
                      </a:pPr>
                      <a:r>
                        <a:rPr lang="en-IN" sz="900" kern="150">
                          <a:effectLst/>
                        </a:rPr>
                        <a:t>0.470988</a:t>
                      </a:r>
                      <a:endParaRPr lang="en-US" sz="1200" kern="150">
                        <a:effectLst/>
                        <a:latin typeface="Liberation Serif"/>
                        <a:ea typeface="Noto Sans CJK SC Regular"/>
                        <a:cs typeface="FreeSans"/>
                      </a:endParaRPr>
                    </a:p>
                  </a:txBody>
                  <a:tcPr marL="68580" marR="68580" marT="0" marB="0"/>
                </a:tc>
                <a:tc>
                  <a:txBody>
                    <a:bodyPr/>
                    <a:lstStyle/>
                    <a:p>
                      <a:pPr marL="0" marR="0" algn="ctr">
                        <a:spcBef>
                          <a:spcPts val="0"/>
                        </a:spcBef>
                        <a:spcAft>
                          <a:spcPts val="0"/>
                        </a:spcAft>
                      </a:pPr>
                      <a:r>
                        <a:rPr lang="en-IN" sz="900" kern="150">
                          <a:effectLst/>
                        </a:rPr>
                        <a:t>0.34592</a:t>
                      </a:r>
                      <a:endParaRPr lang="en-US" sz="1200" kern="150">
                        <a:effectLst/>
                        <a:latin typeface="Liberation Serif"/>
                        <a:ea typeface="Noto Sans CJK SC Regular"/>
                        <a:cs typeface="FreeSans"/>
                      </a:endParaRPr>
                    </a:p>
                  </a:txBody>
                  <a:tcPr marL="68580" marR="68580" marT="0" marB="0"/>
                </a:tc>
                <a:tc>
                  <a:txBody>
                    <a:bodyPr/>
                    <a:lstStyle/>
                    <a:p>
                      <a:pPr marL="0" marR="0" algn="ctr">
                        <a:spcBef>
                          <a:spcPts val="0"/>
                        </a:spcBef>
                        <a:spcAft>
                          <a:spcPts val="0"/>
                        </a:spcAft>
                      </a:pPr>
                      <a:r>
                        <a:rPr lang="en-IN" sz="900" kern="150">
                          <a:effectLst/>
                        </a:rPr>
                        <a:t>0.738895</a:t>
                      </a:r>
                      <a:endParaRPr lang="en-US" sz="1200" kern="150">
                        <a:effectLst/>
                        <a:latin typeface="Liberation Serif"/>
                        <a:ea typeface="Noto Sans CJK SC Regular"/>
                        <a:cs typeface="FreeSans"/>
                      </a:endParaRPr>
                    </a:p>
                  </a:txBody>
                  <a:tcPr marL="68580" marR="68580" marT="0" marB="0"/>
                </a:tc>
                <a:tc>
                  <a:txBody>
                    <a:bodyPr/>
                    <a:lstStyle/>
                    <a:p>
                      <a:pPr marL="0" marR="0" algn="ctr">
                        <a:spcBef>
                          <a:spcPts val="0"/>
                        </a:spcBef>
                        <a:spcAft>
                          <a:spcPts val="0"/>
                        </a:spcAft>
                      </a:pPr>
                      <a:r>
                        <a:rPr lang="en-IN" sz="900" kern="150">
                          <a:effectLst/>
                        </a:rPr>
                        <a:t>0.041667</a:t>
                      </a:r>
                      <a:endParaRPr lang="en-US" sz="1200" kern="150">
                        <a:effectLst/>
                        <a:latin typeface="Liberation Serif"/>
                        <a:ea typeface="Noto Sans CJK SC Regular"/>
                        <a:cs typeface="FreeSans"/>
                      </a:endParaRPr>
                    </a:p>
                  </a:txBody>
                  <a:tcPr marL="68580" marR="68580" marT="0" marB="0"/>
                </a:tc>
                <a:extLst>
                  <a:ext uri="{0D108BD9-81ED-4DB2-BD59-A6C34878D82A}">
                    <a16:rowId xmlns:a16="http://schemas.microsoft.com/office/drawing/2014/main" val="1975453400"/>
                  </a:ext>
                </a:extLst>
              </a:tr>
              <a:tr h="502735">
                <a:tc>
                  <a:txBody>
                    <a:bodyPr/>
                    <a:lstStyle/>
                    <a:p>
                      <a:pPr marL="0" marR="0" algn="ctr">
                        <a:spcBef>
                          <a:spcPts val="0"/>
                        </a:spcBef>
                        <a:spcAft>
                          <a:spcPts val="0"/>
                        </a:spcAft>
                      </a:pPr>
                      <a:r>
                        <a:rPr lang="en-IN" sz="900" kern="150" dirty="0">
                          <a:effectLst/>
                        </a:rPr>
                        <a:t>Non-Seizure Class</a:t>
                      </a:r>
                      <a:endParaRPr lang="en-US" sz="1200" kern="150" dirty="0">
                        <a:effectLst/>
                        <a:latin typeface="Liberation Serif"/>
                        <a:ea typeface="Noto Sans CJK SC Regular"/>
                        <a:cs typeface="FreeSans"/>
                      </a:endParaRPr>
                    </a:p>
                  </a:txBody>
                  <a:tcPr marL="68580" marR="68580" marT="0" marB="0"/>
                </a:tc>
                <a:tc>
                  <a:txBody>
                    <a:bodyPr/>
                    <a:lstStyle/>
                    <a:p>
                      <a:pPr marL="0" marR="0" algn="ctr">
                        <a:spcBef>
                          <a:spcPts val="0"/>
                        </a:spcBef>
                        <a:spcAft>
                          <a:spcPts val="0"/>
                        </a:spcAft>
                      </a:pPr>
                      <a:r>
                        <a:rPr lang="en-IN" sz="900" kern="150">
                          <a:effectLst/>
                        </a:rPr>
                        <a:t>0.994202</a:t>
                      </a:r>
                      <a:endParaRPr lang="en-US" sz="1200" kern="150">
                        <a:effectLst/>
                        <a:latin typeface="Liberation Serif"/>
                        <a:ea typeface="Noto Sans CJK SC Regular"/>
                        <a:cs typeface="FreeSans"/>
                      </a:endParaRPr>
                    </a:p>
                  </a:txBody>
                  <a:tcPr marL="68580" marR="68580" marT="0" marB="0"/>
                </a:tc>
                <a:tc>
                  <a:txBody>
                    <a:bodyPr/>
                    <a:lstStyle/>
                    <a:p>
                      <a:pPr marL="0" marR="0" algn="ctr">
                        <a:spcBef>
                          <a:spcPts val="0"/>
                        </a:spcBef>
                        <a:spcAft>
                          <a:spcPts val="0"/>
                        </a:spcAft>
                      </a:pPr>
                      <a:r>
                        <a:rPr lang="en-IN" sz="900" kern="150">
                          <a:effectLst/>
                        </a:rPr>
                        <a:t>0.986654</a:t>
                      </a:r>
                      <a:endParaRPr lang="en-US" sz="1200" kern="150">
                        <a:effectLst/>
                        <a:latin typeface="Liberation Serif"/>
                        <a:ea typeface="Noto Sans CJK SC Regular"/>
                        <a:cs typeface="FreeSans"/>
                      </a:endParaRPr>
                    </a:p>
                  </a:txBody>
                  <a:tcPr marL="68580" marR="68580" marT="0" marB="0"/>
                </a:tc>
                <a:tc>
                  <a:txBody>
                    <a:bodyPr/>
                    <a:lstStyle/>
                    <a:p>
                      <a:pPr marL="0" marR="0" algn="ctr">
                        <a:spcBef>
                          <a:spcPts val="0"/>
                        </a:spcBef>
                        <a:spcAft>
                          <a:spcPts val="0"/>
                        </a:spcAft>
                      </a:pPr>
                      <a:r>
                        <a:rPr lang="en-IN" sz="900" kern="150">
                          <a:effectLst/>
                        </a:rPr>
                        <a:t>0.996428</a:t>
                      </a:r>
                      <a:endParaRPr lang="en-US" sz="1200" kern="150">
                        <a:effectLst/>
                        <a:latin typeface="Liberation Serif"/>
                        <a:ea typeface="Noto Sans CJK SC Regular"/>
                        <a:cs typeface="FreeSans"/>
                      </a:endParaRPr>
                    </a:p>
                  </a:txBody>
                  <a:tcPr marL="68580" marR="68580" marT="0" marB="0"/>
                </a:tc>
                <a:tc>
                  <a:txBody>
                    <a:bodyPr/>
                    <a:lstStyle/>
                    <a:p>
                      <a:pPr marL="0" marR="0" algn="ctr">
                        <a:spcBef>
                          <a:spcPts val="0"/>
                        </a:spcBef>
                        <a:spcAft>
                          <a:spcPts val="0"/>
                        </a:spcAft>
                      </a:pPr>
                      <a:r>
                        <a:rPr lang="en-IN" sz="900" kern="150" dirty="0">
                          <a:effectLst/>
                        </a:rPr>
                        <a:t>0.986654</a:t>
                      </a:r>
                      <a:endParaRPr lang="en-US" sz="1200" kern="150" dirty="0">
                        <a:effectLst/>
                        <a:latin typeface="Liberation Serif"/>
                        <a:ea typeface="Noto Sans CJK SC Regular"/>
                        <a:cs typeface="FreeSans"/>
                      </a:endParaRPr>
                    </a:p>
                  </a:txBody>
                  <a:tcPr marL="68580" marR="68580" marT="0" marB="0"/>
                </a:tc>
                <a:extLst>
                  <a:ext uri="{0D108BD9-81ED-4DB2-BD59-A6C34878D82A}">
                    <a16:rowId xmlns:a16="http://schemas.microsoft.com/office/drawing/2014/main" val="1819367623"/>
                  </a:ext>
                </a:extLst>
              </a:tr>
            </a:tbl>
          </a:graphicData>
        </a:graphic>
      </p:graphicFrame>
      <p:graphicFrame>
        <p:nvGraphicFramePr>
          <p:cNvPr id="11" name="Table 10">
            <a:extLst>
              <a:ext uri="{FF2B5EF4-FFF2-40B4-BE49-F238E27FC236}">
                <a16:creationId xmlns:a16="http://schemas.microsoft.com/office/drawing/2014/main" id="{5BC71801-D10B-47ED-94AB-8EF604FB6E4A}"/>
              </a:ext>
            </a:extLst>
          </p:cNvPr>
          <p:cNvGraphicFramePr>
            <a:graphicFrameLocks noGrp="1"/>
          </p:cNvGraphicFramePr>
          <p:nvPr/>
        </p:nvGraphicFramePr>
        <p:xfrm>
          <a:off x="7213718" y="5055177"/>
          <a:ext cx="3551265" cy="1024091"/>
        </p:xfrm>
        <a:graphic>
          <a:graphicData uri="http://schemas.openxmlformats.org/drawingml/2006/table">
            <a:tbl>
              <a:tblPr firstRow="1" firstCol="1" bandRow="1">
                <a:tableStyleId>{5C22544A-7EE6-4342-B048-85BDC9FD1C3A}</a:tableStyleId>
              </a:tblPr>
              <a:tblGrid>
                <a:gridCol w="640835">
                  <a:extLst>
                    <a:ext uri="{9D8B030D-6E8A-4147-A177-3AD203B41FA5}">
                      <a16:colId xmlns:a16="http://schemas.microsoft.com/office/drawing/2014/main" val="2902600600"/>
                    </a:ext>
                  </a:extLst>
                </a:gridCol>
                <a:gridCol w="705869">
                  <a:extLst>
                    <a:ext uri="{9D8B030D-6E8A-4147-A177-3AD203B41FA5}">
                      <a16:colId xmlns:a16="http://schemas.microsoft.com/office/drawing/2014/main" val="2787311299"/>
                    </a:ext>
                  </a:extLst>
                </a:gridCol>
                <a:gridCol w="684014">
                  <a:extLst>
                    <a:ext uri="{9D8B030D-6E8A-4147-A177-3AD203B41FA5}">
                      <a16:colId xmlns:a16="http://schemas.microsoft.com/office/drawing/2014/main" val="3458363405"/>
                    </a:ext>
                  </a:extLst>
                </a:gridCol>
                <a:gridCol w="814678">
                  <a:extLst>
                    <a:ext uri="{9D8B030D-6E8A-4147-A177-3AD203B41FA5}">
                      <a16:colId xmlns:a16="http://schemas.microsoft.com/office/drawing/2014/main" val="2849666816"/>
                    </a:ext>
                  </a:extLst>
                </a:gridCol>
                <a:gridCol w="705869">
                  <a:extLst>
                    <a:ext uri="{9D8B030D-6E8A-4147-A177-3AD203B41FA5}">
                      <a16:colId xmlns:a16="http://schemas.microsoft.com/office/drawing/2014/main" val="1087197662"/>
                    </a:ext>
                  </a:extLst>
                </a:gridCol>
              </a:tblGrid>
              <a:tr h="186198">
                <a:tc>
                  <a:txBody>
                    <a:bodyPr/>
                    <a:lstStyle/>
                    <a:p>
                      <a:pPr marL="0" marR="0" algn="ctr">
                        <a:spcBef>
                          <a:spcPts val="0"/>
                        </a:spcBef>
                        <a:spcAft>
                          <a:spcPts val="0"/>
                        </a:spcAft>
                      </a:pPr>
                      <a:r>
                        <a:rPr lang="en-IN" sz="1000" kern="150">
                          <a:effectLst/>
                        </a:rPr>
                        <a:t>Class</a:t>
                      </a:r>
                      <a:endParaRPr lang="en-US" sz="1200" kern="150">
                        <a:effectLst/>
                        <a:latin typeface="Liberation Serif"/>
                        <a:ea typeface="Noto Sans CJK SC Regular"/>
                        <a:cs typeface="FreeSans"/>
                      </a:endParaRPr>
                    </a:p>
                  </a:txBody>
                  <a:tcPr marL="68580" marR="68580" marT="0" marB="0"/>
                </a:tc>
                <a:tc>
                  <a:txBody>
                    <a:bodyPr/>
                    <a:lstStyle/>
                    <a:p>
                      <a:pPr marL="0" marR="0" algn="ctr">
                        <a:spcBef>
                          <a:spcPts val="0"/>
                        </a:spcBef>
                        <a:spcAft>
                          <a:spcPts val="0"/>
                        </a:spcAft>
                      </a:pPr>
                      <a:r>
                        <a:rPr lang="en-IN" sz="1000" kern="150">
                          <a:effectLst/>
                        </a:rPr>
                        <a:t>ANN</a:t>
                      </a:r>
                      <a:endParaRPr lang="en-US" sz="1200" kern="150">
                        <a:effectLst/>
                        <a:latin typeface="Liberation Serif"/>
                        <a:ea typeface="Noto Sans CJK SC Regular"/>
                        <a:cs typeface="FreeSans"/>
                      </a:endParaRPr>
                    </a:p>
                  </a:txBody>
                  <a:tcPr marL="68580" marR="68580" marT="0" marB="0"/>
                </a:tc>
                <a:tc>
                  <a:txBody>
                    <a:bodyPr/>
                    <a:lstStyle/>
                    <a:p>
                      <a:pPr marL="0" marR="0" algn="ctr">
                        <a:spcBef>
                          <a:spcPts val="0"/>
                        </a:spcBef>
                        <a:spcAft>
                          <a:spcPts val="0"/>
                        </a:spcAft>
                      </a:pPr>
                      <a:r>
                        <a:rPr lang="en-IN" sz="1000" kern="150" dirty="0">
                          <a:effectLst/>
                        </a:rPr>
                        <a:t>ELM</a:t>
                      </a:r>
                      <a:endParaRPr lang="en-US" sz="1200" kern="150" dirty="0">
                        <a:effectLst/>
                        <a:latin typeface="Liberation Serif"/>
                        <a:ea typeface="Noto Sans CJK SC Regular"/>
                        <a:cs typeface="FreeSans"/>
                      </a:endParaRPr>
                    </a:p>
                  </a:txBody>
                  <a:tcPr marL="68580" marR="68580" marT="0" marB="0"/>
                </a:tc>
                <a:tc>
                  <a:txBody>
                    <a:bodyPr/>
                    <a:lstStyle/>
                    <a:p>
                      <a:pPr marL="0" marR="0" algn="ctr">
                        <a:spcBef>
                          <a:spcPts val="0"/>
                        </a:spcBef>
                        <a:spcAft>
                          <a:spcPts val="0"/>
                        </a:spcAft>
                      </a:pPr>
                      <a:r>
                        <a:rPr lang="en-IN" sz="1000" kern="150">
                          <a:effectLst/>
                        </a:rPr>
                        <a:t>LDA</a:t>
                      </a:r>
                      <a:endParaRPr lang="en-US" sz="1200" kern="150">
                        <a:effectLst/>
                        <a:latin typeface="Liberation Serif"/>
                        <a:ea typeface="Noto Sans CJK SC Regular"/>
                        <a:cs typeface="FreeSans"/>
                      </a:endParaRPr>
                    </a:p>
                  </a:txBody>
                  <a:tcPr marL="68580" marR="68580" marT="0" marB="0"/>
                </a:tc>
                <a:tc>
                  <a:txBody>
                    <a:bodyPr/>
                    <a:lstStyle/>
                    <a:p>
                      <a:pPr marL="0" marR="0" algn="ctr">
                        <a:spcBef>
                          <a:spcPts val="0"/>
                        </a:spcBef>
                        <a:spcAft>
                          <a:spcPts val="0"/>
                        </a:spcAft>
                      </a:pPr>
                      <a:r>
                        <a:rPr lang="en-IN" sz="1000" kern="150">
                          <a:effectLst/>
                        </a:rPr>
                        <a:t>SVM</a:t>
                      </a:r>
                      <a:endParaRPr lang="en-US" sz="1200" kern="150">
                        <a:effectLst/>
                        <a:latin typeface="Liberation Serif"/>
                        <a:ea typeface="Noto Sans CJK SC Regular"/>
                        <a:cs typeface="FreeSans"/>
                      </a:endParaRPr>
                    </a:p>
                  </a:txBody>
                  <a:tcPr marL="68580" marR="68580" marT="0" marB="0"/>
                </a:tc>
                <a:extLst>
                  <a:ext uri="{0D108BD9-81ED-4DB2-BD59-A6C34878D82A}">
                    <a16:rowId xmlns:a16="http://schemas.microsoft.com/office/drawing/2014/main" val="1264128821"/>
                  </a:ext>
                </a:extLst>
              </a:tr>
              <a:tr h="335157">
                <a:tc>
                  <a:txBody>
                    <a:bodyPr/>
                    <a:lstStyle/>
                    <a:p>
                      <a:pPr marL="0" marR="0" algn="ctr">
                        <a:spcBef>
                          <a:spcPts val="0"/>
                        </a:spcBef>
                        <a:spcAft>
                          <a:spcPts val="0"/>
                        </a:spcAft>
                      </a:pPr>
                      <a:r>
                        <a:rPr lang="en-IN" sz="900" kern="150">
                          <a:effectLst/>
                        </a:rPr>
                        <a:t>Seizure Class</a:t>
                      </a:r>
                      <a:endParaRPr lang="en-US" sz="1200" kern="150">
                        <a:effectLst/>
                        <a:latin typeface="Liberation Serif"/>
                        <a:ea typeface="Noto Sans CJK SC Regular"/>
                        <a:cs typeface="FreeSans"/>
                      </a:endParaRPr>
                    </a:p>
                  </a:txBody>
                  <a:tcPr marL="68580" marR="68580" marT="0" marB="0"/>
                </a:tc>
                <a:tc>
                  <a:txBody>
                    <a:bodyPr/>
                    <a:lstStyle/>
                    <a:p>
                      <a:pPr marL="0" marR="0" algn="ctr">
                        <a:spcBef>
                          <a:spcPts val="0"/>
                        </a:spcBef>
                        <a:spcAft>
                          <a:spcPts val="0"/>
                        </a:spcAft>
                      </a:pPr>
                      <a:r>
                        <a:rPr lang="en-IN" sz="900" kern="150" dirty="0">
                          <a:effectLst/>
                        </a:rPr>
                        <a:t>0.202349</a:t>
                      </a:r>
                      <a:endParaRPr lang="en-US" sz="1200" kern="150" dirty="0">
                        <a:effectLst/>
                        <a:latin typeface="Liberation Serif"/>
                        <a:ea typeface="Noto Sans CJK SC Regular"/>
                        <a:cs typeface="FreeSans"/>
                      </a:endParaRPr>
                    </a:p>
                  </a:txBody>
                  <a:tcPr marL="68580" marR="68580" marT="0" marB="0"/>
                </a:tc>
                <a:tc>
                  <a:txBody>
                    <a:bodyPr/>
                    <a:lstStyle/>
                    <a:p>
                      <a:pPr marL="0" marR="0" algn="ctr">
                        <a:spcBef>
                          <a:spcPts val="0"/>
                        </a:spcBef>
                        <a:spcAft>
                          <a:spcPts val="0"/>
                        </a:spcAft>
                      </a:pPr>
                      <a:r>
                        <a:rPr lang="en-IN" sz="900" kern="150" dirty="0">
                          <a:effectLst/>
                        </a:rPr>
                        <a:t>0.058648</a:t>
                      </a:r>
                      <a:endParaRPr lang="en-US" sz="1200" kern="150" dirty="0">
                        <a:effectLst/>
                        <a:latin typeface="Liberation Serif"/>
                        <a:ea typeface="Noto Sans CJK SC Regular"/>
                        <a:cs typeface="FreeSans"/>
                      </a:endParaRPr>
                    </a:p>
                  </a:txBody>
                  <a:tcPr marL="68580" marR="68580" marT="0" marB="0"/>
                </a:tc>
                <a:tc>
                  <a:txBody>
                    <a:bodyPr/>
                    <a:lstStyle/>
                    <a:p>
                      <a:pPr marL="0" marR="0" algn="ctr">
                        <a:spcBef>
                          <a:spcPts val="0"/>
                        </a:spcBef>
                        <a:spcAft>
                          <a:spcPts val="0"/>
                        </a:spcAft>
                      </a:pPr>
                      <a:r>
                        <a:rPr lang="en-IN" sz="900" kern="150">
                          <a:effectLst/>
                        </a:rPr>
                        <a:t>0.714246</a:t>
                      </a:r>
                      <a:endParaRPr lang="en-US" sz="1200" kern="150">
                        <a:effectLst/>
                        <a:latin typeface="Liberation Serif"/>
                        <a:ea typeface="Noto Sans CJK SC Regular"/>
                        <a:cs typeface="FreeSans"/>
                      </a:endParaRPr>
                    </a:p>
                  </a:txBody>
                  <a:tcPr marL="68580" marR="68580" marT="0" marB="0"/>
                </a:tc>
                <a:tc>
                  <a:txBody>
                    <a:bodyPr/>
                    <a:lstStyle/>
                    <a:p>
                      <a:pPr marL="0" marR="0" algn="ctr">
                        <a:spcBef>
                          <a:spcPts val="0"/>
                        </a:spcBef>
                        <a:spcAft>
                          <a:spcPts val="0"/>
                        </a:spcAft>
                      </a:pPr>
                      <a:r>
                        <a:rPr lang="en-IN" sz="900" kern="150">
                          <a:effectLst/>
                        </a:rPr>
                        <a:t>0.000271</a:t>
                      </a:r>
                      <a:endParaRPr lang="en-US" sz="1200" kern="150">
                        <a:effectLst/>
                        <a:latin typeface="Liberation Serif"/>
                        <a:ea typeface="Noto Sans CJK SC Regular"/>
                        <a:cs typeface="FreeSans"/>
                      </a:endParaRPr>
                    </a:p>
                  </a:txBody>
                  <a:tcPr marL="68580" marR="68580" marT="0" marB="0"/>
                </a:tc>
                <a:extLst>
                  <a:ext uri="{0D108BD9-81ED-4DB2-BD59-A6C34878D82A}">
                    <a16:rowId xmlns:a16="http://schemas.microsoft.com/office/drawing/2014/main" val="3289885384"/>
                  </a:ext>
                </a:extLst>
              </a:tr>
              <a:tr h="502736">
                <a:tc>
                  <a:txBody>
                    <a:bodyPr/>
                    <a:lstStyle/>
                    <a:p>
                      <a:pPr marL="0" marR="0" algn="ctr">
                        <a:spcBef>
                          <a:spcPts val="0"/>
                        </a:spcBef>
                        <a:spcAft>
                          <a:spcPts val="0"/>
                        </a:spcAft>
                      </a:pPr>
                      <a:r>
                        <a:rPr lang="en-IN" sz="900" kern="150">
                          <a:effectLst/>
                        </a:rPr>
                        <a:t>Non-Seizure Class</a:t>
                      </a:r>
                      <a:endParaRPr lang="en-US" sz="1200" kern="150">
                        <a:effectLst/>
                        <a:latin typeface="Liberation Serif"/>
                        <a:ea typeface="Noto Sans CJK SC Regular"/>
                        <a:cs typeface="FreeSans"/>
                      </a:endParaRPr>
                    </a:p>
                  </a:txBody>
                  <a:tcPr marL="68580" marR="68580" marT="0" marB="0"/>
                </a:tc>
                <a:tc>
                  <a:txBody>
                    <a:bodyPr/>
                    <a:lstStyle/>
                    <a:p>
                      <a:pPr marL="0" marR="0" algn="ctr">
                        <a:spcBef>
                          <a:spcPts val="1200"/>
                        </a:spcBef>
                        <a:spcAft>
                          <a:spcPts val="0"/>
                        </a:spcAft>
                      </a:pPr>
                      <a:r>
                        <a:rPr lang="en-IN" sz="900" kern="150">
                          <a:effectLst/>
                        </a:rPr>
                        <a:t>0.999749</a:t>
                      </a:r>
                      <a:endParaRPr lang="en-US" sz="1200" kern="150">
                        <a:effectLst/>
                        <a:latin typeface="Liberation Serif"/>
                        <a:ea typeface="Noto Sans CJK SC Regular"/>
                        <a:cs typeface="FreeSans"/>
                      </a:endParaRPr>
                    </a:p>
                  </a:txBody>
                  <a:tcPr marL="68580" marR="68580" marT="0" marB="0"/>
                </a:tc>
                <a:tc>
                  <a:txBody>
                    <a:bodyPr/>
                    <a:lstStyle/>
                    <a:p>
                      <a:pPr marL="0" marR="0" algn="ctr">
                        <a:spcBef>
                          <a:spcPts val="1200"/>
                        </a:spcBef>
                        <a:spcAft>
                          <a:spcPts val="0"/>
                        </a:spcAft>
                      </a:pPr>
                      <a:r>
                        <a:rPr lang="en-IN" sz="900" kern="150" dirty="0">
                          <a:effectLst/>
                        </a:rPr>
                        <a:t>0.999568</a:t>
                      </a:r>
                      <a:endParaRPr lang="en-US" sz="1200" kern="150" dirty="0">
                        <a:effectLst/>
                        <a:latin typeface="Liberation Serif"/>
                        <a:ea typeface="Noto Sans CJK SC Regular"/>
                        <a:cs typeface="FreeSans"/>
                      </a:endParaRPr>
                    </a:p>
                  </a:txBody>
                  <a:tcPr marL="68580" marR="68580" marT="0" marB="0"/>
                </a:tc>
                <a:tc>
                  <a:txBody>
                    <a:bodyPr/>
                    <a:lstStyle/>
                    <a:p>
                      <a:pPr marL="0" marR="0" algn="ctr">
                        <a:spcBef>
                          <a:spcPts val="1200"/>
                        </a:spcBef>
                        <a:spcAft>
                          <a:spcPts val="0"/>
                        </a:spcAft>
                      </a:pPr>
                      <a:r>
                        <a:rPr lang="en-IN" sz="900" kern="150" dirty="0">
                          <a:effectLst/>
                        </a:rPr>
                        <a:t>0.996196</a:t>
                      </a:r>
                      <a:endParaRPr lang="en-US" sz="1200" kern="150" dirty="0">
                        <a:effectLst/>
                        <a:latin typeface="Liberation Serif"/>
                        <a:ea typeface="Noto Sans CJK SC Regular"/>
                        <a:cs typeface="FreeSans"/>
                      </a:endParaRPr>
                    </a:p>
                  </a:txBody>
                  <a:tcPr marL="68580" marR="68580" marT="0" marB="0"/>
                </a:tc>
                <a:tc>
                  <a:txBody>
                    <a:bodyPr/>
                    <a:lstStyle/>
                    <a:p>
                      <a:pPr marL="0" marR="0" algn="ctr">
                        <a:spcBef>
                          <a:spcPts val="1200"/>
                        </a:spcBef>
                        <a:spcAft>
                          <a:spcPts val="0"/>
                        </a:spcAft>
                      </a:pPr>
                      <a:r>
                        <a:rPr lang="en-IN" sz="900" kern="150" dirty="0">
                          <a:effectLst/>
                        </a:rPr>
                        <a:t>1</a:t>
                      </a:r>
                      <a:endParaRPr lang="en-US" sz="1200" kern="150" dirty="0">
                        <a:effectLst/>
                        <a:latin typeface="Liberation Serif"/>
                        <a:ea typeface="Noto Sans CJK SC Regular"/>
                        <a:cs typeface="FreeSans"/>
                      </a:endParaRPr>
                    </a:p>
                  </a:txBody>
                  <a:tcPr marL="68580" marR="68580" marT="0" marB="0"/>
                </a:tc>
                <a:extLst>
                  <a:ext uri="{0D108BD9-81ED-4DB2-BD59-A6C34878D82A}">
                    <a16:rowId xmlns:a16="http://schemas.microsoft.com/office/drawing/2014/main" val="677806308"/>
                  </a:ext>
                </a:extLst>
              </a:tr>
            </a:tbl>
          </a:graphicData>
        </a:graphic>
      </p:graphicFrame>
      <p:graphicFrame>
        <p:nvGraphicFramePr>
          <p:cNvPr id="13" name="Table 12">
            <a:extLst>
              <a:ext uri="{FF2B5EF4-FFF2-40B4-BE49-F238E27FC236}">
                <a16:creationId xmlns:a16="http://schemas.microsoft.com/office/drawing/2014/main" id="{1977A043-8423-4C52-AA2D-B9094DCE52A6}"/>
              </a:ext>
            </a:extLst>
          </p:cNvPr>
          <p:cNvGraphicFramePr>
            <a:graphicFrameLocks noGrp="1"/>
          </p:cNvGraphicFramePr>
          <p:nvPr/>
        </p:nvGraphicFramePr>
        <p:xfrm>
          <a:off x="4087437" y="5705755"/>
          <a:ext cx="3070860" cy="838200"/>
        </p:xfrm>
        <a:graphic>
          <a:graphicData uri="http://schemas.openxmlformats.org/drawingml/2006/table">
            <a:tbl>
              <a:tblPr firstRow="1" firstCol="1" bandRow="1">
                <a:tableStyleId>{5C22544A-7EE6-4342-B048-85BDC9FD1C3A}</a:tableStyleId>
              </a:tblPr>
              <a:tblGrid>
                <a:gridCol w="541020">
                  <a:extLst>
                    <a:ext uri="{9D8B030D-6E8A-4147-A177-3AD203B41FA5}">
                      <a16:colId xmlns:a16="http://schemas.microsoft.com/office/drawing/2014/main" val="678267684"/>
                    </a:ext>
                  </a:extLst>
                </a:gridCol>
                <a:gridCol w="632460">
                  <a:extLst>
                    <a:ext uri="{9D8B030D-6E8A-4147-A177-3AD203B41FA5}">
                      <a16:colId xmlns:a16="http://schemas.microsoft.com/office/drawing/2014/main" val="3733449962"/>
                    </a:ext>
                  </a:extLst>
                </a:gridCol>
                <a:gridCol w="632460">
                  <a:extLst>
                    <a:ext uri="{9D8B030D-6E8A-4147-A177-3AD203B41FA5}">
                      <a16:colId xmlns:a16="http://schemas.microsoft.com/office/drawing/2014/main" val="2196250798"/>
                    </a:ext>
                  </a:extLst>
                </a:gridCol>
                <a:gridCol w="632460">
                  <a:extLst>
                    <a:ext uri="{9D8B030D-6E8A-4147-A177-3AD203B41FA5}">
                      <a16:colId xmlns:a16="http://schemas.microsoft.com/office/drawing/2014/main" val="33919958"/>
                    </a:ext>
                  </a:extLst>
                </a:gridCol>
                <a:gridCol w="632460">
                  <a:extLst>
                    <a:ext uri="{9D8B030D-6E8A-4147-A177-3AD203B41FA5}">
                      <a16:colId xmlns:a16="http://schemas.microsoft.com/office/drawing/2014/main" val="1626660758"/>
                    </a:ext>
                  </a:extLst>
                </a:gridCol>
              </a:tblGrid>
              <a:tr h="0">
                <a:tc>
                  <a:txBody>
                    <a:bodyPr/>
                    <a:lstStyle/>
                    <a:p>
                      <a:pPr marL="0" marR="0" algn="ctr">
                        <a:spcBef>
                          <a:spcPts val="0"/>
                        </a:spcBef>
                        <a:spcAft>
                          <a:spcPts val="0"/>
                        </a:spcAft>
                      </a:pPr>
                      <a:r>
                        <a:rPr lang="en-IN" sz="1000" kern="150">
                          <a:effectLst/>
                        </a:rPr>
                        <a:t>Class</a:t>
                      </a:r>
                      <a:endParaRPr lang="en-US" sz="1200" kern="150">
                        <a:effectLst/>
                        <a:latin typeface="Liberation Serif"/>
                        <a:ea typeface="Noto Sans CJK SC Regular"/>
                        <a:cs typeface="FreeSans"/>
                      </a:endParaRPr>
                    </a:p>
                  </a:txBody>
                  <a:tcPr marL="68580" marR="68580" marT="0" marB="0"/>
                </a:tc>
                <a:tc>
                  <a:txBody>
                    <a:bodyPr/>
                    <a:lstStyle/>
                    <a:p>
                      <a:pPr marL="0" marR="0" algn="ctr">
                        <a:spcBef>
                          <a:spcPts val="0"/>
                        </a:spcBef>
                        <a:spcAft>
                          <a:spcPts val="0"/>
                        </a:spcAft>
                      </a:pPr>
                      <a:r>
                        <a:rPr lang="en-IN" sz="1000" kern="150">
                          <a:effectLst/>
                        </a:rPr>
                        <a:t>ANN</a:t>
                      </a:r>
                      <a:endParaRPr lang="en-US" sz="1200" kern="150">
                        <a:effectLst/>
                        <a:latin typeface="Liberation Serif"/>
                        <a:ea typeface="Noto Sans CJK SC Regular"/>
                        <a:cs typeface="FreeSans"/>
                      </a:endParaRPr>
                    </a:p>
                  </a:txBody>
                  <a:tcPr marL="68580" marR="68580" marT="0" marB="0"/>
                </a:tc>
                <a:tc>
                  <a:txBody>
                    <a:bodyPr/>
                    <a:lstStyle/>
                    <a:p>
                      <a:pPr marL="0" marR="0" algn="ctr">
                        <a:spcBef>
                          <a:spcPts val="0"/>
                        </a:spcBef>
                        <a:spcAft>
                          <a:spcPts val="0"/>
                        </a:spcAft>
                      </a:pPr>
                      <a:r>
                        <a:rPr lang="en-IN" sz="1000" kern="150">
                          <a:effectLst/>
                        </a:rPr>
                        <a:t>ELM</a:t>
                      </a:r>
                      <a:endParaRPr lang="en-US" sz="1200" kern="150">
                        <a:effectLst/>
                        <a:latin typeface="Liberation Serif"/>
                        <a:ea typeface="Noto Sans CJK SC Regular"/>
                        <a:cs typeface="FreeSans"/>
                      </a:endParaRPr>
                    </a:p>
                  </a:txBody>
                  <a:tcPr marL="68580" marR="68580" marT="0" marB="0"/>
                </a:tc>
                <a:tc>
                  <a:txBody>
                    <a:bodyPr/>
                    <a:lstStyle/>
                    <a:p>
                      <a:pPr marL="0" marR="0" algn="ctr">
                        <a:spcBef>
                          <a:spcPts val="0"/>
                        </a:spcBef>
                        <a:spcAft>
                          <a:spcPts val="0"/>
                        </a:spcAft>
                      </a:pPr>
                      <a:r>
                        <a:rPr lang="en-IN" sz="1000" kern="150">
                          <a:effectLst/>
                        </a:rPr>
                        <a:t>LDA</a:t>
                      </a:r>
                      <a:endParaRPr lang="en-US" sz="1200" kern="150">
                        <a:effectLst/>
                        <a:latin typeface="Liberation Serif"/>
                        <a:ea typeface="Noto Sans CJK SC Regular"/>
                        <a:cs typeface="FreeSans"/>
                      </a:endParaRPr>
                    </a:p>
                  </a:txBody>
                  <a:tcPr marL="68580" marR="68580" marT="0" marB="0"/>
                </a:tc>
                <a:tc>
                  <a:txBody>
                    <a:bodyPr/>
                    <a:lstStyle/>
                    <a:p>
                      <a:pPr marL="0" marR="0" algn="ctr">
                        <a:spcBef>
                          <a:spcPts val="0"/>
                        </a:spcBef>
                        <a:spcAft>
                          <a:spcPts val="0"/>
                        </a:spcAft>
                      </a:pPr>
                      <a:r>
                        <a:rPr lang="en-IN" sz="1000" kern="150">
                          <a:effectLst/>
                        </a:rPr>
                        <a:t>SVM</a:t>
                      </a:r>
                      <a:endParaRPr lang="en-US" sz="1200" kern="150">
                        <a:effectLst/>
                        <a:latin typeface="Liberation Serif"/>
                        <a:ea typeface="Noto Sans CJK SC Regular"/>
                        <a:cs typeface="FreeSans"/>
                      </a:endParaRPr>
                    </a:p>
                  </a:txBody>
                  <a:tcPr marL="68580" marR="68580" marT="0" marB="0"/>
                </a:tc>
                <a:extLst>
                  <a:ext uri="{0D108BD9-81ED-4DB2-BD59-A6C34878D82A}">
                    <a16:rowId xmlns:a16="http://schemas.microsoft.com/office/drawing/2014/main" val="1446148182"/>
                  </a:ext>
                </a:extLst>
              </a:tr>
              <a:tr h="0">
                <a:tc>
                  <a:txBody>
                    <a:bodyPr/>
                    <a:lstStyle/>
                    <a:p>
                      <a:pPr marL="0" marR="0" algn="ctr">
                        <a:spcBef>
                          <a:spcPts val="0"/>
                        </a:spcBef>
                        <a:spcAft>
                          <a:spcPts val="0"/>
                        </a:spcAft>
                      </a:pPr>
                      <a:r>
                        <a:rPr lang="en-IN" sz="900" kern="150">
                          <a:effectLst/>
                        </a:rPr>
                        <a:t>Seizure Class</a:t>
                      </a:r>
                      <a:endParaRPr lang="en-US" sz="1200" kern="150">
                        <a:effectLst/>
                        <a:latin typeface="Liberation Serif"/>
                        <a:ea typeface="Noto Sans CJK SC Regular"/>
                        <a:cs typeface="FreeSans"/>
                      </a:endParaRPr>
                    </a:p>
                  </a:txBody>
                  <a:tcPr marL="68580" marR="68580" marT="0" marB="0"/>
                </a:tc>
                <a:tc>
                  <a:txBody>
                    <a:bodyPr/>
                    <a:lstStyle/>
                    <a:p>
                      <a:pPr marL="0" marR="0" algn="ctr">
                        <a:spcBef>
                          <a:spcPts val="0"/>
                        </a:spcBef>
                        <a:spcAft>
                          <a:spcPts val="0"/>
                        </a:spcAft>
                      </a:pPr>
                      <a:r>
                        <a:rPr lang="en-IN" sz="900" kern="150">
                          <a:effectLst/>
                        </a:rPr>
                        <a:t>0.269075</a:t>
                      </a:r>
                      <a:endParaRPr lang="en-US" sz="1200" kern="150">
                        <a:effectLst/>
                        <a:latin typeface="Liberation Serif"/>
                        <a:ea typeface="Noto Sans CJK SC Regular"/>
                        <a:cs typeface="FreeSans"/>
                      </a:endParaRPr>
                    </a:p>
                  </a:txBody>
                  <a:tcPr marL="68580" marR="68580" marT="0" marB="0"/>
                </a:tc>
                <a:tc>
                  <a:txBody>
                    <a:bodyPr/>
                    <a:lstStyle/>
                    <a:p>
                      <a:pPr marL="0" marR="0" algn="ctr">
                        <a:spcBef>
                          <a:spcPts val="0"/>
                        </a:spcBef>
                        <a:spcAft>
                          <a:spcPts val="0"/>
                        </a:spcAft>
                      </a:pPr>
                      <a:r>
                        <a:rPr lang="en-IN" sz="900" kern="150" dirty="0">
                          <a:effectLst/>
                        </a:rPr>
                        <a:t>0.084818</a:t>
                      </a:r>
                      <a:endParaRPr lang="en-US" sz="1200" kern="150" dirty="0">
                        <a:effectLst/>
                        <a:latin typeface="Liberation Serif"/>
                        <a:ea typeface="Noto Sans CJK SC Regular"/>
                        <a:cs typeface="FreeSans"/>
                      </a:endParaRPr>
                    </a:p>
                  </a:txBody>
                  <a:tcPr marL="68580" marR="68580" marT="0" marB="0"/>
                </a:tc>
                <a:tc>
                  <a:txBody>
                    <a:bodyPr/>
                    <a:lstStyle/>
                    <a:p>
                      <a:pPr marL="0" marR="0" algn="ctr">
                        <a:spcBef>
                          <a:spcPts val="0"/>
                        </a:spcBef>
                        <a:spcAft>
                          <a:spcPts val="0"/>
                        </a:spcAft>
                      </a:pPr>
                      <a:r>
                        <a:rPr lang="en-IN" sz="900" kern="150">
                          <a:effectLst/>
                        </a:rPr>
                        <a:t>0.715283</a:t>
                      </a:r>
                      <a:endParaRPr lang="en-US" sz="1200" kern="150">
                        <a:effectLst/>
                        <a:latin typeface="Liberation Serif"/>
                        <a:ea typeface="Noto Sans CJK SC Regular"/>
                        <a:cs typeface="FreeSans"/>
                      </a:endParaRPr>
                    </a:p>
                  </a:txBody>
                  <a:tcPr marL="68580" marR="68580" marT="0" marB="0"/>
                </a:tc>
                <a:tc>
                  <a:txBody>
                    <a:bodyPr/>
                    <a:lstStyle/>
                    <a:p>
                      <a:pPr marL="0" marR="0" algn="ctr">
                        <a:spcBef>
                          <a:spcPts val="0"/>
                        </a:spcBef>
                        <a:spcAft>
                          <a:spcPts val="0"/>
                        </a:spcAft>
                      </a:pPr>
                      <a:r>
                        <a:rPr lang="en-IN" sz="900" kern="150" dirty="0">
                          <a:effectLst/>
                        </a:rPr>
                        <a:t>0.000538</a:t>
                      </a:r>
                      <a:endParaRPr lang="en-US" sz="1200" kern="150" dirty="0">
                        <a:effectLst/>
                        <a:latin typeface="Liberation Serif"/>
                        <a:ea typeface="Noto Sans CJK SC Regular"/>
                        <a:cs typeface="FreeSans"/>
                      </a:endParaRPr>
                    </a:p>
                  </a:txBody>
                  <a:tcPr marL="68580" marR="68580" marT="0" marB="0"/>
                </a:tc>
                <a:extLst>
                  <a:ext uri="{0D108BD9-81ED-4DB2-BD59-A6C34878D82A}">
                    <a16:rowId xmlns:a16="http://schemas.microsoft.com/office/drawing/2014/main" val="4159001628"/>
                  </a:ext>
                </a:extLst>
              </a:tr>
              <a:tr h="0">
                <a:tc>
                  <a:txBody>
                    <a:bodyPr/>
                    <a:lstStyle/>
                    <a:p>
                      <a:pPr marL="0" marR="0" algn="ctr">
                        <a:spcBef>
                          <a:spcPts val="0"/>
                        </a:spcBef>
                        <a:spcAft>
                          <a:spcPts val="0"/>
                        </a:spcAft>
                      </a:pPr>
                      <a:r>
                        <a:rPr lang="en-IN" sz="900" kern="150">
                          <a:effectLst/>
                        </a:rPr>
                        <a:t>Non-Seizure Class</a:t>
                      </a:r>
                      <a:endParaRPr lang="en-US" sz="1200" kern="150">
                        <a:effectLst/>
                        <a:latin typeface="Liberation Serif"/>
                        <a:ea typeface="Noto Sans CJK SC Regular"/>
                        <a:cs typeface="FreeSans"/>
                      </a:endParaRPr>
                    </a:p>
                  </a:txBody>
                  <a:tcPr marL="68580" marR="68580" marT="0" marB="0"/>
                </a:tc>
                <a:tc>
                  <a:txBody>
                    <a:bodyPr/>
                    <a:lstStyle/>
                    <a:p>
                      <a:pPr marL="0" marR="0" algn="ctr">
                        <a:spcBef>
                          <a:spcPts val="0"/>
                        </a:spcBef>
                        <a:spcAft>
                          <a:spcPts val="0"/>
                        </a:spcAft>
                      </a:pPr>
                      <a:r>
                        <a:rPr lang="en-IN" sz="900" kern="150">
                          <a:effectLst/>
                        </a:rPr>
                        <a:t>0.992009</a:t>
                      </a:r>
                      <a:endParaRPr lang="en-US" sz="1200" kern="150">
                        <a:effectLst/>
                        <a:latin typeface="Liberation Serif"/>
                        <a:ea typeface="Noto Sans CJK SC Regular"/>
                        <a:cs typeface="FreeSans"/>
                      </a:endParaRPr>
                    </a:p>
                  </a:txBody>
                  <a:tcPr marL="68580" marR="68580" marT="0" marB="0"/>
                </a:tc>
                <a:tc>
                  <a:txBody>
                    <a:bodyPr/>
                    <a:lstStyle/>
                    <a:p>
                      <a:pPr marL="0" marR="0" algn="ctr">
                        <a:spcBef>
                          <a:spcPts val="0"/>
                        </a:spcBef>
                        <a:spcAft>
                          <a:spcPts val="0"/>
                        </a:spcAft>
                      </a:pPr>
                      <a:r>
                        <a:rPr lang="en-IN" sz="900" kern="150">
                          <a:effectLst/>
                        </a:rPr>
                        <a:t>0.991181</a:t>
                      </a:r>
                      <a:endParaRPr lang="en-US" sz="1200" kern="150">
                        <a:effectLst/>
                        <a:latin typeface="Liberation Serif"/>
                        <a:ea typeface="Noto Sans CJK SC Regular"/>
                        <a:cs typeface="FreeSans"/>
                      </a:endParaRPr>
                    </a:p>
                  </a:txBody>
                  <a:tcPr marL="68580" marR="68580" marT="0" marB="0"/>
                </a:tc>
                <a:tc>
                  <a:txBody>
                    <a:bodyPr/>
                    <a:lstStyle/>
                    <a:p>
                      <a:pPr marL="0" marR="0" algn="ctr">
                        <a:spcBef>
                          <a:spcPts val="0"/>
                        </a:spcBef>
                        <a:spcAft>
                          <a:spcPts val="0"/>
                        </a:spcAft>
                      </a:pPr>
                      <a:r>
                        <a:rPr lang="en-IN" sz="900" kern="150">
                          <a:effectLst/>
                        </a:rPr>
                        <a:t>0.99558</a:t>
                      </a:r>
                      <a:endParaRPr lang="en-US" sz="1200" kern="150">
                        <a:effectLst/>
                        <a:latin typeface="Liberation Serif"/>
                        <a:ea typeface="Noto Sans CJK SC Regular"/>
                        <a:cs typeface="FreeSans"/>
                      </a:endParaRPr>
                    </a:p>
                  </a:txBody>
                  <a:tcPr marL="68580" marR="68580" marT="0" marB="0"/>
                </a:tc>
                <a:tc>
                  <a:txBody>
                    <a:bodyPr/>
                    <a:lstStyle/>
                    <a:p>
                      <a:pPr marL="0" marR="0" algn="ctr">
                        <a:spcBef>
                          <a:spcPts val="0"/>
                        </a:spcBef>
                        <a:spcAft>
                          <a:spcPts val="0"/>
                        </a:spcAft>
                      </a:pPr>
                      <a:r>
                        <a:rPr lang="en-IN" sz="900" kern="150" dirty="0">
                          <a:effectLst/>
                        </a:rPr>
                        <a:t>0.989839</a:t>
                      </a:r>
                      <a:endParaRPr lang="en-US" sz="1200" kern="150" dirty="0">
                        <a:effectLst/>
                        <a:latin typeface="Liberation Serif"/>
                        <a:ea typeface="Noto Sans CJK SC Regular"/>
                        <a:cs typeface="FreeSans"/>
                      </a:endParaRPr>
                    </a:p>
                  </a:txBody>
                  <a:tcPr marL="68580" marR="68580" marT="0" marB="0"/>
                </a:tc>
                <a:extLst>
                  <a:ext uri="{0D108BD9-81ED-4DB2-BD59-A6C34878D82A}">
                    <a16:rowId xmlns:a16="http://schemas.microsoft.com/office/drawing/2014/main" val="710241470"/>
                  </a:ext>
                </a:extLst>
              </a:tr>
            </a:tbl>
          </a:graphicData>
        </a:graphic>
      </p:graphicFrame>
      <p:sp>
        <p:nvSpPr>
          <p:cNvPr id="15" name="TextBox 14">
            <a:extLst>
              <a:ext uri="{FF2B5EF4-FFF2-40B4-BE49-F238E27FC236}">
                <a16:creationId xmlns:a16="http://schemas.microsoft.com/office/drawing/2014/main" id="{721034B6-1450-494A-B1C4-3C209344A929}"/>
              </a:ext>
            </a:extLst>
          </p:cNvPr>
          <p:cNvSpPr txBox="1"/>
          <p:nvPr/>
        </p:nvSpPr>
        <p:spPr>
          <a:xfrm>
            <a:off x="6719455" y="4655129"/>
            <a:ext cx="4211781" cy="369332"/>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AVERAGE </a:t>
            </a:r>
            <a:r>
              <a:rPr lang="en-US" sz="1600" b="1" dirty="0">
                <a:latin typeface="Times New Roman" panose="02020603050405020304" pitchFamily="18" charset="0"/>
                <a:cs typeface="Times New Roman" panose="02020603050405020304" pitchFamily="18" charset="0"/>
              </a:rPr>
              <a:t>RECALL</a:t>
            </a:r>
            <a:r>
              <a:rPr lang="en-US" sz="1600" dirty="0">
                <a:latin typeface="Times New Roman" panose="02020603050405020304" pitchFamily="18" charset="0"/>
                <a:cs typeface="Times New Roman" panose="02020603050405020304" pitchFamily="18" charset="0"/>
              </a:rPr>
              <a:t> SCORES ON CHB-MIT</a:t>
            </a:r>
            <a:r>
              <a:rPr lang="en-US" dirty="0">
                <a:latin typeface="Times New Roman" panose="02020603050405020304" pitchFamily="18" charset="0"/>
                <a:cs typeface="Times New Roman" panose="02020603050405020304" pitchFamily="18" charset="0"/>
              </a:rPr>
              <a:t>:</a:t>
            </a:r>
          </a:p>
        </p:txBody>
      </p:sp>
      <p:sp>
        <p:nvSpPr>
          <p:cNvPr id="16" name="TextBox 15">
            <a:extLst>
              <a:ext uri="{FF2B5EF4-FFF2-40B4-BE49-F238E27FC236}">
                <a16:creationId xmlns:a16="http://schemas.microsoft.com/office/drawing/2014/main" id="{6F955FDC-2615-4707-ABC5-0763B08DEA91}"/>
              </a:ext>
            </a:extLst>
          </p:cNvPr>
          <p:cNvSpPr txBox="1"/>
          <p:nvPr/>
        </p:nvSpPr>
        <p:spPr>
          <a:xfrm>
            <a:off x="3394363" y="5373252"/>
            <a:ext cx="3763933" cy="369332"/>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AVERAGE </a:t>
            </a:r>
            <a:r>
              <a:rPr lang="en-US" sz="1600" b="1" dirty="0">
                <a:latin typeface="Times New Roman" panose="02020603050405020304" pitchFamily="18" charset="0"/>
                <a:cs typeface="Times New Roman" panose="02020603050405020304" pitchFamily="18" charset="0"/>
              </a:rPr>
              <a:t>F1-SCORES</a:t>
            </a:r>
            <a:r>
              <a:rPr lang="en-US" sz="1600" dirty="0">
                <a:latin typeface="Times New Roman" panose="02020603050405020304" pitchFamily="18" charset="0"/>
                <a:cs typeface="Times New Roman" panose="02020603050405020304" pitchFamily="18" charset="0"/>
              </a:rPr>
              <a:t> ON CHB-MIT</a:t>
            </a:r>
            <a:r>
              <a:rPr lang="en-US" dirty="0">
                <a:latin typeface="Times New Roman" panose="02020603050405020304" pitchFamily="18" charset="0"/>
                <a:cs typeface="Times New Roman" panose="02020603050405020304" pitchFamily="18" charset="0"/>
              </a:rPr>
              <a:t>:</a:t>
            </a:r>
          </a:p>
        </p:txBody>
      </p:sp>
      <p:sp>
        <p:nvSpPr>
          <p:cNvPr id="17" name="TextBox 16">
            <a:extLst>
              <a:ext uri="{FF2B5EF4-FFF2-40B4-BE49-F238E27FC236}">
                <a16:creationId xmlns:a16="http://schemas.microsoft.com/office/drawing/2014/main" id="{54EA53DA-6C8D-4B9C-B1B2-8087FD1A79DF}"/>
              </a:ext>
            </a:extLst>
          </p:cNvPr>
          <p:cNvSpPr txBox="1"/>
          <p:nvPr/>
        </p:nvSpPr>
        <p:spPr>
          <a:xfrm>
            <a:off x="290945" y="5943600"/>
            <a:ext cx="1731819" cy="369332"/>
          </a:xfrm>
          <a:prstGeom prst="rect">
            <a:avLst/>
          </a:prstGeom>
          <a:noFill/>
        </p:spPr>
        <p:txBody>
          <a:bodyPr wrap="square" rtlCol="0">
            <a:spAutoFit/>
          </a:bodyPr>
          <a:lstStyle/>
          <a:p>
            <a:r>
              <a:rPr lang="en-US" i="1" dirty="0" err="1"/>
              <a:t>Refe</a:t>
            </a:r>
            <a:r>
              <a:rPr lang="en-US" i="1" dirty="0"/>
              <a:t>. [2]</a:t>
            </a:r>
          </a:p>
        </p:txBody>
      </p:sp>
      <p:sp>
        <p:nvSpPr>
          <p:cNvPr id="7" name="TextBox 6">
            <a:extLst>
              <a:ext uri="{FF2B5EF4-FFF2-40B4-BE49-F238E27FC236}">
                <a16:creationId xmlns:a16="http://schemas.microsoft.com/office/drawing/2014/main" id="{7B28FAD2-EA02-46AC-A017-88A752FBEAC1}"/>
              </a:ext>
            </a:extLst>
          </p:cNvPr>
          <p:cNvSpPr txBox="1"/>
          <p:nvPr/>
        </p:nvSpPr>
        <p:spPr>
          <a:xfrm>
            <a:off x="6719455" y="3269673"/>
            <a:ext cx="4211781"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Average Precision Scores on CHB-MIT:</a:t>
            </a:r>
          </a:p>
        </p:txBody>
      </p:sp>
    </p:spTree>
    <p:extLst>
      <p:ext uri="{BB962C8B-B14F-4D97-AF65-F5344CB8AC3E}">
        <p14:creationId xmlns:p14="http://schemas.microsoft.com/office/powerpoint/2010/main" val="132450873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2A8EA6-67E7-4515-8331-F8D2E901CC1A}"/>
              </a:ext>
            </a:extLst>
          </p:cNvPr>
          <p:cNvSpPr>
            <a:spLocks noGrp="1"/>
          </p:cNvSpPr>
          <p:nvPr>
            <p:ph type="title"/>
          </p:nvPr>
        </p:nvSpPr>
        <p:spPr>
          <a:xfrm>
            <a:off x="0" y="0"/>
            <a:ext cx="12192000" cy="798566"/>
          </a:xfrm>
          <a:solidFill>
            <a:srgbClr val="00B0F0"/>
          </a:solidFill>
        </p:spPr>
        <p:txBody>
          <a:bodyPr/>
          <a:lstStyle/>
          <a:p>
            <a:pPr algn="ctr"/>
            <a:r>
              <a:rPr lang="en-US" b="1" dirty="0">
                <a:latin typeface="Times New Roman" panose="02020603050405020304" pitchFamily="18" charset="0"/>
                <a:cs typeface="Times New Roman" panose="02020603050405020304" pitchFamily="18" charset="0"/>
              </a:rPr>
              <a:t>Summary of Work Done</a:t>
            </a:r>
          </a:p>
        </p:txBody>
      </p:sp>
      <p:sp>
        <p:nvSpPr>
          <p:cNvPr id="3" name="Slide Number Placeholder 2">
            <a:extLst>
              <a:ext uri="{FF2B5EF4-FFF2-40B4-BE49-F238E27FC236}">
                <a16:creationId xmlns:a16="http://schemas.microsoft.com/office/drawing/2014/main" id="{982E5B27-84A2-4A73-A998-D968D8305A37}"/>
              </a:ext>
            </a:extLst>
          </p:cNvPr>
          <p:cNvSpPr>
            <a:spLocks noGrp="1"/>
          </p:cNvSpPr>
          <p:nvPr>
            <p:ph type="sldNum" sz="quarter" idx="12"/>
          </p:nvPr>
        </p:nvSpPr>
        <p:spPr/>
        <p:txBody>
          <a:bodyPr/>
          <a:lstStyle/>
          <a:p>
            <a:fld id="{94A32D1D-B160-41E7-86C9-429380FE402D}" type="slidenum">
              <a:rPr lang="en-US" smtClean="0"/>
              <a:pPr/>
              <a:t>76</a:t>
            </a:fld>
            <a:endParaRPr lang="en-US"/>
          </a:p>
        </p:txBody>
      </p:sp>
      <p:sp>
        <p:nvSpPr>
          <p:cNvPr id="4" name="TextBox 3">
            <a:extLst>
              <a:ext uri="{FF2B5EF4-FFF2-40B4-BE49-F238E27FC236}">
                <a16:creationId xmlns:a16="http://schemas.microsoft.com/office/drawing/2014/main" id="{7266D122-A559-4F62-922E-37A40D8EACE4}"/>
              </a:ext>
            </a:extLst>
          </p:cNvPr>
          <p:cNvSpPr txBox="1"/>
          <p:nvPr/>
        </p:nvSpPr>
        <p:spPr>
          <a:xfrm>
            <a:off x="0" y="817417"/>
            <a:ext cx="12191999" cy="646331"/>
          </a:xfrm>
          <a:prstGeom prst="rect">
            <a:avLst/>
          </a:prstGeom>
          <a:solidFill>
            <a:schemeClr val="accent4"/>
          </a:solidFill>
          <a:ln w="28575">
            <a:solidFill>
              <a:schemeClr val="tx1"/>
            </a:solidFill>
          </a:ln>
        </p:spPr>
        <p:txBody>
          <a:bodyPr wrap="square" rtlCol="0">
            <a:spAutoFit/>
          </a:bodyPr>
          <a:lstStyle/>
          <a:p>
            <a:r>
              <a:rPr lang="en-US" b="1" dirty="0"/>
              <a:t>Related to </a:t>
            </a:r>
            <a:r>
              <a:rPr lang="en-US" b="1" dirty="0">
                <a:solidFill>
                  <a:srgbClr val="FF0000"/>
                </a:solidFill>
              </a:rPr>
              <a:t>Objective-2</a:t>
            </a:r>
            <a:r>
              <a:rPr lang="en-US" dirty="0"/>
              <a:t>: “</a:t>
            </a:r>
            <a:r>
              <a:rPr lang="en-US" b="1" i="1" dirty="0"/>
              <a:t>EEG channel selection </a:t>
            </a:r>
            <a:r>
              <a:rPr lang="en-US" dirty="0"/>
              <a:t>scheme implementation and testing over the seizure data” [5] 7th SPIN 2020, IEEE </a:t>
            </a:r>
          </a:p>
        </p:txBody>
      </p:sp>
      <p:sp>
        <p:nvSpPr>
          <p:cNvPr id="5" name="TextBox 4">
            <a:extLst>
              <a:ext uri="{FF2B5EF4-FFF2-40B4-BE49-F238E27FC236}">
                <a16:creationId xmlns:a16="http://schemas.microsoft.com/office/drawing/2014/main" id="{985A7E00-4F80-4D24-AA66-49F0E708C5AD}"/>
              </a:ext>
            </a:extLst>
          </p:cNvPr>
          <p:cNvSpPr txBox="1"/>
          <p:nvPr/>
        </p:nvSpPr>
        <p:spPr>
          <a:xfrm>
            <a:off x="290946" y="1510149"/>
            <a:ext cx="4516582" cy="4093428"/>
          </a:xfrm>
          <a:prstGeom prst="rect">
            <a:avLst/>
          </a:prstGeom>
          <a:solidFill>
            <a:schemeClr val="accent5">
              <a:lumMod val="20000"/>
              <a:lumOff val="80000"/>
            </a:schemeClr>
          </a:solidFill>
        </p:spPr>
        <p:txBody>
          <a:bodyPr wrap="square" rtlCol="0">
            <a:spAutoFit/>
          </a:bodyPr>
          <a:lstStyle/>
          <a:p>
            <a:pPr marL="342900" indent="-342900" algn="just">
              <a:buFont typeface="Wingdings" panose="05000000000000000000" pitchFamily="2" charset="2"/>
              <a:buChar char="q"/>
            </a:pPr>
            <a:r>
              <a:rPr lang="en-US" sz="2000" dirty="0">
                <a:latin typeface="Times New Roman" panose="02020603050405020304" pitchFamily="18" charset="0"/>
                <a:cs typeface="Times New Roman" panose="02020603050405020304" pitchFamily="18" charset="0"/>
              </a:rPr>
              <a:t>The proposed methodology consists of a channel selection technique which integrates </a:t>
            </a:r>
            <a:r>
              <a:rPr lang="en-US" sz="2000" b="1" dirty="0">
                <a:latin typeface="Times New Roman" panose="02020603050405020304" pitchFamily="18" charset="0"/>
                <a:cs typeface="Times New Roman" panose="02020603050405020304" pitchFamily="18" charset="0"/>
              </a:rPr>
              <a:t>Binary Particle Swarm Optimization (BPSO) </a:t>
            </a:r>
            <a:r>
              <a:rPr lang="en-US" sz="2000" dirty="0">
                <a:latin typeface="Times New Roman" panose="02020603050405020304" pitchFamily="18" charset="0"/>
                <a:cs typeface="Times New Roman" panose="02020603050405020304" pitchFamily="18" charset="0"/>
              </a:rPr>
              <a:t>with </a:t>
            </a:r>
            <a:r>
              <a:rPr lang="en-US" sz="2000" b="1" dirty="0">
                <a:latin typeface="Times New Roman" panose="02020603050405020304" pitchFamily="18" charset="0"/>
                <a:cs typeface="Times New Roman" panose="02020603050405020304" pitchFamily="18" charset="0"/>
              </a:rPr>
              <a:t>Extreme Learning Machine (ELM)</a:t>
            </a:r>
            <a:r>
              <a:rPr lang="en-US" sz="2000" dirty="0">
                <a:latin typeface="Times New Roman" panose="02020603050405020304" pitchFamily="18" charset="0"/>
                <a:cs typeface="Times New Roman" panose="02020603050405020304" pitchFamily="18" charset="0"/>
              </a:rPr>
              <a:t> to give the optimized set of channels. </a:t>
            </a:r>
          </a:p>
          <a:p>
            <a:pPr algn="just"/>
            <a:endParaRPr lang="en-US"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q"/>
            </a:pPr>
            <a:r>
              <a:rPr lang="en-US" sz="2000" dirty="0">
                <a:latin typeface="Times New Roman" panose="02020603050405020304" pitchFamily="18" charset="0"/>
                <a:cs typeface="Times New Roman" panose="02020603050405020304" pitchFamily="18" charset="0"/>
              </a:rPr>
              <a:t>The proposed methodology achieved a maximum detection accuracy of </a:t>
            </a:r>
            <a:r>
              <a:rPr lang="en-US" sz="2000" b="1" dirty="0">
                <a:latin typeface="Times New Roman" panose="02020603050405020304" pitchFamily="18" charset="0"/>
                <a:cs typeface="Times New Roman" panose="02020603050405020304" pitchFamily="18" charset="0"/>
              </a:rPr>
              <a:t>93.21%</a:t>
            </a:r>
            <a:r>
              <a:rPr lang="en-US" sz="2000" dirty="0">
                <a:latin typeface="Times New Roman" panose="02020603050405020304" pitchFamily="18" charset="0"/>
                <a:cs typeface="Times New Roman" panose="02020603050405020304" pitchFamily="18" charset="0"/>
              </a:rPr>
              <a:t> with only 6/23 channels, whereas ELM achieved a maximum detection accuracy of 90.27% without channel Selection. </a:t>
            </a:r>
          </a:p>
        </p:txBody>
      </p:sp>
      <p:pic>
        <p:nvPicPr>
          <p:cNvPr id="6" name="Picture 5">
            <a:extLst>
              <a:ext uri="{FF2B5EF4-FFF2-40B4-BE49-F238E27FC236}">
                <a16:creationId xmlns:a16="http://schemas.microsoft.com/office/drawing/2014/main" id="{80384698-8E38-406B-B7B9-6723314BE527}"/>
              </a:ext>
            </a:extLst>
          </p:cNvPr>
          <p:cNvPicPr>
            <a:picLocks noChangeAspect="1"/>
          </p:cNvPicPr>
          <p:nvPr/>
        </p:nvPicPr>
        <p:blipFill>
          <a:blip r:embed="rId2"/>
          <a:stretch>
            <a:fillRect/>
          </a:stretch>
        </p:blipFill>
        <p:spPr>
          <a:xfrm>
            <a:off x="5167745" y="1496294"/>
            <a:ext cx="6733309" cy="4573854"/>
          </a:xfrm>
          <a:prstGeom prst="rect">
            <a:avLst/>
          </a:prstGeom>
          <a:solidFill>
            <a:schemeClr val="accent5">
              <a:lumMod val="20000"/>
              <a:lumOff val="80000"/>
            </a:schemeClr>
          </a:solidFill>
        </p:spPr>
      </p:pic>
      <p:sp>
        <p:nvSpPr>
          <p:cNvPr id="7" name="TextBox 6">
            <a:extLst>
              <a:ext uri="{FF2B5EF4-FFF2-40B4-BE49-F238E27FC236}">
                <a16:creationId xmlns:a16="http://schemas.microsoft.com/office/drawing/2014/main" id="{AB763D28-92AE-463A-831A-8223502B83F0}"/>
              </a:ext>
            </a:extLst>
          </p:cNvPr>
          <p:cNvSpPr txBox="1"/>
          <p:nvPr/>
        </p:nvSpPr>
        <p:spPr>
          <a:xfrm>
            <a:off x="6096001" y="5987018"/>
            <a:ext cx="5805054" cy="646331"/>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Figure 2: Block diagram for the proposed channel selection methodology</a:t>
            </a:r>
          </a:p>
        </p:txBody>
      </p:sp>
      <p:sp>
        <p:nvSpPr>
          <p:cNvPr id="8" name="TextBox 7">
            <a:extLst>
              <a:ext uri="{FF2B5EF4-FFF2-40B4-BE49-F238E27FC236}">
                <a16:creationId xmlns:a16="http://schemas.microsoft.com/office/drawing/2014/main" id="{3D3FF990-BBAB-4C57-AB70-930F48DF0D8C}"/>
              </a:ext>
            </a:extLst>
          </p:cNvPr>
          <p:cNvSpPr txBox="1"/>
          <p:nvPr/>
        </p:nvSpPr>
        <p:spPr>
          <a:xfrm>
            <a:off x="568036" y="5791200"/>
            <a:ext cx="1717964" cy="369332"/>
          </a:xfrm>
          <a:prstGeom prst="rect">
            <a:avLst/>
          </a:prstGeom>
          <a:noFill/>
        </p:spPr>
        <p:txBody>
          <a:bodyPr wrap="square" rtlCol="0">
            <a:spAutoFit/>
          </a:bodyPr>
          <a:lstStyle/>
          <a:p>
            <a:r>
              <a:rPr lang="en-US" i="1" dirty="0" err="1">
                <a:latin typeface="Times New Roman" panose="02020603050405020304" pitchFamily="18" charset="0"/>
                <a:cs typeface="Times New Roman" panose="02020603050405020304" pitchFamily="18" charset="0"/>
              </a:rPr>
              <a:t>Refe</a:t>
            </a:r>
            <a:r>
              <a:rPr lang="en-US" i="1" dirty="0">
                <a:latin typeface="Times New Roman" panose="02020603050405020304" pitchFamily="18" charset="0"/>
                <a:cs typeface="Times New Roman" panose="02020603050405020304" pitchFamily="18" charset="0"/>
              </a:rPr>
              <a:t>. [5]</a:t>
            </a:r>
          </a:p>
        </p:txBody>
      </p:sp>
    </p:spTree>
    <p:extLst>
      <p:ext uri="{BB962C8B-B14F-4D97-AF65-F5344CB8AC3E}">
        <p14:creationId xmlns:p14="http://schemas.microsoft.com/office/powerpoint/2010/main" val="215204176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2A8EA6-67E7-4515-8331-F8D2E901CC1A}"/>
              </a:ext>
            </a:extLst>
          </p:cNvPr>
          <p:cNvSpPr>
            <a:spLocks noGrp="1"/>
          </p:cNvSpPr>
          <p:nvPr>
            <p:ph type="title"/>
          </p:nvPr>
        </p:nvSpPr>
        <p:spPr>
          <a:xfrm>
            <a:off x="0" y="0"/>
            <a:ext cx="12192000" cy="845127"/>
          </a:xfrm>
          <a:solidFill>
            <a:srgbClr val="00B0F0"/>
          </a:solidFill>
        </p:spPr>
        <p:txBody>
          <a:bodyPr/>
          <a:lstStyle/>
          <a:p>
            <a:pPr algn="ctr"/>
            <a:r>
              <a:rPr lang="en-US" b="1" dirty="0">
                <a:latin typeface="Times New Roman" panose="02020603050405020304" pitchFamily="18" charset="0"/>
                <a:cs typeface="Times New Roman" panose="02020603050405020304" pitchFamily="18" charset="0"/>
              </a:rPr>
              <a:t>Summary of Work Done</a:t>
            </a:r>
          </a:p>
        </p:txBody>
      </p:sp>
      <p:sp>
        <p:nvSpPr>
          <p:cNvPr id="3" name="Slide Number Placeholder 2">
            <a:extLst>
              <a:ext uri="{FF2B5EF4-FFF2-40B4-BE49-F238E27FC236}">
                <a16:creationId xmlns:a16="http://schemas.microsoft.com/office/drawing/2014/main" id="{982E5B27-84A2-4A73-A998-D968D8305A37}"/>
              </a:ext>
            </a:extLst>
          </p:cNvPr>
          <p:cNvSpPr>
            <a:spLocks noGrp="1"/>
          </p:cNvSpPr>
          <p:nvPr>
            <p:ph type="sldNum" sz="quarter" idx="12"/>
          </p:nvPr>
        </p:nvSpPr>
        <p:spPr/>
        <p:txBody>
          <a:bodyPr/>
          <a:lstStyle/>
          <a:p>
            <a:fld id="{94A32D1D-B160-41E7-86C9-429380FE402D}" type="slidenum">
              <a:rPr lang="en-US" smtClean="0"/>
              <a:pPr/>
              <a:t>77</a:t>
            </a:fld>
            <a:endParaRPr lang="en-US"/>
          </a:p>
        </p:txBody>
      </p:sp>
      <p:sp>
        <p:nvSpPr>
          <p:cNvPr id="4" name="TextBox 3">
            <a:extLst>
              <a:ext uri="{FF2B5EF4-FFF2-40B4-BE49-F238E27FC236}">
                <a16:creationId xmlns:a16="http://schemas.microsoft.com/office/drawing/2014/main" id="{7266D122-A559-4F62-922E-37A40D8EACE4}"/>
              </a:ext>
            </a:extLst>
          </p:cNvPr>
          <p:cNvSpPr txBox="1"/>
          <p:nvPr/>
        </p:nvSpPr>
        <p:spPr>
          <a:xfrm>
            <a:off x="0" y="858982"/>
            <a:ext cx="12191999" cy="369332"/>
          </a:xfrm>
          <a:prstGeom prst="rect">
            <a:avLst/>
          </a:prstGeom>
          <a:solidFill>
            <a:schemeClr val="accent4"/>
          </a:solidFill>
          <a:ln w="28575">
            <a:solidFill>
              <a:schemeClr val="tx1"/>
            </a:solidFill>
          </a:ln>
        </p:spPr>
        <p:txBody>
          <a:bodyPr wrap="square" rtlCol="0">
            <a:spAutoFit/>
          </a:bodyPr>
          <a:lstStyle/>
          <a:p>
            <a:r>
              <a:rPr lang="en-US" b="1" dirty="0"/>
              <a:t>Related to </a:t>
            </a:r>
            <a:r>
              <a:rPr lang="en-US" b="1" dirty="0">
                <a:solidFill>
                  <a:srgbClr val="FF0000"/>
                </a:solidFill>
              </a:rPr>
              <a:t>Objective-2</a:t>
            </a:r>
            <a:r>
              <a:rPr lang="en-US" dirty="0"/>
              <a:t>: “</a:t>
            </a:r>
            <a:r>
              <a:rPr lang="en-US" b="1" i="1" dirty="0"/>
              <a:t>EEG channel selection </a:t>
            </a:r>
            <a:r>
              <a:rPr lang="en-US" dirty="0"/>
              <a:t>scheme implementation and testing over the seizure data”[5] 7th SPIN 2020, IEEE  </a:t>
            </a:r>
          </a:p>
        </p:txBody>
      </p:sp>
      <p:pic>
        <p:nvPicPr>
          <p:cNvPr id="5" name="Picture 4">
            <a:extLst>
              <a:ext uri="{FF2B5EF4-FFF2-40B4-BE49-F238E27FC236}">
                <a16:creationId xmlns:a16="http://schemas.microsoft.com/office/drawing/2014/main" id="{475F227B-FAB1-4658-9385-1959CFEDA4A8}"/>
              </a:ext>
            </a:extLst>
          </p:cNvPr>
          <p:cNvPicPr>
            <a:picLocks noChangeAspect="1"/>
          </p:cNvPicPr>
          <p:nvPr/>
        </p:nvPicPr>
        <p:blipFill>
          <a:blip r:embed="rId2"/>
          <a:stretch>
            <a:fillRect/>
          </a:stretch>
        </p:blipFill>
        <p:spPr>
          <a:xfrm>
            <a:off x="6400799" y="1607127"/>
            <a:ext cx="5292437" cy="3607085"/>
          </a:xfrm>
          <a:prstGeom prst="rect">
            <a:avLst/>
          </a:prstGeom>
        </p:spPr>
      </p:pic>
      <p:pic>
        <p:nvPicPr>
          <p:cNvPr id="6" name="Picture 5">
            <a:extLst>
              <a:ext uri="{FF2B5EF4-FFF2-40B4-BE49-F238E27FC236}">
                <a16:creationId xmlns:a16="http://schemas.microsoft.com/office/drawing/2014/main" id="{9AD8C3EB-B710-4B9D-BAE2-0788F57B240A}"/>
              </a:ext>
            </a:extLst>
          </p:cNvPr>
          <p:cNvPicPr>
            <a:picLocks noChangeAspect="1"/>
          </p:cNvPicPr>
          <p:nvPr/>
        </p:nvPicPr>
        <p:blipFill>
          <a:blip r:embed="rId3"/>
          <a:stretch>
            <a:fillRect/>
          </a:stretch>
        </p:blipFill>
        <p:spPr>
          <a:xfrm>
            <a:off x="339435" y="1643788"/>
            <a:ext cx="4966855" cy="3570424"/>
          </a:xfrm>
          <a:prstGeom prst="rect">
            <a:avLst/>
          </a:prstGeom>
        </p:spPr>
      </p:pic>
      <p:pic>
        <p:nvPicPr>
          <p:cNvPr id="10" name="Picture 9">
            <a:extLst>
              <a:ext uri="{FF2B5EF4-FFF2-40B4-BE49-F238E27FC236}">
                <a16:creationId xmlns:a16="http://schemas.microsoft.com/office/drawing/2014/main" id="{A619B68E-C559-448A-8AE5-9F4980C900D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0945" y="5938837"/>
            <a:ext cx="4000500" cy="600075"/>
          </a:xfrm>
          <a:prstGeom prst="rect">
            <a:avLst/>
          </a:prstGeom>
        </p:spPr>
      </p:pic>
      <p:sp>
        <p:nvSpPr>
          <p:cNvPr id="11" name="TextBox 10">
            <a:extLst>
              <a:ext uri="{FF2B5EF4-FFF2-40B4-BE49-F238E27FC236}">
                <a16:creationId xmlns:a16="http://schemas.microsoft.com/office/drawing/2014/main" id="{38A9C002-2F8F-4DFA-90D8-FA43247BF28D}"/>
              </a:ext>
            </a:extLst>
          </p:cNvPr>
          <p:cNvSpPr txBox="1"/>
          <p:nvPr/>
        </p:nvSpPr>
        <p:spPr>
          <a:xfrm>
            <a:off x="4419600" y="5680364"/>
            <a:ext cx="6414655" cy="1077218"/>
          </a:xfrm>
          <a:prstGeom prst="rect">
            <a:avLst/>
          </a:prstGeom>
          <a:noFill/>
        </p:spPr>
        <p:txBody>
          <a:bodyPr wrap="square" rtlCol="0">
            <a:spAutoFit/>
          </a:bodyPr>
          <a:lstStyle/>
          <a:p>
            <a:pPr algn="just"/>
            <a:r>
              <a:rPr lang="en-US" sz="1600" b="1" dirty="0">
                <a:latin typeface="Times New Roman" panose="02020603050405020304" pitchFamily="18" charset="0"/>
                <a:cs typeface="Times New Roman" panose="02020603050405020304" pitchFamily="18" charset="0"/>
              </a:rPr>
              <a:t>Here, N1 represents total channels (23 in our case), N2 is the number of channels selected. P1 is the weightage given to detection Accuracy, P2 is the weightage given to reduction in number of channels, such that P1+P2=1, Accuracy represents achieved detection accuracy of ELM.</a:t>
            </a:r>
          </a:p>
        </p:txBody>
      </p:sp>
      <p:sp>
        <p:nvSpPr>
          <p:cNvPr id="12" name="TextBox 11">
            <a:extLst>
              <a:ext uri="{FF2B5EF4-FFF2-40B4-BE49-F238E27FC236}">
                <a16:creationId xmlns:a16="http://schemas.microsoft.com/office/drawing/2014/main" id="{724B5993-1062-4D78-BB9D-FC2053D13703}"/>
              </a:ext>
            </a:extLst>
          </p:cNvPr>
          <p:cNvSpPr txBox="1"/>
          <p:nvPr/>
        </p:nvSpPr>
        <p:spPr>
          <a:xfrm>
            <a:off x="290944" y="5255777"/>
            <a:ext cx="4128655" cy="461665"/>
          </a:xfrm>
          <a:prstGeom prst="rect">
            <a:avLst/>
          </a:prstGeom>
          <a:noFill/>
        </p:spPr>
        <p:txBody>
          <a:bodyPr wrap="square" rtlCol="0">
            <a:spAutoFit/>
          </a:bodyPr>
          <a:lstStyle/>
          <a:p>
            <a:r>
              <a:rPr lang="en-US" sz="1200" b="1" dirty="0">
                <a:latin typeface="Times New Roman" panose="02020603050405020304" pitchFamily="18" charset="0"/>
                <a:cs typeface="Times New Roman" panose="02020603050405020304" pitchFamily="18" charset="0"/>
              </a:rPr>
              <a:t>Figure 3: Shows Estimated Classification Accuracy over the selected channels.</a:t>
            </a:r>
          </a:p>
        </p:txBody>
      </p:sp>
      <p:sp>
        <p:nvSpPr>
          <p:cNvPr id="13" name="TextBox 12">
            <a:extLst>
              <a:ext uri="{FF2B5EF4-FFF2-40B4-BE49-F238E27FC236}">
                <a16:creationId xmlns:a16="http://schemas.microsoft.com/office/drawing/2014/main" id="{8457D03C-E22C-4F23-A31F-7FC3BD1260E2}"/>
              </a:ext>
            </a:extLst>
          </p:cNvPr>
          <p:cNvSpPr txBox="1"/>
          <p:nvPr/>
        </p:nvSpPr>
        <p:spPr>
          <a:xfrm>
            <a:off x="6636327" y="5182592"/>
            <a:ext cx="4835237" cy="461665"/>
          </a:xfrm>
          <a:prstGeom prst="rect">
            <a:avLst/>
          </a:prstGeom>
          <a:noFill/>
        </p:spPr>
        <p:txBody>
          <a:bodyPr wrap="square" rtlCol="0">
            <a:spAutoFit/>
          </a:bodyPr>
          <a:lstStyle/>
          <a:p>
            <a:pPr algn="just"/>
            <a:r>
              <a:rPr lang="en-US" sz="1200" b="1" dirty="0">
                <a:latin typeface="Times New Roman" panose="02020603050405020304" pitchFamily="18" charset="0"/>
                <a:cs typeface="Times New Roman" panose="02020603050405020304" pitchFamily="18" charset="0"/>
              </a:rPr>
              <a:t>Figure 4: Shows Number of channels selected with respect to Fitness</a:t>
            </a:r>
          </a:p>
          <a:p>
            <a:pPr algn="just"/>
            <a:r>
              <a:rPr lang="en-US" sz="1200" b="1" dirty="0">
                <a:latin typeface="Times New Roman" panose="02020603050405020304" pitchFamily="18" charset="0"/>
                <a:cs typeface="Times New Roman" panose="02020603050405020304" pitchFamily="18" charset="0"/>
              </a:rPr>
              <a:t>functions and Subject</a:t>
            </a:r>
          </a:p>
        </p:txBody>
      </p:sp>
    </p:spTree>
    <p:extLst>
      <p:ext uri="{BB962C8B-B14F-4D97-AF65-F5344CB8AC3E}">
        <p14:creationId xmlns:p14="http://schemas.microsoft.com/office/powerpoint/2010/main" val="386823148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2A8EA6-67E7-4515-8331-F8D2E901CC1A}"/>
              </a:ext>
            </a:extLst>
          </p:cNvPr>
          <p:cNvSpPr>
            <a:spLocks noGrp="1"/>
          </p:cNvSpPr>
          <p:nvPr>
            <p:ph type="title"/>
          </p:nvPr>
        </p:nvSpPr>
        <p:spPr>
          <a:xfrm>
            <a:off x="0" y="0"/>
            <a:ext cx="12192000" cy="886692"/>
          </a:xfrm>
          <a:solidFill>
            <a:srgbClr val="00B0F0"/>
          </a:solidFill>
        </p:spPr>
        <p:txBody>
          <a:bodyPr/>
          <a:lstStyle/>
          <a:p>
            <a:pPr algn="ctr"/>
            <a:r>
              <a:rPr lang="en-US" b="1" dirty="0">
                <a:latin typeface="Times New Roman" panose="02020603050405020304" pitchFamily="18" charset="0"/>
                <a:cs typeface="Times New Roman" panose="02020603050405020304" pitchFamily="18" charset="0"/>
              </a:rPr>
              <a:t>Summary of Work Done</a:t>
            </a:r>
          </a:p>
        </p:txBody>
      </p:sp>
      <p:sp>
        <p:nvSpPr>
          <p:cNvPr id="3" name="Slide Number Placeholder 2">
            <a:extLst>
              <a:ext uri="{FF2B5EF4-FFF2-40B4-BE49-F238E27FC236}">
                <a16:creationId xmlns:a16="http://schemas.microsoft.com/office/drawing/2014/main" id="{982E5B27-84A2-4A73-A998-D968D8305A37}"/>
              </a:ext>
            </a:extLst>
          </p:cNvPr>
          <p:cNvSpPr>
            <a:spLocks noGrp="1"/>
          </p:cNvSpPr>
          <p:nvPr>
            <p:ph type="sldNum" sz="quarter" idx="12"/>
          </p:nvPr>
        </p:nvSpPr>
        <p:spPr/>
        <p:txBody>
          <a:bodyPr/>
          <a:lstStyle/>
          <a:p>
            <a:fld id="{94A32D1D-B160-41E7-86C9-429380FE402D}" type="slidenum">
              <a:rPr lang="en-US" smtClean="0"/>
              <a:pPr/>
              <a:t>78</a:t>
            </a:fld>
            <a:endParaRPr lang="en-US"/>
          </a:p>
        </p:txBody>
      </p:sp>
      <p:sp>
        <p:nvSpPr>
          <p:cNvPr id="4" name="TextBox 3">
            <a:extLst>
              <a:ext uri="{FF2B5EF4-FFF2-40B4-BE49-F238E27FC236}">
                <a16:creationId xmlns:a16="http://schemas.microsoft.com/office/drawing/2014/main" id="{7266D122-A559-4F62-922E-37A40D8EACE4}"/>
              </a:ext>
            </a:extLst>
          </p:cNvPr>
          <p:cNvSpPr txBox="1"/>
          <p:nvPr/>
        </p:nvSpPr>
        <p:spPr>
          <a:xfrm>
            <a:off x="0" y="886692"/>
            <a:ext cx="12191999" cy="369332"/>
          </a:xfrm>
          <a:prstGeom prst="rect">
            <a:avLst/>
          </a:prstGeom>
          <a:solidFill>
            <a:schemeClr val="accent4"/>
          </a:solidFill>
          <a:ln w="28575">
            <a:solidFill>
              <a:schemeClr val="tx1"/>
            </a:solidFill>
          </a:ln>
        </p:spPr>
        <p:txBody>
          <a:bodyPr wrap="square" rtlCol="0">
            <a:spAutoFit/>
          </a:bodyPr>
          <a:lstStyle/>
          <a:p>
            <a:r>
              <a:rPr lang="en-US" b="1" dirty="0"/>
              <a:t>Related to </a:t>
            </a:r>
            <a:r>
              <a:rPr lang="en-US" b="1" dirty="0">
                <a:solidFill>
                  <a:srgbClr val="FF0000"/>
                </a:solidFill>
              </a:rPr>
              <a:t>Objective-2</a:t>
            </a:r>
            <a:r>
              <a:rPr lang="en-US" dirty="0"/>
              <a:t>: “</a:t>
            </a:r>
            <a:r>
              <a:rPr lang="en-US" b="1" i="1" dirty="0"/>
              <a:t>EEG channel selection </a:t>
            </a:r>
            <a:r>
              <a:rPr lang="en-US" dirty="0"/>
              <a:t>scheme implementation and testing over the seizure data”</a:t>
            </a:r>
          </a:p>
        </p:txBody>
      </p:sp>
      <p:sp>
        <p:nvSpPr>
          <p:cNvPr id="5" name="TextBox 4">
            <a:extLst>
              <a:ext uri="{FF2B5EF4-FFF2-40B4-BE49-F238E27FC236}">
                <a16:creationId xmlns:a16="http://schemas.microsoft.com/office/drawing/2014/main" id="{6D70BD27-7FF8-4F7E-9FEE-E22BA29893C6}"/>
              </a:ext>
            </a:extLst>
          </p:cNvPr>
          <p:cNvSpPr txBox="1"/>
          <p:nvPr/>
        </p:nvSpPr>
        <p:spPr>
          <a:xfrm>
            <a:off x="0" y="1367043"/>
            <a:ext cx="12191999" cy="646331"/>
          </a:xfrm>
          <a:prstGeom prst="rect">
            <a:avLst/>
          </a:prstGeom>
          <a:solidFill>
            <a:schemeClr val="accent5">
              <a:lumMod val="20000"/>
              <a:lumOff val="80000"/>
            </a:schemeClr>
          </a:solidFill>
        </p:spPr>
        <p:txBody>
          <a:bodyPr wrap="square" rtlCol="0">
            <a:spAutoFit/>
          </a:bodyPr>
          <a:lstStyle/>
          <a:p>
            <a:pPr algn="just"/>
            <a:r>
              <a:rPr lang="en-US" b="1" dirty="0">
                <a:latin typeface="Times New Roman" panose="02020603050405020304" pitchFamily="18" charset="0"/>
                <a:cs typeface="Times New Roman" panose="02020603050405020304" pitchFamily="18" charset="0"/>
              </a:rPr>
              <a:t>This work has been extended with Jaya algorithm and Genetic Algorithm to address that the search heuristic bio-inspired optimization algorithm could be use full for the EEG channel selection for seizure detection. </a:t>
            </a:r>
          </a:p>
        </p:txBody>
      </p:sp>
      <p:pic>
        <p:nvPicPr>
          <p:cNvPr id="6" name="Picture 5">
            <a:extLst>
              <a:ext uri="{FF2B5EF4-FFF2-40B4-BE49-F238E27FC236}">
                <a16:creationId xmlns:a16="http://schemas.microsoft.com/office/drawing/2014/main" id="{681480B3-BC56-454A-B9AB-746E4A49C977}"/>
              </a:ext>
            </a:extLst>
          </p:cNvPr>
          <p:cNvPicPr>
            <a:picLocks noChangeAspect="1"/>
          </p:cNvPicPr>
          <p:nvPr/>
        </p:nvPicPr>
        <p:blipFill>
          <a:blip r:embed="rId2"/>
          <a:stretch>
            <a:fillRect/>
          </a:stretch>
        </p:blipFill>
        <p:spPr>
          <a:xfrm>
            <a:off x="96982" y="2483827"/>
            <a:ext cx="5860473" cy="2822464"/>
          </a:xfrm>
          <a:prstGeom prst="rect">
            <a:avLst/>
          </a:prstGeom>
        </p:spPr>
      </p:pic>
      <p:pic>
        <p:nvPicPr>
          <p:cNvPr id="7" name="Picture 6">
            <a:extLst>
              <a:ext uri="{FF2B5EF4-FFF2-40B4-BE49-F238E27FC236}">
                <a16:creationId xmlns:a16="http://schemas.microsoft.com/office/drawing/2014/main" id="{D8D4810F-67AB-41D0-BA23-CD32DCA1E865}"/>
              </a:ext>
            </a:extLst>
          </p:cNvPr>
          <p:cNvPicPr>
            <a:picLocks noChangeAspect="1"/>
          </p:cNvPicPr>
          <p:nvPr/>
        </p:nvPicPr>
        <p:blipFill>
          <a:blip r:embed="rId3"/>
          <a:stretch>
            <a:fillRect/>
          </a:stretch>
        </p:blipFill>
        <p:spPr>
          <a:xfrm>
            <a:off x="6096000" y="2483827"/>
            <a:ext cx="5860473" cy="2697774"/>
          </a:xfrm>
          <a:prstGeom prst="rect">
            <a:avLst/>
          </a:prstGeom>
        </p:spPr>
      </p:pic>
      <p:sp>
        <p:nvSpPr>
          <p:cNvPr id="8" name="TextBox 7">
            <a:extLst>
              <a:ext uri="{FF2B5EF4-FFF2-40B4-BE49-F238E27FC236}">
                <a16:creationId xmlns:a16="http://schemas.microsoft.com/office/drawing/2014/main" id="{BB0FE824-77DB-4E77-B0F3-F467F2BE7163}"/>
              </a:ext>
            </a:extLst>
          </p:cNvPr>
          <p:cNvSpPr txBox="1"/>
          <p:nvPr/>
        </p:nvSpPr>
        <p:spPr>
          <a:xfrm>
            <a:off x="290944" y="5541818"/>
            <a:ext cx="5666511" cy="646331"/>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Figure 5: Shows Number of channels selected using each method</a:t>
            </a:r>
          </a:p>
        </p:txBody>
      </p:sp>
      <p:sp>
        <p:nvSpPr>
          <p:cNvPr id="9" name="TextBox 8">
            <a:extLst>
              <a:ext uri="{FF2B5EF4-FFF2-40B4-BE49-F238E27FC236}">
                <a16:creationId xmlns:a16="http://schemas.microsoft.com/office/drawing/2014/main" id="{D010673D-D7EC-4C90-9491-7F5D009AA420}"/>
              </a:ext>
            </a:extLst>
          </p:cNvPr>
          <p:cNvSpPr txBox="1"/>
          <p:nvPr/>
        </p:nvSpPr>
        <p:spPr>
          <a:xfrm>
            <a:off x="6096000" y="5541818"/>
            <a:ext cx="5860473" cy="646331"/>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Figure 6: Shows Estimated Detection Accuracy using each method</a:t>
            </a:r>
          </a:p>
        </p:txBody>
      </p:sp>
    </p:spTree>
    <p:extLst>
      <p:ext uri="{BB962C8B-B14F-4D97-AF65-F5344CB8AC3E}">
        <p14:creationId xmlns:p14="http://schemas.microsoft.com/office/powerpoint/2010/main" val="344255354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2A8EA6-67E7-4515-8331-F8D2E901CC1A}"/>
              </a:ext>
            </a:extLst>
          </p:cNvPr>
          <p:cNvSpPr>
            <a:spLocks noGrp="1"/>
          </p:cNvSpPr>
          <p:nvPr>
            <p:ph type="title"/>
          </p:nvPr>
        </p:nvSpPr>
        <p:spPr>
          <a:xfrm>
            <a:off x="0" y="0"/>
            <a:ext cx="12192000" cy="886692"/>
          </a:xfrm>
          <a:solidFill>
            <a:srgbClr val="00B0F0"/>
          </a:solidFill>
        </p:spPr>
        <p:txBody>
          <a:bodyPr/>
          <a:lstStyle/>
          <a:p>
            <a:pPr algn="ctr"/>
            <a:r>
              <a:rPr lang="en-US" b="1" dirty="0">
                <a:latin typeface="Times New Roman" panose="02020603050405020304" pitchFamily="18" charset="0"/>
                <a:cs typeface="Times New Roman" panose="02020603050405020304" pitchFamily="18" charset="0"/>
              </a:rPr>
              <a:t>Summary of Published Work</a:t>
            </a:r>
          </a:p>
        </p:txBody>
      </p:sp>
      <p:sp>
        <p:nvSpPr>
          <p:cNvPr id="3" name="Slide Number Placeholder 2">
            <a:extLst>
              <a:ext uri="{FF2B5EF4-FFF2-40B4-BE49-F238E27FC236}">
                <a16:creationId xmlns:a16="http://schemas.microsoft.com/office/drawing/2014/main" id="{982E5B27-84A2-4A73-A998-D968D8305A37}"/>
              </a:ext>
            </a:extLst>
          </p:cNvPr>
          <p:cNvSpPr>
            <a:spLocks noGrp="1"/>
          </p:cNvSpPr>
          <p:nvPr>
            <p:ph type="sldNum" sz="quarter" idx="12"/>
          </p:nvPr>
        </p:nvSpPr>
        <p:spPr/>
        <p:txBody>
          <a:bodyPr/>
          <a:lstStyle/>
          <a:p>
            <a:fld id="{94A32D1D-B160-41E7-86C9-429380FE402D}" type="slidenum">
              <a:rPr lang="en-US" smtClean="0"/>
              <a:pPr/>
              <a:t>79</a:t>
            </a:fld>
            <a:endParaRPr lang="en-US" dirty="0"/>
          </a:p>
        </p:txBody>
      </p:sp>
      <p:sp>
        <p:nvSpPr>
          <p:cNvPr id="4" name="TextBox 3">
            <a:extLst>
              <a:ext uri="{FF2B5EF4-FFF2-40B4-BE49-F238E27FC236}">
                <a16:creationId xmlns:a16="http://schemas.microsoft.com/office/drawing/2014/main" id="{7266D122-A559-4F62-922E-37A40D8EACE4}"/>
              </a:ext>
            </a:extLst>
          </p:cNvPr>
          <p:cNvSpPr txBox="1"/>
          <p:nvPr/>
        </p:nvSpPr>
        <p:spPr>
          <a:xfrm>
            <a:off x="0" y="886692"/>
            <a:ext cx="12191999" cy="369332"/>
          </a:xfrm>
          <a:prstGeom prst="rect">
            <a:avLst/>
          </a:prstGeom>
          <a:solidFill>
            <a:schemeClr val="accent4">
              <a:lumMod val="60000"/>
              <a:lumOff val="40000"/>
            </a:schemeClr>
          </a:solidFill>
          <a:ln w="28575">
            <a:solidFill>
              <a:schemeClr val="tx1"/>
            </a:solidFill>
          </a:ln>
        </p:spPr>
        <p:txBody>
          <a:bodyPr wrap="square" rtlCol="0">
            <a:spAutoFit/>
          </a:bodyPr>
          <a:lstStyle/>
          <a:p>
            <a:r>
              <a:rPr lang="en-US" b="1" dirty="0"/>
              <a:t>Related to </a:t>
            </a:r>
            <a:r>
              <a:rPr lang="en-US" b="1" dirty="0">
                <a:solidFill>
                  <a:srgbClr val="FF0000"/>
                </a:solidFill>
              </a:rPr>
              <a:t>Objective-3</a:t>
            </a:r>
            <a:r>
              <a:rPr lang="en-US" dirty="0"/>
              <a:t>: “Normal, pre-ictal, ictal, interictal EEG data analysis to propose a scheme for seizure detection”</a:t>
            </a:r>
          </a:p>
        </p:txBody>
      </p:sp>
      <p:sp>
        <p:nvSpPr>
          <p:cNvPr id="5" name="TextBox 4">
            <a:extLst>
              <a:ext uri="{FF2B5EF4-FFF2-40B4-BE49-F238E27FC236}">
                <a16:creationId xmlns:a16="http://schemas.microsoft.com/office/drawing/2014/main" id="{D3923507-894C-4A76-B98F-788D728C35AF}"/>
              </a:ext>
            </a:extLst>
          </p:cNvPr>
          <p:cNvSpPr txBox="1"/>
          <p:nvPr/>
        </p:nvSpPr>
        <p:spPr>
          <a:xfrm>
            <a:off x="1" y="1302325"/>
            <a:ext cx="12191998" cy="369332"/>
          </a:xfrm>
          <a:prstGeom prst="rect">
            <a:avLst/>
          </a:prstGeom>
          <a:solidFill>
            <a:schemeClr val="accent5">
              <a:lumMod val="20000"/>
              <a:lumOff val="80000"/>
            </a:schemeClr>
          </a:solidFill>
        </p:spPr>
        <p:txBody>
          <a:bodyPr wrap="square" rtlCol="0">
            <a:spAutoFit/>
          </a:bodyPr>
          <a:lstStyle/>
          <a:p>
            <a:r>
              <a:rPr lang="en-US" b="1" dirty="0"/>
              <a:t>Paper Title: “</a:t>
            </a:r>
            <a:r>
              <a:rPr lang="en-US" i="1" dirty="0"/>
              <a:t>A Multi-View SVM Approach for Seizure Detection from Single Channel EEG signals”[6], IETE Journal of Research </a:t>
            </a:r>
          </a:p>
        </p:txBody>
      </p:sp>
      <p:pic>
        <p:nvPicPr>
          <p:cNvPr id="9" name="Picture 8">
            <a:extLst>
              <a:ext uri="{FF2B5EF4-FFF2-40B4-BE49-F238E27FC236}">
                <a16:creationId xmlns:a16="http://schemas.microsoft.com/office/drawing/2014/main" id="{E0EBB258-4E87-4DE2-AA35-C6EF8292EF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4965" y="1924169"/>
            <a:ext cx="11422069" cy="4505954"/>
          </a:xfrm>
          <a:prstGeom prst="rect">
            <a:avLst/>
          </a:prstGeom>
        </p:spPr>
      </p:pic>
      <p:sp>
        <p:nvSpPr>
          <p:cNvPr id="10" name="TextBox 9">
            <a:extLst>
              <a:ext uri="{FF2B5EF4-FFF2-40B4-BE49-F238E27FC236}">
                <a16:creationId xmlns:a16="http://schemas.microsoft.com/office/drawing/2014/main" id="{F7B70B58-C5AC-4A25-8B3D-F12D7E0807D7}"/>
              </a:ext>
            </a:extLst>
          </p:cNvPr>
          <p:cNvSpPr txBox="1"/>
          <p:nvPr/>
        </p:nvSpPr>
        <p:spPr>
          <a:xfrm>
            <a:off x="4244436" y="6270095"/>
            <a:ext cx="4890654" cy="369332"/>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Figure 7. Illustration of the proposed approach</a:t>
            </a:r>
          </a:p>
        </p:txBody>
      </p:sp>
    </p:spTree>
    <p:extLst>
      <p:ext uri="{BB962C8B-B14F-4D97-AF65-F5344CB8AC3E}">
        <p14:creationId xmlns:p14="http://schemas.microsoft.com/office/powerpoint/2010/main" val="2608557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p:cNvGraphicFramePr/>
          <p:nvPr>
            <p:extLst>
              <p:ext uri="{D42A27DB-BD31-4B8C-83A1-F6EECF244321}">
                <p14:modId xmlns:p14="http://schemas.microsoft.com/office/powerpoint/2010/main" val="1908640926"/>
              </p:ext>
            </p:extLst>
          </p:nvPr>
        </p:nvGraphicFramePr>
        <p:xfrm>
          <a:off x="838200" y="73542"/>
          <a:ext cx="10515600" cy="11324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Footer Placeholder 3"/>
          <p:cNvSpPr>
            <a:spLocks noGrp="1"/>
          </p:cNvSpPr>
          <p:nvPr>
            <p:ph type="ftr" sz="quarter" idx="11"/>
          </p:nvPr>
        </p:nvSpPr>
        <p:spPr/>
        <p:txBody>
          <a:bodyPr/>
          <a:lstStyle/>
          <a:p>
            <a:r>
              <a:rPr lang="en-US"/>
              <a:t>IIIT-Allahabad </a:t>
            </a:r>
          </a:p>
        </p:txBody>
      </p:sp>
      <p:sp>
        <p:nvSpPr>
          <p:cNvPr id="9" name="TextBox 8">
            <a:extLst>
              <a:ext uri="{FF2B5EF4-FFF2-40B4-BE49-F238E27FC236}">
                <a16:creationId xmlns:a16="http://schemas.microsoft.com/office/drawing/2014/main" id="{43C842F8-9545-4EA7-AA21-CB72F51F4678}"/>
              </a:ext>
            </a:extLst>
          </p:cNvPr>
          <p:cNvSpPr txBox="1"/>
          <p:nvPr/>
        </p:nvSpPr>
        <p:spPr>
          <a:xfrm>
            <a:off x="8534399" y="1409694"/>
            <a:ext cx="3405809" cy="2246769"/>
          </a:xfrm>
          <a:prstGeom prst="rect">
            <a:avLst/>
          </a:prstGeom>
          <a:noFill/>
        </p:spPr>
        <p:txBody>
          <a:bodyPr wrap="square" rtlCol="0">
            <a:spAutoFit/>
          </a:bodyPr>
          <a:lstStyle/>
          <a:p>
            <a:pPr algn="just"/>
            <a:r>
              <a:rPr lang="en-US" sz="2000" b="1" dirty="0">
                <a:latin typeface="Times New Roman" panose="02020603050405020304" pitchFamily="18" charset="0"/>
                <a:cs typeface="Times New Roman" panose="02020603050405020304" pitchFamily="18" charset="0"/>
              </a:rPr>
              <a:t>Thalamus:</a:t>
            </a:r>
          </a:p>
          <a:p>
            <a:pPr algn="just"/>
            <a:r>
              <a:rPr lang="en-US" sz="2000" dirty="0">
                <a:latin typeface="Times New Roman" panose="02020603050405020304" pitchFamily="18" charset="0"/>
                <a:cs typeface="Times New Roman" panose="02020603050405020304" pitchFamily="18" charset="0"/>
              </a:rPr>
              <a:t>Located in the central part of the brain, the thalamus processes and coordinates sensory messages, such as touch, received from the body [1].</a:t>
            </a:r>
          </a:p>
        </p:txBody>
      </p:sp>
      <p:pic>
        <p:nvPicPr>
          <p:cNvPr id="6" name="Picture 5">
            <a:extLst>
              <a:ext uri="{FF2B5EF4-FFF2-40B4-BE49-F238E27FC236}">
                <a16:creationId xmlns:a16="http://schemas.microsoft.com/office/drawing/2014/main" id="{5A911CF0-48AA-4393-ACE6-4E399519C9E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22464" y="1281111"/>
            <a:ext cx="7658100" cy="4905375"/>
          </a:xfrm>
          <a:prstGeom prst="rect">
            <a:avLst/>
          </a:prstGeom>
        </p:spPr>
      </p:pic>
      <p:sp>
        <p:nvSpPr>
          <p:cNvPr id="2" name="TextBox 1">
            <a:extLst>
              <a:ext uri="{FF2B5EF4-FFF2-40B4-BE49-F238E27FC236}">
                <a16:creationId xmlns:a16="http://schemas.microsoft.com/office/drawing/2014/main" id="{9F77C1F4-A958-40E8-A4C0-A4FAD7627C6A}"/>
              </a:ext>
            </a:extLst>
          </p:cNvPr>
          <p:cNvSpPr txBox="1"/>
          <p:nvPr/>
        </p:nvSpPr>
        <p:spPr>
          <a:xfrm>
            <a:off x="3392557" y="6239494"/>
            <a:ext cx="1046921" cy="369332"/>
          </a:xfrm>
          <a:prstGeom prst="rect">
            <a:avLst/>
          </a:prstGeom>
          <a:noFill/>
        </p:spPr>
        <p:txBody>
          <a:bodyPr wrap="square" rtlCol="0">
            <a:spAutoFit/>
          </a:bodyPr>
          <a:lstStyle/>
          <a:p>
            <a:r>
              <a:rPr lang="en-US" dirty="0"/>
              <a:t>Fig.6,[1]</a:t>
            </a:r>
          </a:p>
        </p:txBody>
      </p:sp>
    </p:spTree>
    <p:extLst>
      <p:ext uri="{BB962C8B-B14F-4D97-AF65-F5344CB8AC3E}">
        <p14:creationId xmlns:p14="http://schemas.microsoft.com/office/powerpoint/2010/main" val="366036111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2A8EA6-67E7-4515-8331-F8D2E901CC1A}"/>
              </a:ext>
            </a:extLst>
          </p:cNvPr>
          <p:cNvSpPr>
            <a:spLocks noGrp="1"/>
          </p:cNvSpPr>
          <p:nvPr>
            <p:ph type="title"/>
          </p:nvPr>
        </p:nvSpPr>
        <p:spPr>
          <a:xfrm>
            <a:off x="0" y="0"/>
            <a:ext cx="12192000" cy="886692"/>
          </a:xfrm>
          <a:solidFill>
            <a:srgbClr val="00B0F0"/>
          </a:solidFill>
        </p:spPr>
        <p:txBody>
          <a:bodyPr/>
          <a:lstStyle/>
          <a:p>
            <a:pPr algn="ctr"/>
            <a:r>
              <a:rPr lang="en-US" b="1" dirty="0">
                <a:latin typeface="Times New Roman" panose="02020603050405020304" pitchFamily="18" charset="0"/>
                <a:cs typeface="Times New Roman" panose="02020603050405020304" pitchFamily="18" charset="0"/>
              </a:rPr>
              <a:t>Summary of Published Work</a:t>
            </a:r>
          </a:p>
        </p:txBody>
      </p:sp>
      <p:sp>
        <p:nvSpPr>
          <p:cNvPr id="3" name="Slide Number Placeholder 2">
            <a:extLst>
              <a:ext uri="{FF2B5EF4-FFF2-40B4-BE49-F238E27FC236}">
                <a16:creationId xmlns:a16="http://schemas.microsoft.com/office/drawing/2014/main" id="{982E5B27-84A2-4A73-A998-D968D8305A37}"/>
              </a:ext>
            </a:extLst>
          </p:cNvPr>
          <p:cNvSpPr>
            <a:spLocks noGrp="1"/>
          </p:cNvSpPr>
          <p:nvPr>
            <p:ph type="sldNum" sz="quarter" idx="12"/>
          </p:nvPr>
        </p:nvSpPr>
        <p:spPr/>
        <p:txBody>
          <a:bodyPr/>
          <a:lstStyle/>
          <a:p>
            <a:fld id="{94A32D1D-B160-41E7-86C9-429380FE402D}" type="slidenum">
              <a:rPr lang="en-US" smtClean="0"/>
              <a:pPr/>
              <a:t>80</a:t>
            </a:fld>
            <a:endParaRPr lang="en-US" dirty="0"/>
          </a:p>
        </p:txBody>
      </p:sp>
      <p:sp>
        <p:nvSpPr>
          <p:cNvPr id="4" name="TextBox 3">
            <a:extLst>
              <a:ext uri="{FF2B5EF4-FFF2-40B4-BE49-F238E27FC236}">
                <a16:creationId xmlns:a16="http://schemas.microsoft.com/office/drawing/2014/main" id="{7266D122-A559-4F62-922E-37A40D8EACE4}"/>
              </a:ext>
            </a:extLst>
          </p:cNvPr>
          <p:cNvSpPr txBox="1"/>
          <p:nvPr/>
        </p:nvSpPr>
        <p:spPr>
          <a:xfrm>
            <a:off x="0" y="886692"/>
            <a:ext cx="12191999" cy="369332"/>
          </a:xfrm>
          <a:prstGeom prst="rect">
            <a:avLst/>
          </a:prstGeom>
          <a:solidFill>
            <a:schemeClr val="accent4"/>
          </a:solidFill>
          <a:ln w="28575">
            <a:solidFill>
              <a:schemeClr val="tx1"/>
            </a:solidFill>
          </a:ln>
        </p:spPr>
        <p:txBody>
          <a:bodyPr wrap="square" rtlCol="0">
            <a:spAutoFit/>
          </a:bodyPr>
          <a:lstStyle/>
          <a:p>
            <a:r>
              <a:rPr lang="en-US" b="1" dirty="0"/>
              <a:t>Related to </a:t>
            </a:r>
            <a:r>
              <a:rPr lang="en-US" b="1" dirty="0">
                <a:solidFill>
                  <a:srgbClr val="FF0000"/>
                </a:solidFill>
              </a:rPr>
              <a:t>Objective-3</a:t>
            </a:r>
            <a:r>
              <a:rPr lang="en-US" dirty="0"/>
              <a:t>: “Normal, pre-ictal, ictal, interictal EEG data analysis to propose a scheme for seizure detection”</a:t>
            </a:r>
          </a:p>
        </p:txBody>
      </p:sp>
      <p:sp>
        <p:nvSpPr>
          <p:cNvPr id="5" name="TextBox 4">
            <a:extLst>
              <a:ext uri="{FF2B5EF4-FFF2-40B4-BE49-F238E27FC236}">
                <a16:creationId xmlns:a16="http://schemas.microsoft.com/office/drawing/2014/main" id="{D3923507-894C-4A76-B98F-788D728C35AF}"/>
              </a:ext>
            </a:extLst>
          </p:cNvPr>
          <p:cNvSpPr txBox="1"/>
          <p:nvPr/>
        </p:nvSpPr>
        <p:spPr>
          <a:xfrm>
            <a:off x="27702" y="1316179"/>
            <a:ext cx="12164297" cy="369332"/>
          </a:xfrm>
          <a:prstGeom prst="rect">
            <a:avLst/>
          </a:prstGeom>
          <a:solidFill>
            <a:schemeClr val="accent5">
              <a:lumMod val="20000"/>
              <a:lumOff val="80000"/>
            </a:schemeClr>
          </a:solidFill>
        </p:spPr>
        <p:txBody>
          <a:bodyPr wrap="square" rtlCol="0">
            <a:spAutoFit/>
          </a:bodyPr>
          <a:lstStyle/>
          <a:p>
            <a:r>
              <a:rPr lang="en-US" b="1" dirty="0"/>
              <a:t>Paper Title: “</a:t>
            </a:r>
            <a:r>
              <a:rPr lang="en-US" i="1" dirty="0"/>
              <a:t>A Multi-View SVM Approach for Seizure Detection from Single Channel EEG signals”[6], IETE Journal of Research </a:t>
            </a:r>
          </a:p>
        </p:txBody>
      </p:sp>
      <p:pic>
        <p:nvPicPr>
          <p:cNvPr id="7" name="Picture 6">
            <a:extLst>
              <a:ext uri="{FF2B5EF4-FFF2-40B4-BE49-F238E27FC236}">
                <a16:creationId xmlns:a16="http://schemas.microsoft.com/office/drawing/2014/main" id="{496CAB92-03F5-4D69-B2C0-C0957D76BA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1927" y="1898555"/>
            <a:ext cx="4309455" cy="4829849"/>
          </a:xfrm>
          <a:prstGeom prst="rect">
            <a:avLst/>
          </a:prstGeom>
        </p:spPr>
      </p:pic>
      <p:sp>
        <p:nvSpPr>
          <p:cNvPr id="8" name="TextBox 7">
            <a:extLst>
              <a:ext uri="{FF2B5EF4-FFF2-40B4-BE49-F238E27FC236}">
                <a16:creationId xmlns:a16="http://schemas.microsoft.com/office/drawing/2014/main" id="{CF8242D0-7EBD-457E-A392-DEDA39433DCF}"/>
              </a:ext>
            </a:extLst>
          </p:cNvPr>
          <p:cNvSpPr txBox="1"/>
          <p:nvPr/>
        </p:nvSpPr>
        <p:spPr>
          <a:xfrm>
            <a:off x="6206836" y="2729345"/>
            <a:ext cx="5473236" cy="1477328"/>
          </a:xfrm>
          <a:prstGeom prst="rect">
            <a:avLst/>
          </a:prstGeom>
          <a:solidFill>
            <a:schemeClr val="accent3">
              <a:lumMod val="20000"/>
              <a:lumOff val="80000"/>
            </a:schemeClr>
          </a:solidFill>
        </p:spPr>
        <p:txBody>
          <a:bodyPr wrap="square" rtlCol="0">
            <a:spAutoFit/>
          </a:bodyPr>
          <a:lstStyle/>
          <a:p>
            <a:pPr algn="just"/>
            <a:r>
              <a:rPr lang="en-US" b="1" dirty="0">
                <a:latin typeface="Times New Roman" panose="02020603050405020304" pitchFamily="18" charset="0"/>
                <a:cs typeface="Times New Roman" panose="02020603050405020304" pitchFamily="18" charset="0"/>
              </a:rPr>
              <a:t>SVM-2K:</a:t>
            </a:r>
          </a:p>
          <a:p>
            <a:pPr algn="just"/>
            <a:r>
              <a:rPr lang="en-US" dirty="0">
                <a:latin typeface="Times New Roman" panose="02020603050405020304" pitchFamily="18" charset="0"/>
                <a:cs typeface="Times New Roman" panose="02020603050405020304" pitchFamily="18" charset="0"/>
              </a:rPr>
              <a:t>J. D. R. Farquhar, H. Meng, S. </a:t>
            </a:r>
            <a:r>
              <a:rPr lang="en-US" dirty="0" err="1">
                <a:latin typeface="Times New Roman" panose="02020603050405020304" pitchFamily="18" charset="0"/>
                <a:cs typeface="Times New Roman" panose="02020603050405020304" pitchFamily="18" charset="0"/>
              </a:rPr>
              <a:t>Szedmak</a:t>
            </a:r>
            <a:r>
              <a:rPr lang="en-US" dirty="0">
                <a:latin typeface="Times New Roman" panose="02020603050405020304" pitchFamily="18" charset="0"/>
                <a:cs typeface="Times New Roman" panose="02020603050405020304" pitchFamily="18" charset="0"/>
              </a:rPr>
              <a:t>, D. R. </a:t>
            </a:r>
            <a:r>
              <a:rPr lang="en-US" dirty="0" err="1">
                <a:latin typeface="Times New Roman" panose="02020603050405020304" pitchFamily="18" charset="0"/>
                <a:cs typeface="Times New Roman" panose="02020603050405020304" pitchFamily="18" charset="0"/>
              </a:rPr>
              <a:t>Hardoon</a:t>
            </a:r>
            <a:r>
              <a:rPr lang="en-US" dirty="0">
                <a:latin typeface="Times New Roman" panose="02020603050405020304" pitchFamily="18" charset="0"/>
                <a:cs typeface="Times New Roman" panose="02020603050405020304" pitchFamily="18" charset="0"/>
              </a:rPr>
              <a:t>, and J. </a:t>
            </a:r>
            <a:r>
              <a:rPr lang="en-US" dirty="0" err="1">
                <a:latin typeface="Times New Roman" panose="02020603050405020304" pitchFamily="18" charset="0"/>
                <a:cs typeface="Times New Roman" panose="02020603050405020304" pitchFamily="18" charset="0"/>
              </a:rPr>
              <a:t>Shawe-taylor</a:t>
            </a:r>
            <a:r>
              <a:rPr lang="en-US" dirty="0">
                <a:latin typeface="Times New Roman" panose="02020603050405020304" pitchFamily="18" charset="0"/>
                <a:cs typeface="Times New Roman" panose="02020603050405020304" pitchFamily="18" charset="0"/>
              </a:rPr>
              <a:t>, “Two view learning: </a:t>
            </a:r>
            <a:r>
              <a:rPr lang="en-US" b="1" dirty="0">
                <a:latin typeface="Times New Roman" panose="02020603050405020304" pitchFamily="18" charset="0"/>
                <a:cs typeface="Times New Roman" panose="02020603050405020304" pitchFamily="18" charset="0"/>
              </a:rPr>
              <a:t>Svm-2k</a:t>
            </a:r>
            <a:r>
              <a:rPr lang="en-US" dirty="0">
                <a:latin typeface="Times New Roman" panose="02020603050405020304" pitchFamily="18" charset="0"/>
                <a:cs typeface="Times New Roman" panose="02020603050405020304" pitchFamily="18" charset="0"/>
              </a:rPr>
              <a:t>, theory and practice”. In </a:t>
            </a:r>
            <a:r>
              <a:rPr lang="en-US" b="1" i="1" dirty="0">
                <a:latin typeface="Times New Roman" panose="02020603050405020304" pitchFamily="18" charset="0"/>
                <a:cs typeface="Times New Roman" panose="02020603050405020304" pitchFamily="18" charset="0"/>
              </a:rPr>
              <a:t>NIPS</a:t>
            </a:r>
            <a:r>
              <a:rPr lang="en-US" dirty="0">
                <a:latin typeface="Times New Roman" panose="02020603050405020304" pitchFamily="18" charset="0"/>
                <a:cs typeface="Times New Roman" panose="02020603050405020304" pitchFamily="18" charset="0"/>
              </a:rPr>
              <a:t>. MIT Press, 2006.</a:t>
            </a:r>
          </a:p>
          <a:p>
            <a:endParaRPr lang="en-US" dirty="0"/>
          </a:p>
        </p:txBody>
      </p:sp>
      <p:sp>
        <p:nvSpPr>
          <p:cNvPr id="11" name="TextBox 10">
            <a:extLst>
              <a:ext uri="{FF2B5EF4-FFF2-40B4-BE49-F238E27FC236}">
                <a16:creationId xmlns:a16="http://schemas.microsoft.com/office/drawing/2014/main" id="{2274A08D-D763-4E7A-BF54-36966826AE86}"/>
              </a:ext>
            </a:extLst>
          </p:cNvPr>
          <p:cNvSpPr txBox="1"/>
          <p:nvPr/>
        </p:nvSpPr>
        <p:spPr>
          <a:xfrm>
            <a:off x="5043054" y="5472545"/>
            <a:ext cx="1163781" cy="369332"/>
          </a:xfrm>
          <a:prstGeom prst="rect">
            <a:avLst/>
          </a:prstGeom>
          <a:noFill/>
        </p:spPr>
        <p:txBody>
          <a:bodyPr wrap="square" rtlCol="0">
            <a:spAutoFit/>
          </a:bodyPr>
          <a:lstStyle/>
          <a:p>
            <a:r>
              <a:rPr lang="en-US" i="1" dirty="0" err="1">
                <a:latin typeface="Times New Roman" panose="02020603050405020304" pitchFamily="18" charset="0"/>
                <a:cs typeface="Times New Roman" panose="02020603050405020304" pitchFamily="18" charset="0"/>
              </a:rPr>
              <a:t>Refe</a:t>
            </a:r>
            <a:r>
              <a:rPr lang="en-US" i="1" dirty="0">
                <a:latin typeface="Times New Roman" panose="02020603050405020304" pitchFamily="18" charset="0"/>
                <a:cs typeface="Times New Roman" panose="02020603050405020304" pitchFamily="18" charset="0"/>
              </a:rPr>
              <a:t>. [6]</a:t>
            </a:r>
          </a:p>
        </p:txBody>
      </p:sp>
    </p:spTree>
    <p:extLst>
      <p:ext uri="{BB962C8B-B14F-4D97-AF65-F5344CB8AC3E}">
        <p14:creationId xmlns:p14="http://schemas.microsoft.com/office/powerpoint/2010/main" val="278810501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2A8EA6-67E7-4515-8331-F8D2E901CC1A}"/>
              </a:ext>
            </a:extLst>
          </p:cNvPr>
          <p:cNvSpPr>
            <a:spLocks noGrp="1"/>
          </p:cNvSpPr>
          <p:nvPr>
            <p:ph type="title"/>
          </p:nvPr>
        </p:nvSpPr>
        <p:spPr>
          <a:xfrm>
            <a:off x="0" y="0"/>
            <a:ext cx="12192000" cy="886692"/>
          </a:xfrm>
          <a:solidFill>
            <a:srgbClr val="00B0F0"/>
          </a:solidFill>
        </p:spPr>
        <p:txBody>
          <a:bodyPr/>
          <a:lstStyle/>
          <a:p>
            <a:pPr algn="ctr"/>
            <a:r>
              <a:rPr lang="en-US" b="1" dirty="0">
                <a:latin typeface="Times New Roman" panose="02020603050405020304" pitchFamily="18" charset="0"/>
                <a:cs typeface="Times New Roman" panose="02020603050405020304" pitchFamily="18" charset="0"/>
              </a:rPr>
              <a:t>Summary of Published Work</a:t>
            </a:r>
          </a:p>
        </p:txBody>
      </p:sp>
      <p:sp>
        <p:nvSpPr>
          <p:cNvPr id="3" name="Slide Number Placeholder 2">
            <a:extLst>
              <a:ext uri="{FF2B5EF4-FFF2-40B4-BE49-F238E27FC236}">
                <a16:creationId xmlns:a16="http://schemas.microsoft.com/office/drawing/2014/main" id="{982E5B27-84A2-4A73-A998-D968D8305A37}"/>
              </a:ext>
            </a:extLst>
          </p:cNvPr>
          <p:cNvSpPr>
            <a:spLocks noGrp="1"/>
          </p:cNvSpPr>
          <p:nvPr>
            <p:ph type="sldNum" sz="quarter" idx="12"/>
          </p:nvPr>
        </p:nvSpPr>
        <p:spPr/>
        <p:txBody>
          <a:bodyPr/>
          <a:lstStyle/>
          <a:p>
            <a:fld id="{94A32D1D-B160-41E7-86C9-429380FE402D}" type="slidenum">
              <a:rPr lang="en-US" smtClean="0"/>
              <a:pPr/>
              <a:t>81</a:t>
            </a:fld>
            <a:endParaRPr lang="en-US"/>
          </a:p>
        </p:txBody>
      </p:sp>
      <p:sp>
        <p:nvSpPr>
          <p:cNvPr id="4" name="TextBox 3">
            <a:extLst>
              <a:ext uri="{FF2B5EF4-FFF2-40B4-BE49-F238E27FC236}">
                <a16:creationId xmlns:a16="http://schemas.microsoft.com/office/drawing/2014/main" id="{7266D122-A559-4F62-922E-37A40D8EACE4}"/>
              </a:ext>
            </a:extLst>
          </p:cNvPr>
          <p:cNvSpPr txBox="1"/>
          <p:nvPr/>
        </p:nvSpPr>
        <p:spPr>
          <a:xfrm>
            <a:off x="0" y="886692"/>
            <a:ext cx="12191999" cy="369332"/>
          </a:xfrm>
          <a:prstGeom prst="rect">
            <a:avLst/>
          </a:prstGeom>
          <a:solidFill>
            <a:schemeClr val="accent4"/>
          </a:solidFill>
          <a:ln w="28575">
            <a:solidFill>
              <a:schemeClr val="tx1"/>
            </a:solidFill>
          </a:ln>
        </p:spPr>
        <p:txBody>
          <a:bodyPr wrap="square" rtlCol="0">
            <a:spAutoFit/>
          </a:bodyPr>
          <a:lstStyle/>
          <a:p>
            <a:r>
              <a:rPr lang="en-US" b="1" dirty="0"/>
              <a:t>Related to </a:t>
            </a:r>
            <a:r>
              <a:rPr lang="en-US" b="1" dirty="0">
                <a:solidFill>
                  <a:srgbClr val="FF0000"/>
                </a:solidFill>
              </a:rPr>
              <a:t>Objective-3</a:t>
            </a:r>
            <a:r>
              <a:rPr lang="en-US" dirty="0"/>
              <a:t>: “Normal, pre-ictal, ictal, interictal EEG data analysis to propose a scheme for seizure detection”</a:t>
            </a:r>
          </a:p>
        </p:txBody>
      </p:sp>
      <p:graphicFrame>
        <p:nvGraphicFramePr>
          <p:cNvPr id="5" name="Table 4">
            <a:extLst>
              <a:ext uri="{FF2B5EF4-FFF2-40B4-BE49-F238E27FC236}">
                <a16:creationId xmlns:a16="http://schemas.microsoft.com/office/drawing/2014/main" id="{B07EF7EF-DD8A-4B43-B068-05DBC91A5EAF}"/>
              </a:ext>
            </a:extLst>
          </p:cNvPr>
          <p:cNvGraphicFramePr>
            <a:graphicFrameLocks noGrp="1"/>
          </p:cNvGraphicFramePr>
          <p:nvPr/>
        </p:nvGraphicFramePr>
        <p:xfrm>
          <a:off x="387926" y="2013119"/>
          <a:ext cx="5708075" cy="3746197"/>
        </p:xfrm>
        <a:graphic>
          <a:graphicData uri="http://schemas.openxmlformats.org/drawingml/2006/table">
            <a:tbl>
              <a:tblPr firstRow="1" firstCol="1" bandRow="1"/>
              <a:tblGrid>
                <a:gridCol w="1141398">
                  <a:extLst>
                    <a:ext uri="{9D8B030D-6E8A-4147-A177-3AD203B41FA5}">
                      <a16:colId xmlns:a16="http://schemas.microsoft.com/office/drawing/2014/main" val="2994379135"/>
                    </a:ext>
                  </a:extLst>
                </a:gridCol>
                <a:gridCol w="1141398">
                  <a:extLst>
                    <a:ext uri="{9D8B030D-6E8A-4147-A177-3AD203B41FA5}">
                      <a16:colId xmlns:a16="http://schemas.microsoft.com/office/drawing/2014/main" val="925883605"/>
                    </a:ext>
                  </a:extLst>
                </a:gridCol>
                <a:gridCol w="1141398">
                  <a:extLst>
                    <a:ext uri="{9D8B030D-6E8A-4147-A177-3AD203B41FA5}">
                      <a16:colId xmlns:a16="http://schemas.microsoft.com/office/drawing/2014/main" val="2805401278"/>
                    </a:ext>
                  </a:extLst>
                </a:gridCol>
                <a:gridCol w="1141398">
                  <a:extLst>
                    <a:ext uri="{9D8B030D-6E8A-4147-A177-3AD203B41FA5}">
                      <a16:colId xmlns:a16="http://schemas.microsoft.com/office/drawing/2014/main" val="1476748326"/>
                    </a:ext>
                  </a:extLst>
                </a:gridCol>
                <a:gridCol w="1142483">
                  <a:extLst>
                    <a:ext uri="{9D8B030D-6E8A-4147-A177-3AD203B41FA5}">
                      <a16:colId xmlns:a16="http://schemas.microsoft.com/office/drawing/2014/main" val="1674701824"/>
                    </a:ext>
                  </a:extLst>
                </a:gridCol>
              </a:tblGrid>
              <a:tr h="615740">
                <a:tc rowSpan="2">
                  <a:txBody>
                    <a:bodyPr/>
                    <a:lstStyle/>
                    <a:p>
                      <a:pPr marL="0" marR="0" algn="ctr">
                        <a:spcBef>
                          <a:spcPts val="0"/>
                        </a:spcBef>
                        <a:spcAft>
                          <a:spcPts val="0"/>
                        </a:spcAft>
                      </a:pPr>
                      <a:endParaRPr lang="en-US" sz="1600" b="1" dirty="0">
                        <a:effectLst/>
                        <a:latin typeface="Times New Roman" panose="02020603050405020304" pitchFamily="18" charset="0"/>
                        <a:ea typeface="Times New Roman" panose="02020603050405020304" pitchFamily="18" charset="0"/>
                      </a:endParaRPr>
                    </a:p>
                    <a:p>
                      <a:pPr marL="0" marR="0" algn="ctr">
                        <a:spcBef>
                          <a:spcPts val="0"/>
                        </a:spcBef>
                        <a:spcAft>
                          <a:spcPts val="0"/>
                        </a:spcAft>
                      </a:pPr>
                      <a:endParaRPr lang="en-US" sz="1600" b="1" dirty="0">
                        <a:effectLst/>
                        <a:latin typeface="Times New Roman" panose="02020603050405020304" pitchFamily="18" charset="0"/>
                        <a:ea typeface="Times New Roman" panose="02020603050405020304" pitchFamily="18" charset="0"/>
                      </a:endParaRPr>
                    </a:p>
                    <a:p>
                      <a:pPr marL="0" marR="0" algn="ctr">
                        <a:spcBef>
                          <a:spcPts val="0"/>
                        </a:spcBef>
                        <a:spcAft>
                          <a:spcPts val="0"/>
                        </a:spcAft>
                      </a:pPr>
                      <a:endParaRPr lang="en-US" sz="1600" b="1" dirty="0">
                        <a:effectLst/>
                        <a:latin typeface="Times New Roman" panose="02020603050405020304" pitchFamily="18" charset="0"/>
                        <a:ea typeface="Times New Roman" panose="02020603050405020304" pitchFamily="18" charset="0"/>
                      </a:endParaRPr>
                    </a:p>
                    <a:p>
                      <a:pPr marL="0" marR="0" algn="ctr">
                        <a:spcBef>
                          <a:spcPts val="0"/>
                        </a:spcBef>
                        <a:spcAft>
                          <a:spcPts val="0"/>
                        </a:spcAft>
                      </a:pPr>
                      <a:r>
                        <a:rPr lang="en-US" sz="1600" b="1" dirty="0">
                          <a:effectLst/>
                          <a:latin typeface="Times New Roman" panose="02020603050405020304" pitchFamily="18" charset="0"/>
                          <a:ea typeface="Times New Roman" panose="02020603050405020304" pitchFamily="18" charset="0"/>
                        </a:rPr>
                        <a:t>Cases</a:t>
                      </a:r>
                    </a:p>
                    <a:p>
                      <a:pPr marL="0" marR="0" algn="ctr">
                        <a:spcBef>
                          <a:spcPts val="0"/>
                        </a:spcBef>
                        <a:spcAft>
                          <a:spcPts val="0"/>
                        </a:spcAft>
                      </a:pPr>
                      <a:r>
                        <a:rPr lang="en-US" sz="1600" b="1" dirty="0">
                          <a:effectLst/>
                          <a:latin typeface="Times New Roman" panose="02020603050405020304" pitchFamily="18" charset="0"/>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6E6"/>
                    </a:solidFill>
                  </a:tcPr>
                </a:tc>
                <a:tc>
                  <a:txBody>
                    <a:bodyPr/>
                    <a:lstStyle/>
                    <a:p>
                      <a:pPr marL="0" marR="0" algn="ctr">
                        <a:spcBef>
                          <a:spcPts val="0"/>
                        </a:spcBef>
                        <a:spcAft>
                          <a:spcPts val="0"/>
                        </a:spcAft>
                      </a:pPr>
                      <a:r>
                        <a:rPr lang="en-US" sz="1600" b="1" dirty="0">
                          <a:solidFill>
                            <a:srgbClr val="000000"/>
                          </a:solidFill>
                          <a:effectLst/>
                          <a:latin typeface="Times New Roman" panose="02020603050405020304" pitchFamily="18" charset="0"/>
                          <a:ea typeface="Times New Roman" panose="02020603050405020304" pitchFamily="18" charset="0"/>
                        </a:rPr>
                        <a:t>Single</a:t>
                      </a:r>
                      <a:endParaRPr lang="en-US" sz="1600" b="1" dirty="0">
                        <a:effectLst/>
                        <a:latin typeface="Times New Roman" panose="02020603050405020304" pitchFamily="18" charset="0"/>
                        <a:ea typeface="Times New Roman" panose="02020603050405020304" pitchFamily="18" charset="0"/>
                      </a:endParaRPr>
                    </a:p>
                    <a:p>
                      <a:pPr marL="0" marR="0" algn="ctr">
                        <a:spcBef>
                          <a:spcPts val="0"/>
                        </a:spcBef>
                        <a:spcAft>
                          <a:spcPts val="0"/>
                        </a:spcAft>
                      </a:pPr>
                      <a:r>
                        <a:rPr lang="en-US" sz="1600" b="1" dirty="0">
                          <a:solidFill>
                            <a:srgbClr val="000000"/>
                          </a:solidFill>
                          <a:effectLst/>
                          <a:latin typeface="Times New Roman" panose="02020603050405020304" pitchFamily="18" charset="0"/>
                          <a:ea typeface="Times New Roman" panose="02020603050405020304" pitchFamily="18" charset="0"/>
                        </a:rPr>
                        <a:t>view SVM</a:t>
                      </a:r>
                      <a:endParaRPr lang="en-US" sz="1600" b="1" dirty="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6E6"/>
                    </a:solidFill>
                  </a:tcPr>
                </a:tc>
                <a:tc>
                  <a:txBody>
                    <a:bodyPr/>
                    <a:lstStyle/>
                    <a:p>
                      <a:pPr marL="0" marR="0" algn="ctr">
                        <a:spcBef>
                          <a:spcPts val="0"/>
                        </a:spcBef>
                        <a:spcAft>
                          <a:spcPts val="0"/>
                        </a:spcAft>
                      </a:pPr>
                      <a:r>
                        <a:rPr lang="en-US" sz="1600" b="1" dirty="0">
                          <a:solidFill>
                            <a:srgbClr val="000000"/>
                          </a:solidFill>
                          <a:effectLst/>
                          <a:latin typeface="Times New Roman" panose="02020603050405020304" pitchFamily="18" charset="0"/>
                          <a:ea typeface="Times New Roman" panose="02020603050405020304" pitchFamily="18" charset="0"/>
                        </a:rPr>
                        <a:t>Single</a:t>
                      </a:r>
                      <a:endParaRPr lang="en-US" sz="1600" b="1" dirty="0">
                        <a:effectLst/>
                        <a:latin typeface="Times New Roman" panose="02020603050405020304" pitchFamily="18" charset="0"/>
                        <a:ea typeface="Times New Roman" panose="02020603050405020304" pitchFamily="18" charset="0"/>
                      </a:endParaRPr>
                    </a:p>
                    <a:p>
                      <a:pPr marL="0" marR="0" algn="ctr">
                        <a:spcBef>
                          <a:spcPts val="0"/>
                        </a:spcBef>
                        <a:spcAft>
                          <a:spcPts val="0"/>
                        </a:spcAft>
                      </a:pPr>
                      <a:r>
                        <a:rPr lang="en-US" sz="1600" b="1" dirty="0">
                          <a:solidFill>
                            <a:srgbClr val="000000"/>
                          </a:solidFill>
                          <a:effectLst/>
                          <a:latin typeface="Times New Roman" panose="02020603050405020304" pitchFamily="18" charset="0"/>
                          <a:ea typeface="Times New Roman" panose="02020603050405020304" pitchFamily="18" charset="0"/>
                        </a:rPr>
                        <a:t>view SVM</a:t>
                      </a:r>
                      <a:endParaRPr lang="en-US" sz="1600" b="1" dirty="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6E6"/>
                    </a:solidFill>
                  </a:tcPr>
                </a:tc>
                <a:tc>
                  <a:txBody>
                    <a:bodyPr/>
                    <a:lstStyle/>
                    <a:p>
                      <a:pPr marL="0" marR="0" algn="ctr">
                        <a:spcBef>
                          <a:spcPts val="0"/>
                        </a:spcBef>
                        <a:spcAft>
                          <a:spcPts val="0"/>
                        </a:spcAft>
                      </a:pPr>
                      <a:r>
                        <a:rPr lang="en-US" sz="1600" b="1">
                          <a:solidFill>
                            <a:srgbClr val="000000"/>
                          </a:solidFill>
                          <a:effectLst/>
                          <a:latin typeface="Times New Roman" panose="02020603050405020304" pitchFamily="18" charset="0"/>
                          <a:ea typeface="Times New Roman" panose="02020603050405020304" pitchFamily="18" charset="0"/>
                        </a:rPr>
                        <a:t>SVM</a:t>
                      </a:r>
                      <a:endParaRPr lang="en-US" sz="1600" b="1">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6E6"/>
                    </a:solidFill>
                  </a:tcPr>
                </a:tc>
                <a:tc>
                  <a:txBody>
                    <a:bodyPr/>
                    <a:lstStyle/>
                    <a:p>
                      <a:pPr marL="0" marR="0" algn="ctr">
                        <a:spcBef>
                          <a:spcPts val="0"/>
                        </a:spcBef>
                        <a:spcAft>
                          <a:spcPts val="0"/>
                        </a:spcAft>
                      </a:pPr>
                      <a:r>
                        <a:rPr lang="en-US" sz="1600" b="1">
                          <a:solidFill>
                            <a:srgbClr val="000000"/>
                          </a:solidFill>
                          <a:effectLst/>
                          <a:latin typeface="Times New Roman" panose="02020603050405020304" pitchFamily="18" charset="0"/>
                          <a:ea typeface="Times New Roman" panose="02020603050405020304" pitchFamily="18" charset="0"/>
                        </a:rPr>
                        <a:t>Multi-View SVM</a:t>
                      </a:r>
                      <a:endParaRPr lang="en-US" sz="1600" b="1">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6E6"/>
                    </a:solidFill>
                  </a:tcPr>
                </a:tc>
                <a:extLst>
                  <a:ext uri="{0D108BD9-81ED-4DB2-BD59-A6C34878D82A}">
                    <a16:rowId xmlns:a16="http://schemas.microsoft.com/office/drawing/2014/main" val="3457505077"/>
                  </a:ext>
                </a:extLst>
              </a:tr>
              <a:tr h="633172">
                <a:tc vMerge="1">
                  <a:txBody>
                    <a:bodyPr/>
                    <a:lstStyle/>
                    <a:p>
                      <a:pPr marL="0" marR="0" algn="ctr">
                        <a:spcBef>
                          <a:spcPts val="0"/>
                        </a:spcBef>
                        <a:spcAft>
                          <a:spcPts val="0"/>
                        </a:spcAft>
                      </a:pPr>
                      <a:r>
                        <a:rPr lang="en-US" sz="1000" dirty="0">
                          <a:effectLst/>
                          <a:latin typeface="Times New Roman" panose="02020603050405020304" pitchFamily="18" charset="0"/>
                          <a:ea typeface="Times New Roman" panose="02020603050405020304" pitchFamily="18" charset="0"/>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600" b="1" dirty="0">
                          <a:effectLst/>
                          <a:latin typeface="Times New Roman" panose="02020603050405020304" pitchFamily="18" charset="0"/>
                          <a:ea typeface="Times New Roman" panose="02020603050405020304" pitchFamily="18" charset="0"/>
                        </a:rPr>
                        <a:t>Features by ICA</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600" b="1" dirty="0">
                          <a:effectLst/>
                          <a:latin typeface="Times New Roman" panose="02020603050405020304" pitchFamily="18" charset="0"/>
                          <a:ea typeface="Times New Roman" panose="02020603050405020304" pitchFamily="18" charset="0"/>
                        </a:rPr>
                        <a:t>PSD Features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600" b="1" dirty="0">
                          <a:effectLst/>
                          <a:latin typeface="Times New Roman" panose="02020603050405020304" pitchFamily="18" charset="0"/>
                          <a:ea typeface="Times New Roman" panose="02020603050405020304" pitchFamily="18" charset="0"/>
                        </a:rPr>
                        <a:t>Concatenation of ICA and PSD features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600" b="1" dirty="0">
                          <a:effectLst/>
                          <a:latin typeface="Times New Roman" panose="02020603050405020304" pitchFamily="18" charset="0"/>
                          <a:ea typeface="Times New Roman" panose="02020603050405020304" pitchFamily="18" charset="0"/>
                        </a:rPr>
                        <a:t>ICA and PSD features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79513622"/>
                  </a:ext>
                </a:extLst>
              </a:tr>
              <a:tr h="307871">
                <a:tc>
                  <a:txBody>
                    <a:bodyPr/>
                    <a:lstStyle/>
                    <a:p>
                      <a:pPr marL="0" marR="0" algn="ctr">
                        <a:spcBef>
                          <a:spcPts val="0"/>
                        </a:spcBef>
                        <a:spcAft>
                          <a:spcPts val="0"/>
                        </a:spcAft>
                      </a:pPr>
                      <a:r>
                        <a:rPr lang="en-US" sz="1600" b="0">
                          <a:effectLst/>
                          <a:latin typeface="Times New Roman" panose="02020603050405020304" pitchFamily="18" charset="0"/>
                          <a:ea typeface="Times New Roman" panose="02020603050405020304" pitchFamily="18" charset="0"/>
                        </a:rPr>
                        <a:t>A vs 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600" b="0">
                          <a:effectLst/>
                          <a:latin typeface="Times New Roman" panose="02020603050405020304" pitchFamily="18" charset="0"/>
                          <a:ea typeface="Times New Roman" panose="02020603050405020304" pitchFamily="18" charset="0"/>
                        </a:rPr>
                        <a:t>94.06%</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600" b="0">
                          <a:effectLst/>
                          <a:latin typeface="Times New Roman" panose="02020603050405020304" pitchFamily="18" charset="0"/>
                          <a:ea typeface="Times New Roman" panose="02020603050405020304" pitchFamily="18" charset="0"/>
                        </a:rPr>
                        <a:t>96.88%</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600" b="0" dirty="0">
                          <a:effectLst/>
                          <a:latin typeface="Times New Roman" panose="02020603050405020304" pitchFamily="18" charset="0"/>
                          <a:ea typeface="Times New Roman" panose="02020603050405020304" pitchFamily="18" charset="0"/>
                        </a:rPr>
                        <a:t>95.51%</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600" b="1" dirty="0">
                          <a:effectLst/>
                          <a:latin typeface="Times New Roman" panose="02020603050405020304" pitchFamily="18" charset="0"/>
                          <a:ea typeface="Times New Roman" panose="02020603050405020304" pitchFamily="18" charset="0"/>
                        </a:rPr>
                        <a:t>99.54%</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90558754"/>
                  </a:ext>
                </a:extLst>
              </a:tr>
              <a:tr h="307871">
                <a:tc>
                  <a:txBody>
                    <a:bodyPr/>
                    <a:lstStyle/>
                    <a:p>
                      <a:pPr marL="0" marR="0" algn="ctr">
                        <a:spcBef>
                          <a:spcPts val="0"/>
                        </a:spcBef>
                        <a:spcAft>
                          <a:spcPts val="0"/>
                        </a:spcAft>
                      </a:pPr>
                      <a:r>
                        <a:rPr lang="en-US" sz="1600" b="0">
                          <a:effectLst/>
                          <a:latin typeface="Times New Roman" panose="02020603050405020304" pitchFamily="18" charset="0"/>
                          <a:ea typeface="Times New Roman" panose="02020603050405020304" pitchFamily="18" charset="0"/>
                        </a:rPr>
                        <a:t>B vs 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600" b="0">
                          <a:effectLst/>
                          <a:latin typeface="Times New Roman" panose="02020603050405020304" pitchFamily="18" charset="0"/>
                          <a:ea typeface="Times New Roman" panose="02020603050405020304" pitchFamily="18" charset="0"/>
                        </a:rPr>
                        <a:t>90.43%</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600" b="0">
                          <a:effectLst/>
                          <a:latin typeface="Times New Roman" panose="02020603050405020304" pitchFamily="18" charset="0"/>
                          <a:ea typeface="Times New Roman" panose="02020603050405020304" pitchFamily="18" charset="0"/>
                        </a:rPr>
                        <a:t>95.57%</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600" b="0">
                          <a:effectLst/>
                          <a:latin typeface="Times New Roman" panose="02020603050405020304" pitchFamily="18" charset="0"/>
                          <a:ea typeface="Times New Roman" panose="02020603050405020304" pitchFamily="18" charset="0"/>
                        </a:rPr>
                        <a:t>94.41%</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600" b="1" dirty="0">
                          <a:effectLst/>
                          <a:latin typeface="Times New Roman" panose="02020603050405020304" pitchFamily="18" charset="0"/>
                          <a:ea typeface="Times New Roman" panose="02020603050405020304" pitchFamily="18" charset="0"/>
                        </a:rPr>
                        <a:t>99.43%</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980555"/>
                  </a:ext>
                </a:extLst>
              </a:tr>
              <a:tr h="307871">
                <a:tc>
                  <a:txBody>
                    <a:bodyPr/>
                    <a:lstStyle/>
                    <a:p>
                      <a:pPr marL="0" marR="0" algn="ctr">
                        <a:spcBef>
                          <a:spcPts val="0"/>
                        </a:spcBef>
                        <a:spcAft>
                          <a:spcPts val="0"/>
                        </a:spcAft>
                      </a:pPr>
                      <a:r>
                        <a:rPr lang="en-US" sz="1600" b="0">
                          <a:effectLst/>
                          <a:latin typeface="Times New Roman" panose="02020603050405020304" pitchFamily="18" charset="0"/>
                          <a:ea typeface="Times New Roman" panose="02020603050405020304" pitchFamily="18" charset="0"/>
                        </a:rPr>
                        <a:t>C vs 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600" b="0">
                          <a:effectLst/>
                          <a:latin typeface="Times New Roman" panose="02020603050405020304" pitchFamily="18" charset="0"/>
                          <a:ea typeface="Times New Roman" panose="02020603050405020304" pitchFamily="18" charset="0"/>
                        </a:rPr>
                        <a:t>92.40%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600" b="0">
                          <a:effectLst/>
                          <a:latin typeface="Times New Roman" panose="02020603050405020304" pitchFamily="18" charset="0"/>
                          <a:ea typeface="Times New Roman" panose="02020603050405020304" pitchFamily="18" charset="0"/>
                        </a:rPr>
                        <a:t>95.07%</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600" b="0">
                          <a:effectLst/>
                          <a:latin typeface="Times New Roman" panose="02020603050405020304" pitchFamily="18" charset="0"/>
                          <a:ea typeface="Times New Roman" panose="02020603050405020304" pitchFamily="18" charset="0"/>
                        </a:rPr>
                        <a:t>94.27%</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600" b="1" dirty="0">
                          <a:effectLst/>
                          <a:latin typeface="Times New Roman" panose="02020603050405020304" pitchFamily="18" charset="0"/>
                          <a:ea typeface="Times New Roman" panose="02020603050405020304" pitchFamily="18" charset="0"/>
                        </a:rPr>
                        <a:t>98.16%</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9555100"/>
                  </a:ext>
                </a:extLst>
              </a:tr>
              <a:tr h="307871">
                <a:tc>
                  <a:txBody>
                    <a:bodyPr/>
                    <a:lstStyle/>
                    <a:p>
                      <a:pPr marL="0" marR="0" algn="ctr">
                        <a:spcBef>
                          <a:spcPts val="0"/>
                        </a:spcBef>
                        <a:spcAft>
                          <a:spcPts val="0"/>
                        </a:spcAft>
                      </a:pPr>
                      <a:r>
                        <a:rPr lang="en-US" sz="1600" b="0">
                          <a:effectLst/>
                          <a:latin typeface="Times New Roman" panose="02020603050405020304" pitchFamily="18" charset="0"/>
                          <a:ea typeface="Times New Roman" panose="02020603050405020304" pitchFamily="18" charset="0"/>
                        </a:rPr>
                        <a:t>D vs 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600" b="0">
                          <a:effectLst/>
                          <a:latin typeface="Times New Roman" panose="02020603050405020304" pitchFamily="18" charset="0"/>
                          <a:ea typeface="Times New Roman" panose="02020603050405020304" pitchFamily="18" charset="0"/>
                        </a:rPr>
                        <a:t>90.80%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600" b="0">
                          <a:effectLst/>
                          <a:latin typeface="Times New Roman" panose="02020603050405020304" pitchFamily="18" charset="0"/>
                          <a:ea typeface="Times New Roman" panose="02020603050405020304" pitchFamily="18" charset="0"/>
                        </a:rPr>
                        <a:t>92.10%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600" b="0">
                          <a:effectLst/>
                          <a:latin typeface="Times New Roman" panose="02020603050405020304" pitchFamily="18" charset="0"/>
                          <a:ea typeface="Times New Roman" panose="02020603050405020304" pitchFamily="18" charset="0"/>
                        </a:rPr>
                        <a:t>91.45%</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600" b="1" dirty="0">
                          <a:effectLst/>
                          <a:latin typeface="Times New Roman" panose="02020603050405020304" pitchFamily="18" charset="0"/>
                          <a:ea typeface="Times New Roman" panose="02020603050405020304" pitchFamily="18" charset="0"/>
                        </a:rPr>
                        <a:t>96.17%</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52835858"/>
                  </a:ext>
                </a:extLst>
              </a:tr>
              <a:tr h="307871">
                <a:tc>
                  <a:txBody>
                    <a:bodyPr/>
                    <a:lstStyle/>
                    <a:p>
                      <a:pPr marL="0" marR="0" algn="ctr">
                        <a:spcBef>
                          <a:spcPts val="0"/>
                        </a:spcBef>
                        <a:spcAft>
                          <a:spcPts val="0"/>
                        </a:spcAft>
                      </a:pPr>
                      <a:r>
                        <a:rPr lang="en-US" sz="1600" b="0">
                          <a:effectLst/>
                          <a:latin typeface="Times New Roman" panose="02020603050405020304" pitchFamily="18" charset="0"/>
                          <a:ea typeface="Times New Roman" panose="02020603050405020304" pitchFamily="18" charset="0"/>
                        </a:rPr>
                        <a:t>AB vs 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600" b="0">
                          <a:effectLst/>
                          <a:latin typeface="Times New Roman" panose="02020603050405020304" pitchFamily="18" charset="0"/>
                          <a:ea typeface="Times New Roman" panose="02020603050405020304" pitchFamily="18" charset="0"/>
                        </a:rPr>
                        <a:t>94.34%</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600" b="0">
                          <a:effectLst/>
                          <a:latin typeface="Times New Roman" panose="02020603050405020304" pitchFamily="18" charset="0"/>
                          <a:ea typeface="Times New Roman" panose="02020603050405020304" pitchFamily="18" charset="0"/>
                        </a:rPr>
                        <a:t>97.77%</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600" b="0">
                          <a:effectLst/>
                          <a:latin typeface="Times New Roman" panose="02020603050405020304" pitchFamily="18" charset="0"/>
                          <a:ea typeface="Times New Roman" panose="02020603050405020304" pitchFamily="18" charset="0"/>
                        </a:rPr>
                        <a:t>96.81%</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600" b="1" dirty="0">
                          <a:effectLst/>
                          <a:latin typeface="Times New Roman" panose="02020603050405020304" pitchFamily="18" charset="0"/>
                          <a:ea typeface="Times New Roman" panose="02020603050405020304" pitchFamily="18" charset="0"/>
                        </a:rPr>
                        <a:t>99.45%</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35550270"/>
                  </a:ext>
                </a:extLst>
              </a:tr>
              <a:tr h="307871">
                <a:tc>
                  <a:txBody>
                    <a:bodyPr/>
                    <a:lstStyle/>
                    <a:p>
                      <a:pPr marL="0" marR="0" algn="ctr">
                        <a:spcBef>
                          <a:spcPts val="0"/>
                        </a:spcBef>
                        <a:spcAft>
                          <a:spcPts val="0"/>
                        </a:spcAft>
                      </a:pPr>
                      <a:r>
                        <a:rPr lang="en-US" sz="1600" b="0">
                          <a:effectLst/>
                          <a:latin typeface="Times New Roman" panose="02020603050405020304" pitchFamily="18" charset="0"/>
                          <a:ea typeface="Times New Roman" panose="02020603050405020304" pitchFamily="18" charset="0"/>
                        </a:rPr>
                        <a:t>CD vs 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600" b="0">
                          <a:effectLst/>
                          <a:latin typeface="Times New Roman" panose="02020603050405020304" pitchFamily="18" charset="0"/>
                          <a:ea typeface="Times New Roman" panose="02020603050405020304" pitchFamily="18" charset="0"/>
                        </a:rPr>
                        <a:t>93.09%</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600" b="0">
                          <a:effectLst/>
                          <a:latin typeface="Times New Roman" panose="02020603050405020304" pitchFamily="18" charset="0"/>
                          <a:ea typeface="Times New Roman" panose="02020603050405020304" pitchFamily="18" charset="0"/>
                        </a:rPr>
                        <a:t>95.44%</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600" b="0">
                          <a:effectLst/>
                          <a:latin typeface="Times New Roman" panose="02020603050405020304" pitchFamily="18" charset="0"/>
                          <a:ea typeface="Times New Roman" panose="02020603050405020304" pitchFamily="18" charset="0"/>
                        </a:rPr>
                        <a:t>93.57%</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600" b="1" dirty="0">
                          <a:effectLst/>
                          <a:latin typeface="Times New Roman" panose="02020603050405020304" pitchFamily="18" charset="0"/>
                          <a:ea typeface="Times New Roman" panose="02020603050405020304" pitchFamily="18" charset="0"/>
                        </a:rPr>
                        <a:t>97.05%</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59499256"/>
                  </a:ext>
                </a:extLst>
              </a:tr>
              <a:tr h="307871">
                <a:tc>
                  <a:txBody>
                    <a:bodyPr/>
                    <a:lstStyle/>
                    <a:p>
                      <a:pPr marL="0" marR="0" algn="ctr">
                        <a:spcBef>
                          <a:spcPts val="0"/>
                        </a:spcBef>
                        <a:spcAft>
                          <a:spcPts val="0"/>
                        </a:spcAft>
                      </a:pPr>
                      <a:r>
                        <a:rPr lang="en-US" sz="1600" b="0">
                          <a:effectLst/>
                          <a:latin typeface="Times New Roman" panose="02020603050405020304" pitchFamily="18" charset="0"/>
                          <a:ea typeface="Times New Roman" panose="02020603050405020304" pitchFamily="18" charset="0"/>
                        </a:rPr>
                        <a:t>ABCD vs 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600" b="0">
                          <a:effectLst/>
                          <a:latin typeface="Times New Roman" panose="02020603050405020304" pitchFamily="18" charset="0"/>
                          <a:ea typeface="Times New Roman" panose="02020603050405020304" pitchFamily="18" charset="0"/>
                        </a:rPr>
                        <a:t>95.56%</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600" b="0">
                          <a:effectLst/>
                          <a:latin typeface="Times New Roman" panose="02020603050405020304" pitchFamily="18" charset="0"/>
                          <a:ea typeface="Times New Roman" panose="02020603050405020304" pitchFamily="18" charset="0"/>
                        </a:rPr>
                        <a:t>96.43%</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600" b="0">
                          <a:effectLst/>
                          <a:latin typeface="Times New Roman" panose="02020603050405020304" pitchFamily="18" charset="0"/>
                          <a:ea typeface="Times New Roman" panose="02020603050405020304" pitchFamily="18" charset="0"/>
                        </a:rPr>
                        <a:t>96.02%</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600" b="1" dirty="0">
                          <a:effectLst/>
                          <a:latin typeface="Times New Roman" panose="02020603050405020304" pitchFamily="18" charset="0"/>
                          <a:ea typeface="Times New Roman" panose="02020603050405020304" pitchFamily="18" charset="0"/>
                        </a:rPr>
                        <a:t>97.63%</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74302049"/>
                  </a:ext>
                </a:extLst>
              </a:tr>
            </a:tbl>
          </a:graphicData>
        </a:graphic>
      </p:graphicFrame>
      <p:graphicFrame>
        <p:nvGraphicFramePr>
          <p:cNvPr id="6" name="Table 5">
            <a:extLst>
              <a:ext uri="{FF2B5EF4-FFF2-40B4-BE49-F238E27FC236}">
                <a16:creationId xmlns:a16="http://schemas.microsoft.com/office/drawing/2014/main" id="{7C459C22-7B56-4D93-8695-2AF28ADDD794}"/>
              </a:ext>
            </a:extLst>
          </p:cNvPr>
          <p:cNvGraphicFramePr>
            <a:graphicFrameLocks noGrp="1"/>
          </p:cNvGraphicFramePr>
          <p:nvPr/>
        </p:nvGraphicFramePr>
        <p:xfrm>
          <a:off x="6345382" y="2013118"/>
          <a:ext cx="5708076" cy="4046336"/>
        </p:xfrm>
        <a:graphic>
          <a:graphicData uri="http://schemas.openxmlformats.org/drawingml/2006/table">
            <a:tbl>
              <a:tblPr firstRow="1" firstCol="1" bandRow="1"/>
              <a:tblGrid>
                <a:gridCol w="955963">
                  <a:extLst>
                    <a:ext uri="{9D8B030D-6E8A-4147-A177-3AD203B41FA5}">
                      <a16:colId xmlns:a16="http://schemas.microsoft.com/office/drawing/2014/main" val="2294703900"/>
                    </a:ext>
                  </a:extLst>
                </a:gridCol>
                <a:gridCol w="1052946">
                  <a:extLst>
                    <a:ext uri="{9D8B030D-6E8A-4147-A177-3AD203B41FA5}">
                      <a16:colId xmlns:a16="http://schemas.microsoft.com/office/drawing/2014/main" val="59308244"/>
                    </a:ext>
                  </a:extLst>
                </a:gridCol>
                <a:gridCol w="1040611">
                  <a:extLst>
                    <a:ext uri="{9D8B030D-6E8A-4147-A177-3AD203B41FA5}">
                      <a16:colId xmlns:a16="http://schemas.microsoft.com/office/drawing/2014/main" val="1094264263"/>
                    </a:ext>
                  </a:extLst>
                </a:gridCol>
                <a:gridCol w="1172893">
                  <a:extLst>
                    <a:ext uri="{9D8B030D-6E8A-4147-A177-3AD203B41FA5}">
                      <a16:colId xmlns:a16="http://schemas.microsoft.com/office/drawing/2014/main" val="2212851425"/>
                    </a:ext>
                  </a:extLst>
                </a:gridCol>
                <a:gridCol w="781928">
                  <a:extLst>
                    <a:ext uri="{9D8B030D-6E8A-4147-A177-3AD203B41FA5}">
                      <a16:colId xmlns:a16="http://schemas.microsoft.com/office/drawing/2014/main" val="1730609751"/>
                    </a:ext>
                  </a:extLst>
                </a:gridCol>
                <a:gridCol w="703735">
                  <a:extLst>
                    <a:ext uri="{9D8B030D-6E8A-4147-A177-3AD203B41FA5}">
                      <a16:colId xmlns:a16="http://schemas.microsoft.com/office/drawing/2014/main" val="341040192"/>
                    </a:ext>
                  </a:extLst>
                </a:gridCol>
              </a:tblGrid>
              <a:tr h="659086">
                <a:tc>
                  <a:txBody>
                    <a:bodyPr/>
                    <a:lstStyle/>
                    <a:p>
                      <a:pPr marL="0" marR="0" algn="ctr">
                        <a:spcBef>
                          <a:spcPts val="0"/>
                        </a:spcBef>
                        <a:spcAft>
                          <a:spcPts val="0"/>
                        </a:spcAft>
                      </a:pPr>
                      <a:r>
                        <a:rPr lang="en-US" sz="1600" b="1" dirty="0">
                          <a:effectLst/>
                          <a:latin typeface="Times New Roman" panose="02020603050405020304" pitchFamily="18" charset="0"/>
                          <a:ea typeface="Times New Roman" panose="02020603050405020304" pitchFamily="18" charset="0"/>
                        </a:rPr>
                        <a:t>C</a:t>
                      </a:r>
                      <a:r>
                        <a:rPr lang="en-US" sz="1600" b="1" dirty="0">
                          <a:solidFill>
                            <a:srgbClr val="000000"/>
                          </a:solidFill>
                          <a:effectLst/>
                          <a:latin typeface="Times New Roman" panose="02020603050405020304" pitchFamily="18" charset="0"/>
                          <a:ea typeface="Times New Roman" panose="02020603050405020304" pitchFamily="18" charset="0"/>
                        </a:rPr>
                        <a:t>ases</a:t>
                      </a:r>
                      <a:endParaRPr lang="en-US" sz="1600" dirty="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6E6"/>
                    </a:solidFill>
                  </a:tcPr>
                </a:tc>
                <a:tc>
                  <a:txBody>
                    <a:bodyPr/>
                    <a:lstStyle/>
                    <a:p>
                      <a:pPr marL="0" marR="0" algn="ctr">
                        <a:spcBef>
                          <a:spcPts val="0"/>
                        </a:spcBef>
                        <a:spcAft>
                          <a:spcPts val="0"/>
                        </a:spcAft>
                      </a:pPr>
                      <a:r>
                        <a:rPr lang="en-US" sz="1600" b="1">
                          <a:solidFill>
                            <a:srgbClr val="000000"/>
                          </a:solidFill>
                          <a:effectLst/>
                          <a:latin typeface="Times New Roman" panose="02020603050405020304" pitchFamily="18" charset="0"/>
                          <a:ea typeface="Times New Roman" panose="02020603050405020304" pitchFamily="18" charset="0"/>
                        </a:rPr>
                        <a:t>Accuracy (%)</a:t>
                      </a:r>
                      <a:endParaRPr lang="en-US" sz="160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6E6"/>
                    </a:solidFill>
                  </a:tcPr>
                </a:tc>
                <a:tc>
                  <a:txBody>
                    <a:bodyPr/>
                    <a:lstStyle/>
                    <a:p>
                      <a:pPr marL="0" marR="0" algn="ctr">
                        <a:spcBef>
                          <a:spcPts val="0"/>
                        </a:spcBef>
                        <a:spcAft>
                          <a:spcPts val="0"/>
                        </a:spcAft>
                      </a:pPr>
                      <a:r>
                        <a:rPr lang="en-US" sz="1600" b="1">
                          <a:solidFill>
                            <a:srgbClr val="000000"/>
                          </a:solidFill>
                          <a:effectLst/>
                          <a:latin typeface="Times New Roman" panose="02020603050405020304" pitchFamily="18" charset="0"/>
                          <a:ea typeface="Times New Roman" panose="02020603050405020304" pitchFamily="18" charset="0"/>
                        </a:rPr>
                        <a:t>Sensitivity (%)</a:t>
                      </a:r>
                      <a:endParaRPr lang="en-US" sz="160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6E6"/>
                    </a:solidFill>
                  </a:tcPr>
                </a:tc>
                <a:tc>
                  <a:txBody>
                    <a:bodyPr/>
                    <a:lstStyle/>
                    <a:p>
                      <a:pPr marL="0" marR="0" algn="ctr">
                        <a:spcBef>
                          <a:spcPts val="0"/>
                        </a:spcBef>
                        <a:spcAft>
                          <a:spcPts val="0"/>
                        </a:spcAft>
                      </a:pPr>
                      <a:r>
                        <a:rPr lang="en-US" sz="1600" b="1">
                          <a:solidFill>
                            <a:srgbClr val="000000"/>
                          </a:solidFill>
                          <a:effectLst/>
                          <a:latin typeface="Times New Roman" panose="02020603050405020304" pitchFamily="18" charset="0"/>
                          <a:ea typeface="Times New Roman" panose="02020603050405020304" pitchFamily="18" charset="0"/>
                        </a:rPr>
                        <a:t>Specificity (%)</a:t>
                      </a:r>
                      <a:endParaRPr lang="en-US" sz="160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6E6"/>
                    </a:solidFill>
                  </a:tcPr>
                </a:tc>
                <a:tc>
                  <a:txBody>
                    <a:bodyPr/>
                    <a:lstStyle/>
                    <a:p>
                      <a:pPr marL="0" marR="0" algn="ctr">
                        <a:spcBef>
                          <a:spcPts val="0"/>
                        </a:spcBef>
                        <a:spcAft>
                          <a:spcPts val="0"/>
                        </a:spcAft>
                      </a:pPr>
                      <a:r>
                        <a:rPr lang="en-US" sz="1600" b="1">
                          <a:solidFill>
                            <a:srgbClr val="000000"/>
                          </a:solidFill>
                          <a:effectLst/>
                          <a:latin typeface="Times New Roman" panose="02020603050405020304" pitchFamily="18" charset="0"/>
                          <a:ea typeface="Times New Roman" panose="02020603050405020304" pitchFamily="18" charset="0"/>
                        </a:rPr>
                        <a:t>f1 score (&lt;=1)</a:t>
                      </a:r>
                      <a:endParaRPr lang="en-US" sz="160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6E6"/>
                    </a:solidFill>
                  </a:tcPr>
                </a:tc>
                <a:tc>
                  <a:txBody>
                    <a:bodyPr/>
                    <a:lstStyle/>
                    <a:p>
                      <a:pPr marL="0" marR="0" algn="ctr">
                        <a:spcBef>
                          <a:spcPts val="0"/>
                        </a:spcBef>
                        <a:spcAft>
                          <a:spcPts val="0"/>
                        </a:spcAft>
                      </a:pPr>
                      <a:r>
                        <a:rPr lang="en-US" sz="1600" b="1">
                          <a:solidFill>
                            <a:srgbClr val="000000"/>
                          </a:solidFill>
                          <a:effectLst/>
                          <a:latin typeface="Times New Roman" panose="02020603050405020304" pitchFamily="18" charset="0"/>
                          <a:ea typeface="Times New Roman" panose="02020603050405020304" pitchFamily="18" charset="0"/>
                        </a:rPr>
                        <a:t>AUC (&lt;=1)</a:t>
                      </a:r>
                      <a:endParaRPr lang="en-US" sz="160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6E6"/>
                    </a:solidFill>
                  </a:tcPr>
                </a:tc>
                <a:extLst>
                  <a:ext uri="{0D108BD9-81ED-4DB2-BD59-A6C34878D82A}">
                    <a16:rowId xmlns:a16="http://schemas.microsoft.com/office/drawing/2014/main" val="2890538856"/>
                  </a:ext>
                </a:extLst>
              </a:tr>
              <a:tr h="439391">
                <a:tc>
                  <a:txBody>
                    <a:bodyPr/>
                    <a:lstStyle/>
                    <a:p>
                      <a:pPr marL="0" marR="0" algn="ctr">
                        <a:spcBef>
                          <a:spcPts val="0"/>
                        </a:spcBef>
                        <a:spcAft>
                          <a:spcPts val="0"/>
                        </a:spcAft>
                      </a:pPr>
                      <a:r>
                        <a:rPr lang="en-US" sz="1600">
                          <a:effectLst/>
                          <a:latin typeface="Times New Roman" panose="02020603050405020304" pitchFamily="18" charset="0"/>
                          <a:ea typeface="Times New Roman" panose="02020603050405020304" pitchFamily="18" charset="0"/>
                        </a:rPr>
                        <a:t>A vs 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600">
                          <a:effectLst/>
                          <a:latin typeface="Times New Roman" panose="02020603050405020304" pitchFamily="18" charset="0"/>
                          <a:ea typeface="Times New Roman" panose="02020603050405020304" pitchFamily="18" charset="0"/>
                        </a:rPr>
                        <a:t>99.54</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600">
                          <a:effectLst/>
                          <a:latin typeface="Times New Roman" panose="02020603050405020304" pitchFamily="18" charset="0"/>
                          <a:ea typeface="Times New Roman" panose="02020603050405020304" pitchFamily="18" charset="0"/>
                        </a:rPr>
                        <a:t>99.53</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600">
                          <a:effectLst/>
                          <a:latin typeface="Times New Roman" panose="02020603050405020304" pitchFamily="18" charset="0"/>
                          <a:ea typeface="Times New Roman" panose="02020603050405020304" pitchFamily="18" charset="0"/>
                        </a:rPr>
                        <a:t>99.55</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600">
                          <a:effectLst/>
                          <a:latin typeface="Times New Roman" panose="02020603050405020304" pitchFamily="18" charset="0"/>
                          <a:ea typeface="Times New Roman" panose="02020603050405020304" pitchFamily="18" charset="0"/>
                        </a:rPr>
                        <a:t>0.99</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600">
                          <a:effectLst/>
                          <a:latin typeface="Times New Roman" panose="02020603050405020304" pitchFamily="18" charset="0"/>
                          <a:ea typeface="Times New Roman" panose="02020603050405020304" pitchFamily="18" charset="0"/>
                        </a:rPr>
                        <a:t>0.9990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75075022"/>
                  </a:ext>
                </a:extLst>
              </a:tr>
              <a:tr h="439391">
                <a:tc>
                  <a:txBody>
                    <a:bodyPr/>
                    <a:lstStyle/>
                    <a:p>
                      <a:pPr marL="0" marR="0" algn="ctr">
                        <a:spcBef>
                          <a:spcPts val="0"/>
                        </a:spcBef>
                        <a:spcAft>
                          <a:spcPts val="0"/>
                        </a:spcAft>
                      </a:pPr>
                      <a:r>
                        <a:rPr lang="en-US" sz="1600">
                          <a:effectLst/>
                          <a:latin typeface="Times New Roman" panose="02020603050405020304" pitchFamily="18" charset="0"/>
                          <a:ea typeface="Times New Roman" panose="02020603050405020304" pitchFamily="18" charset="0"/>
                        </a:rPr>
                        <a:t>B vs 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600">
                          <a:effectLst/>
                          <a:latin typeface="Times New Roman" panose="02020603050405020304" pitchFamily="18" charset="0"/>
                          <a:ea typeface="Times New Roman" panose="02020603050405020304" pitchFamily="18" charset="0"/>
                        </a:rPr>
                        <a:t>99.43</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600">
                          <a:effectLst/>
                          <a:latin typeface="Times New Roman" panose="02020603050405020304" pitchFamily="18" charset="0"/>
                          <a:ea typeface="Times New Roman" panose="02020603050405020304" pitchFamily="18" charset="0"/>
                        </a:rPr>
                        <a:t>99.45</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600">
                          <a:effectLst/>
                          <a:latin typeface="Times New Roman" panose="02020603050405020304" pitchFamily="18" charset="0"/>
                          <a:ea typeface="Times New Roman" panose="02020603050405020304" pitchFamily="18" charset="0"/>
                        </a:rPr>
                        <a:t>99.42</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600">
                          <a:effectLst/>
                          <a:latin typeface="Times New Roman" panose="02020603050405020304" pitchFamily="18" charset="0"/>
                          <a:ea typeface="Times New Roman" panose="02020603050405020304" pitchFamily="18" charset="0"/>
                        </a:rPr>
                        <a:t>0.99</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600">
                          <a:effectLst/>
                          <a:latin typeface="Times New Roman" panose="02020603050405020304" pitchFamily="18" charset="0"/>
                          <a:ea typeface="Times New Roman" panose="02020603050405020304" pitchFamily="18" charset="0"/>
                        </a:rPr>
                        <a:t>0.9994</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26844126"/>
                  </a:ext>
                </a:extLst>
              </a:tr>
              <a:tr h="439391">
                <a:tc>
                  <a:txBody>
                    <a:bodyPr/>
                    <a:lstStyle/>
                    <a:p>
                      <a:pPr marL="0" marR="0" algn="ctr">
                        <a:spcBef>
                          <a:spcPts val="0"/>
                        </a:spcBef>
                        <a:spcAft>
                          <a:spcPts val="0"/>
                        </a:spcAft>
                      </a:pPr>
                      <a:r>
                        <a:rPr lang="en-US" sz="1600">
                          <a:effectLst/>
                          <a:latin typeface="Times New Roman" panose="02020603050405020304" pitchFamily="18" charset="0"/>
                          <a:ea typeface="Times New Roman" panose="02020603050405020304" pitchFamily="18" charset="0"/>
                        </a:rPr>
                        <a:t>C vs 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600">
                          <a:effectLst/>
                          <a:latin typeface="Times New Roman" panose="02020603050405020304" pitchFamily="18" charset="0"/>
                          <a:ea typeface="Times New Roman" panose="02020603050405020304" pitchFamily="18" charset="0"/>
                        </a:rPr>
                        <a:t>98.16</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600">
                          <a:effectLst/>
                          <a:latin typeface="Times New Roman" panose="02020603050405020304" pitchFamily="18" charset="0"/>
                          <a:ea typeface="Times New Roman" panose="02020603050405020304" pitchFamily="18" charset="0"/>
                        </a:rPr>
                        <a:t>97.53</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600">
                          <a:effectLst/>
                          <a:latin typeface="Times New Roman" panose="02020603050405020304" pitchFamily="18" charset="0"/>
                          <a:ea typeface="Times New Roman" panose="02020603050405020304" pitchFamily="18" charset="0"/>
                        </a:rPr>
                        <a:t>98.81</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600">
                          <a:effectLst/>
                          <a:latin typeface="Times New Roman" panose="02020603050405020304" pitchFamily="18" charset="0"/>
                          <a:ea typeface="Times New Roman" panose="02020603050405020304" pitchFamily="18" charset="0"/>
                        </a:rPr>
                        <a:t>0.98</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600">
                          <a:effectLst/>
                          <a:latin typeface="Times New Roman" panose="02020603050405020304" pitchFamily="18" charset="0"/>
                          <a:ea typeface="Times New Roman" panose="02020603050405020304" pitchFamily="18" charset="0"/>
                        </a:rPr>
                        <a:t>0.9974</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94501491"/>
                  </a:ext>
                </a:extLst>
              </a:tr>
              <a:tr h="439391">
                <a:tc>
                  <a:txBody>
                    <a:bodyPr/>
                    <a:lstStyle/>
                    <a:p>
                      <a:pPr marL="0" marR="0" algn="ctr">
                        <a:spcBef>
                          <a:spcPts val="0"/>
                        </a:spcBef>
                        <a:spcAft>
                          <a:spcPts val="0"/>
                        </a:spcAft>
                      </a:pPr>
                      <a:r>
                        <a:rPr lang="en-US" sz="1600">
                          <a:effectLst/>
                          <a:latin typeface="Times New Roman" panose="02020603050405020304" pitchFamily="18" charset="0"/>
                          <a:ea typeface="Times New Roman" panose="02020603050405020304" pitchFamily="18" charset="0"/>
                        </a:rPr>
                        <a:t>D vs 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600">
                          <a:effectLst/>
                          <a:latin typeface="Times New Roman" panose="02020603050405020304" pitchFamily="18" charset="0"/>
                          <a:ea typeface="Times New Roman" panose="02020603050405020304" pitchFamily="18" charset="0"/>
                        </a:rPr>
                        <a:t>96.17</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600">
                          <a:effectLst/>
                          <a:latin typeface="Times New Roman" panose="02020603050405020304" pitchFamily="18" charset="0"/>
                          <a:ea typeface="Times New Roman" panose="02020603050405020304" pitchFamily="18" charset="0"/>
                        </a:rPr>
                        <a:t>96.32</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600">
                          <a:effectLst/>
                          <a:latin typeface="Times New Roman" panose="02020603050405020304" pitchFamily="18" charset="0"/>
                          <a:ea typeface="Times New Roman" panose="02020603050405020304" pitchFamily="18" charset="0"/>
                        </a:rPr>
                        <a:t>96.04</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600">
                          <a:effectLst/>
                          <a:latin typeface="Times New Roman" panose="02020603050405020304" pitchFamily="18" charset="0"/>
                          <a:ea typeface="Times New Roman" panose="02020603050405020304" pitchFamily="18" charset="0"/>
                        </a:rPr>
                        <a:t>0.96</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600">
                          <a:effectLst/>
                          <a:latin typeface="Times New Roman" panose="02020603050405020304" pitchFamily="18" charset="0"/>
                          <a:ea typeface="Times New Roman" panose="02020603050405020304" pitchFamily="18" charset="0"/>
                        </a:rPr>
                        <a:t>0.9874</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62781297"/>
                  </a:ext>
                </a:extLst>
              </a:tr>
              <a:tr h="564902">
                <a:tc>
                  <a:txBody>
                    <a:bodyPr/>
                    <a:lstStyle/>
                    <a:p>
                      <a:pPr marL="0" marR="0" algn="ctr">
                        <a:spcBef>
                          <a:spcPts val="0"/>
                        </a:spcBef>
                        <a:spcAft>
                          <a:spcPts val="0"/>
                        </a:spcAft>
                      </a:pPr>
                      <a:r>
                        <a:rPr lang="en-US" sz="1600">
                          <a:effectLst/>
                          <a:latin typeface="Times New Roman" panose="02020603050405020304" pitchFamily="18" charset="0"/>
                          <a:ea typeface="Times New Roman" panose="02020603050405020304" pitchFamily="18" charset="0"/>
                        </a:rPr>
                        <a:t>AB vs 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600">
                          <a:effectLst/>
                          <a:latin typeface="Times New Roman" panose="02020603050405020304" pitchFamily="18" charset="0"/>
                          <a:ea typeface="Times New Roman" panose="02020603050405020304" pitchFamily="18" charset="0"/>
                        </a:rPr>
                        <a:t>99.45</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600">
                          <a:effectLst/>
                          <a:latin typeface="Times New Roman" panose="02020603050405020304" pitchFamily="18" charset="0"/>
                          <a:ea typeface="Times New Roman" panose="02020603050405020304" pitchFamily="18" charset="0"/>
                        </a:rPr>
                        <a:t>99.63</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600">
                          <a:effectLst/>
                          <a:latin typeface="Times New Roman" panose="02020603050405020304" pitchFamily="18" charset="0"/>
                          <a:ea typeface="Times New Roman" panose="02020603050405020304" pitchFamily="18" charset="0"/>
                        </a:rPr>
                        <a:t>99.09</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600">
                          <a:effectLst/>
                          <a:latin typeface="Times New Roman" panose="02020603050405020304" pitchFamily="18" charset="0"/>
                          <a:ea typeface="Times New Roman" panose="02020603050405020304" pitchFamily="18" charset="0"/>
                        </a:rPr>
                        <a:t>0.99</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600">
                          <a:effectLst/>
                          <a:latin typeface="Times New Roman" panose="02020603050405020304" pitchFamily="18" charset="0"/>
                          <a:ea typeface="Times New Roman" panose="02020603050405020304" pitchFamily="18" charset="0"/>
                        </a:rPr>
                        <a:t>0.9989</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51849567"/>
                  </a:ext>
                </a:extLst>
              </a:tr>
              <a:tr h="439391">
                <a:tc>
                  <a:txBody>
                    <a:bodyPr/>
                    <a:lstStyle/>
                    <a:p>
                      <a:pPr marL="0" marR="0" algn="ctr">
                        <a:spcBef>
                          <a:spcPts val="0"/>
                        </a:spcBef>
                        <a:spcAft>
                          <a:spcPts val="0"/>
                        </a:spcAft>
                      </a:pPr>
                      <a:r>
                        <a:rPr lang="en-US" sz="1600">
                          <a:effectLst/>
                          <a:latin typeface="Times New Roman" panose="02020603050405020304" pitchFamily="18" charset="0"/>
                          <a:ea typeface="Times New Roman" panose="02020603050405020304" pitchFamily="18" charset="0"/>
                        </a:rPr>
                        <a:t>CD vs 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600">
                          <a:effectLst/>
                          <a:latin typeface="Times New Roman" panose="02020603050405020304" pitchFamily="18" charset="0"/>
                          <a:ea typeface="Times New Roman" panose="02020603050405020304" pitchFamily="18" charset="0"/>
                        </a:rPr>
                        <a:t>97.05</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600">
                          <a:effectLst/>
                          <a:latin typeface="Times New Roman" panose="02020603050405020304" pitchFamily="18" charset="0"/>
                          <a:ea typeface="Times New Roman" panose="02020603050405020304" pitchFamily="18" charset="0"/>
                        </a:rPr>
                        <a:t>97.90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600">
                          <a:effectLst/>
                          <a:latin typeface="Times New Roman" panose="02020603050405020304" pitchFamily="18" charset="0"/>
                          <a:ea typeface="Times New Roman" panose="02020603050405020304" pitchFamily="18" charset="0"/>
                        </a:rPr>
                        <a:t>95.38</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600">
                          <a:effectLst/>
                          <a:latin typeface="Times New Roman" panose="02020603050405020304" pitchFamily="18" charset="0"/>
                          <a:ea typeface="Times New Roman" panose="02020603050405020304" pitchFamily="18" charset="0"/>
                        </a:rPr>
                        <a:t>0.96</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600">
                          <a:effectLst/>
                          <a:latin typeface="Times New Roman" panose="02020603050405020304" pitchFamily="18" charset="0"/>
                          <a:ea typeface="Times New Roman" panose="02020603050405020304" pitchFamily="18" charset="0"/>
                        </a:rPr>
                        <a:t>0.9792</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94027645"/>
                  </a:ext>
                </a:extLst>
              </a:tr>
              <a:tr h="552959">
                <a:tc>
                  <a:txBody>
                    <a:bodyPr/>
                    <a:lstStyle/>
                    <a:p>
                      <a:pPr marL="0" marR="0" algn="ctr">
                        <a:spcBef>
                          <a:spcPts val="0"/>
                        </a:spcBef>
                        <a:spcAft>
                          <a:spcPts val="0"/>
                        </a:spcAft>
                      </a:pPr>
                      <a:r>
                        <a:rPr lang="en-US" sz="1600">
                          <a:effectLst/>
                          <a:latin typeface="Times New Roman" panose="02020603050405020304" pitchFamily="18" charset="0"/>
                          <a:ea typeface="Times New Roman" panose="02020603050405020304" pitchFamily="18" charset="0"/>
                        </a:rPr>
                        <a:t>ABCD vs 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600">
                          <a:effectLst/>
                          <a:latin typeface="Times New Roman" panose="02020603050405020304" pitchFamily="18" charset="0"/>
                          <a:ea typeface="Times New Roman" panose="02020603050405020304" pitchFamily="18" charset="0"/>
                        </a:rPr>
                        <a:t>97.63</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600">
                          <a:effectLst/>
                          <a:latin typeface="Times New Roman" panose="02020603050405020304" pitchFamily="18" charset="0"/>
                          <a:ea typeface="Times New Roman" panose="02020603050405020304" pitchFamily="18" charset="0"/>
                        </a:rPr>
                        <a:t>98.38</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600">
                          <a:effectLst/>
                          <a:latin typeface="Times New Roman" panose="02020603050405020304" pitchFamily="18" charset="0"/>
                          <a:ea typeface="Times New Roman" panose="02020603050405020304" pitchFamily="18" charset="0"/>
                        </a:rPr>
                        <a:t>94.67</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600">
                          <a:effectLst/>
                          <a:latin typeface="Times New Roman" panose="02020603050405020304" pitchFamily="18" charset="0"/>
                          <a:ea typeface="Times New Roman" panose="02020603050405020304" pitchFamily="18" charset="0"/>
                        </a:rPr>
                        <a:t>0.95</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600" dirty="0">
                          <a:effectLst/>
                          <a:latin typeface="Times New Roman" panose="02020603050405020304" pitchFamily="18" charset="0"/>
                          <a:ea typeface="Times New Roman" panose="02020603050405020304" pitchFamily="18" charset="0"/>
                        </a:rPr>
                        <a:t>0.9764</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93727873"/>
                  </a:ext>
                </a:extLst>
              </a:tr>
            </a:tbl>
          </a:graphicData>
        </a:graphic>
      </p:graphicFrame>
      <p:sp>
        <p:nvSpPr>
          <p:cNvPr id="7" name="TextBox 6">
            <a:extLst>
              <a:ext uri="{FF2B5EF4-FFF2-40B4-BE49-F238E27FC236}">
                <a16:creationId xmlns:a16="http://schemas.microsoft.com/office/drawing/2014/main" id="{23F6EF5E-3820-46B6-8595-2446C870C3F8}"/>
              </a:ext>
            </a:extLst>
          </p:cNvPr>
          <p:cNvSpPr txBox="1"/>
          <p:nvPr/>
        </p:nvSpPr>
        <p:spPr>
          <a:xfrm>
            <a:off x="387926" y="1330033"/>
            <a:ext cx="5569529" cy="646331"/>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Table 1. Estimated results (detection accuracy) based on different views of SVM</a:t>
            </a:r>
          </a:p>
        </p:txBody>
      </p:sp>
      <p:sp>
        <p:nvSpPr>
          <p:cNvPr id="8" name="TextBox 7">
            <a:extLst>
              <a:ext uri="{FF2B5EF4-FFF2-40B4-BE49-F238E27FC236}">
                <a16:creationId xmlns:a16="http://schemas.microsoft.com/office/drawing/2014/main" id="{48EE597D-0CB0-4D2F-87B6-DAA75FDD8EDD}"/>
              </a:ext>
            </a:extLst>
          </p:cNvPr>
          <p:cNvSpPr txBox="1"/>
          <p:nvPr/>
        </p:nvSpPr>
        <p:spPr>
          <a:xfrm>
            <a:off x="6345382" y="1520469"/>
            <a:ext cx="5569529"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Table 2. Results obtained by </a:t>
            </a:r>
            <a:r>
              <a:rPr lang="en-US" b="1" dirty="0">
                <a:latin typeface="Times New Roman" panose="02020603050405020304" pitchFamily="18" charset="0"/>
                <a:cs typeface="Times New Roman" panose="02020603050405020304" pitchFamily="18" charset="0"/>
              </a:rPr>
              <a:t>proposed multi view SVM</a:t>
            </a:r>
          </a:p>
        </p:txBody>
      </p:sp>
      <p:sp>
        <p:nvSpPr>
          <p:cNvPr id="9" name="TextBox 8">
            <a:extLst>
              <a:ext uri="{FF2B5EF4-FFF2-40B4-BE49-F238E27FC236}">
                <a16:creationId xmlns:a16="http://schemas.microsoft.com/office/drawing/2014/main" id="{0746DF80-F3ED-4684-A82E-FC61851642B6}"/>
              </a:ext>
            </a:extLst>
          </p:cNvPr>
          <p:cNvSpPr txBox="1"/>
          <p:nvPr/>
        </p:nvSpPr>
        <p:spPr>
          <a:xfrm>
            <a:off x="8049491" y="6248400"/>
            <a:ext cx="1731818" cy="369332"/>
          </a:xfrm>
          <a:prstGeom prst="rect">
            <a:avLst/>
          </a:prstGeom>
          <a:noFill/>
        </p:spPr>
        <p:txBody>
          <a:bodyPr wrap="square" rtlCol="0">
            <a:spAutoFit/>
          </a:bodyPr>
          <a:lstStyle/>
          <a:p>
            <a:r>
              <a:rPr lang="en-US" i="1" dirty="0" err="1">
                <a:latin typeface="Times New Roman" panose="02020603050405020304" pitchFamily="18" charset="0"/>
                <a:cs typeface="Times New Roman" panose="02020603050405020304" pitchFamily="18" charset="0"/>
              </a:rPr>
              <a:t>Refe</a:t>
            </a:r>
            <a:r>
              <a:rPr lang="en-US" i="1" dirty="0">
                <a:latin typeface="Times New Roman" panose="02020603050405020304" pitchFamily="18" charset="0"/>
                <a:cs typeface="Times New Roman" panose="02020603050405020304" pitchFamily="18" charset="0"/>
              </a:rPr>
              <a:t>. [6]</a:t>
            </a:r>
          </a:p>
        </p:txBody>
      </p:sp>
    </p:spTree>
    <p:extLst>
      <p:ext uri="{BB962C8B-B14F-4D97-AF65-F5344CB8AC3E}">
        <p14:creationId xmlns:p14="http://schemas.microsoft.com/office/powerpoint/2010/main" val="279665719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2A8EA6-67E7-4515-8331-F8D2E901CC1A}"/>
              </a:ext>
            </a:extLst>
          </p:cNvPr>
          <p:cNvSpPr>
            <a:spLocks noGrp="1"/>
          </p:cNvSpPr>
          <p:nvPr>
            <p:ph type="title"/>
          </p:nvPr>
        </p:nvSpPr>
        <p:spPr>
          <a:xfrm>
            <a:off x="0" y="0"/>
            <a:ext cx="12192000" cy="886692"/>
          </a:xfrm>
          <a:solidFill>
            <a:srgbClr val="00B0F0"/>
          </a:solidFill>
        </p:spPr>
        <p:txBody>
          <a:bodyPr/>
          <a:lstStyle/>
          <a:p>
            <a:pPr algn="ctr"/>
            <a:r>
              <a:rPr lang="en-US" b="1" dirty="0">
                <a:latin typeface="Times New Roman" panose="02020603050405020304" pitchFamily="18" charset="0"/>
                <a:cs typeface="Times New Roman" panose="02020603050405020304" pitchFamily="18" charset="0"/>
              </a:rPr>
              <a:t>Summary of Published Work</a:t>
            </a:r>
          </a:p>
        </p:txBody>
      </p:sp>
      <p:sp>
        <p:nvSpPr>
          <p:cNvPr id="3" name="Slide Number Placeholder 2">
            <a:extLst>
              <a:ext uri="{FF2B5EF4-FFF2-40B4-BE49-F238E27FC236}">
                <a16:creationId xmlns:a16="http://schemas.microsoft.com/office/drawing/2014/main" id="{982E5B27-84A2-4A73-A998-D968D8305A37}"/>
              </a:ext>
            </a:extLst>
          </p:cNvPr>
          <p:cNvSpPr>
            <a:spLocks noGrp="1"/>
          </p:cNvSpPr>
          <p:nvPr>
            <p:ph type="sldNum" sz="quarter" idx="12"/>
          </p:nvPr>
        </p:nvSpPr>
        <p:spPr/>
        <p:txBody>
          <a:bodyPr/>
          <a:lstStyle/>
          <a:p>
            <a:fld id="{94A32D1D-B160-41E7-86C9-429380FE402D}" type="slidenum">
              <a:rPr lang="en-US" smtClean="0"/>
              <a:pPr/>
              <a:t>82</a:t>
            </a:fld>
            <a:endParaRPr lang="en-US" dirty="0"/>
          </a:p>
        </p:txBody>
      </p:sp>
      <p:sp>
        <p:nvSpPr>
          <p:cNvPr id="4" name="TextBox 3">
            <a:extLst>
              <a:ext uri="{FF2B5EF4-FFF2-40B4-BE49-F238E27FC236}">
                <a16:creationId xmlns:a16="http://schemas.microsoft.com/office/drawing/2014/main" id="{7266D122-A559-4F62-922E-37A40D8EACE4}"/>
              </a:ext>
            </a:extLst>
          </p:cNvPr>
          <p:cNvSpPr txBox="1"/>
          <p:nvPr/>
        </p:nvSpPr>
        <p:spPr>
          <a:xfrm>
            <a:off x="0" y="886692"/>
            <a:ext cx="12191999" cy="369332"/>
          </a:xfrm>
          <a:prstGeom prst="rect">
            <a:avLst/>
          </a:prstGeom>
          <a:solidFill>
            <a:schemeClr val="accent4"/>
          </a:solidFill>
          <a:ln w="28575">
            <a:solidFill>
              <a:schemeClr val="tx1"/>
            </a:solidFill>
          </a:ln>
        </p:spPr>
        <p:txBody>
          <a:bodyPr wrap="square" rtlCol="0">
            <a:spAutoFit/>
          </a:bodyPr>
          <a:lstStyle/>
          <a:p>
            <a:r>
              <a:rPr lang="en-US" b="1" dirty="0"/>
              <a:t>Related to </a:t>
            </a:r>
            <a:r>
              <a:rPr lang="en-US" b="1" dirty="0">
                <a:solidFill>
                  <a:srgbClr val="FF0000"/>
                </a:solidFill>
              </a:rPr>
              <a:t>Objective-3</a:t>
            </a:r>
            <a:r>
              <a:rPr lang="en-US" dirty="0"/>
              <a:t>: “Normal, pre-ictal, ictal, interictal EEG data analysis to propose a scheme for seizure detection”</a:t>
            </a:r>
          </a:p>
        </p:txBody>
      </p:sp>
      <p:sp>
        <p:nvSpPr>
          <p:cNvPr id="5" name="TextBox 4">
            <a:extLst>
              <a:ext uri="{FF2B5EF4-FFF2-40B4-BE49-F238E27FC236}">
                <a16:creationId xmlns:a16="http://schemas.microsoft.com/office/drawing/2014/main" id="{D3923507-894C-4A76-B98F-788D728C35AF}"/>
              </a:ext>
            </a:extLst>
          </p:cNvPr>
          <p:cNvSpPr txBox="1"/>
          <p:nvPr/>
        </p:nvSpPr>
        <p:spPr>
          <a:xfrm>
            <a:off x="1" y="1302322"/>
            <a:ext cx="12191998" cy="646331"/>
          </a:xfrm>
          <a:prstGeom prst="rect">
            <a:avLst/>
          </a:prstGeom>
          <a:solidFill>
            <a:schemeClr val="accent5">
              <a:lumMod val="20000"/>
              <a:lumOff val="80000"/>
            </a:schemeClr>
          </a:solidFill>
        </p:spPr>
        <p:txBody>
          <a:bodyPr wrap="square" rtlCol="0">
            <a:spAutoFit/>
          </a:bodyPr>
          <a:lstStyle/>
          <a:p>
            <a:r>
              <a:rPr lang="en-US" b="1" dirty="0"/>
              <a:t>Paper Title: “</a:t>
            </a:r>
            <a:r>
              <a:rPr lang="en-US" i="1" dirty="0"/>
              <a:t>DWT-EMD Feature level Fusion based Approach over Multi and Single Channel EEG Signals for Seizure Detection ”[Communicated, </a:t>
            </a:r>
            <a:r>
              <a:rPr lang="en-US" b="1" i="1" dirty="0"/>
              <a:t>Revision submitted</a:t>
            </a:r>
            <a:r>
              <a:rPr lang="en-US" i="1" dirty="0"/>
              <a:t>] [8]</a:t>
            </a:r>
          </a:p>
        </p:txBody>
      </p:sp>
      <p:sp>
        <p:nvSpPr>
          <p:cNvPr id="6" name="TextBox 5">
            <a:extLst>
              <a:ext uri="{FF2B5EF4-FFF2-40B4-BE49-F238E27FC236}">
                <a16:creationId xmlns:a16="http://schemas.microsoft.com/office/drawing/2014/main" id="{954E3E56-B3DF-4629-B0B7-5DA17CFA0077}"/>
              </a:ext>
            </a:extLst>
          </p:cNvPr>
          <p:cNvSpPr txBox="1"/>
          <p:nvPr/>
        </p:nvSpPr>
        <p:spPr>
          <a:xfrm>
            <a:off x="290945" y="2202873"/>
            <a:ext cx="5929746" cy="3970318"/>
          </a:xfrm>
          <a:prstGeom prst="rect">
            <a:avLst/>
          </a:prstGeom>
          <a:solidFill>
            <a:schemeClr val="accent5">
              <a:lumMod val="20000"/>
              <a:lumOff val="80000"/>
            </a:schemeClr>
          </a:solidFill>
        </p:spPr>
        <p:txBody>
          <a:bodyPr wrap="square" rtlCol="0">
            <a:spAutoFit/>
          </a:bodyPr>
          <a:lstStyle/>
          <a:p>
            <a:pPr marL="285750" indent="-285750" algn="just">
              <a:buFont typeface="Wingdings" panose="05000000000000000000" pitchFamily="2" charset="2"/>
              <a:buChar char="q"/>
            </a:pPr>
            <a:r>
              <a:rPr lang="en-US" dirty="0">
                <a:latin typeface="Times New Roman" panose="02020603050405020304" pitchFamily="18" charset="0"/>
                <a:cs typeface="Times New Roman" panose="02020603050405020304" pitchFamily="18" charset="0"/>
              </a:rPr>
              <a:t>This work proposes DWT-EMD Feature level Fusion based Seizure Detection approach over Multi and Single Channel EEG Signals and studied the usability of discrete wavelet transform (DWT) and empirical mode decomposition (EMD) features fusion with respect to individual DWT and EMD features over the classifiers SVM, SVM with RBF kernel, Decision Tree and Bagging Classifier for Seizure detection.</a:t>
            </a:r>
          </a:p>
          <a:p>
            <a:pPr algn="just"/>
            <a:r>
              <a:rPr lang="en-US" dirty="0">
                <a:latin typeface="Times New Roman" panose="02020603050405020304" pitchFamily="18" charset="0"/>
                <a:cs typeface="Times New Roman" panose="02020603050405020304" pitchFamily="18" charset="0"/>
              </a:rPr>
              <a:t> </a:t>
            </a:r>
          </a:p>
          <a:p>
            <a:pPr marL="285750" indent="-285750" algn="just">
              <a:buFont typeface="Wingdings" panose="05000000000000000000" pitchFamily="2" charset="2"/>
              <a:buChar char="q"/>
            </a:pPr>
            <a:r>
              <a:rPr lang="en-US" dirty="0">
                <a:latin typeface="Times New Roman" panose="02020603050405020304" pitchFamily="18" charset="0"/>
                <a:cs typeface="Times New Roman" panose="02020603050405020304" pitchFamily="18" charset="0"/>
              </a:rPr>
              <a:t>All classifiers achieved an improved performance over DWT-EMD feature level fusion for two benchmark seizure detection EEG datasets (CHB-MIT [10] and University of Bonn [11]). </a:t>
            </a:r>
          </a:p>
          <a:p>
            <a:endParaRPr lang="en-US" dirty="0"/>
          </a:p>
        </p:txBody>
      </p:sp>
      <p:pic>
        <p:nvPicPr>
          <p:cNvPr id="7" name="Picture 6">
            <a:extLst>
              <a:ext uri="{FF2B5EF4-FFF2-40B4-BE49-F238E27FC236}">
                <a16:creationId xmlns:a16="http://schemas.microsoft.com/office/drawing/2014/main" id="{0A86C89D-BD24-4CC4-BD57-B8704EBC95E4}"/>
              </a:ext>
            </a:extLst>
          </p:cNvPr>
          <p:cNvPicPr>
            <a:picLocks noChangeAspect="1"/>
          </p:cNvPicPr>
          <p:nvPr/>
        </p:nvPicPr>
        <p:blipFill>
          <a:blip r:embed="rId2"/>
          <a:stretch>
            <a:fillRect/>
          </a:stretch>
        </p:blipFill>
        <p:spPr>
          <a:xfrm>
            <a:off x="6483927" y="1929990"/>
            <a:ext cx="5043054" cy="4343230"/>
          </a:xfrm>
          <a:prstGeom prst="rect">
            <a:avLst/>
          </a:prstGeom>
        </p:spPr>
      </p:pic>
      <p:sp>
        <p:nvSpPr>
          <p:cNvPr id="8" name="TextBox 7">
            <a:extLst>
              <a:ext uri="{FF2B5EF4-FFF2-40B4-BE49-F238E27FC236}">
                <a16:creationId xmlns:a16="http://schemas.microsoft.com/office/drawing/2014/main" id="{125835B7-B29D-47B5-B57E-403F6503649C}"/>
              </a:ext>
            </a:extLst>
          </p:cNvPr>
          <p:cNvSpPr txBox="1"/>
          <p:nvPr/>
        </p:nvSpPr>
        <p:spPr>
          <a:xfrm>
            <a:off x="7065817" y="6245510"/>
            <a:ext cx="3893127" cy="584775"/>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Figure 8. Illustrative diagram of the proposed approach.</a:t>
            </a:r>
          </a:p>
        </p:txBody>
      </p:sp>
    </p:spTree>
    <p:extLst>
      <p:ext uri="{BB962C8B-B14F-4D97-AF65-F5344CB8AC3E}">
        <p14:creationId xmlns:p14="http://schemas.microsoft.com/office/powerpoint/2010/main" val="367290120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2A8EA6-67E7-4515-8331-F8D2E901CC1A}"/>
              </a:ext>
            </a:extLst>
          </p:cNvPr>
          <p:cNvSpPr>
            <a:spLocks noGrp="1"/>
          </p:cNvSpPr>
          <p:nvPr>
            <p:ph type="title"/>
          </p:nvPr>
        </p:nvSpPr>
        <p:spPr>
          <a:xfrm>
            <a:off x="0" y="0"/>
            <a:ext cx="12192000" cy="886692"/>
          </a:xfrm>
          <a:solidFill>
            <a:srgbClr val="00B0F0"/>
          </a:solidFill>
        </p:spPr>
        <p:txBody>
          <a:bodyPr/>
          <a:lstStyle/>
          <a:p>
            <a:pPr algn="ctr"/>
            <a:r>
              <a:rPr lang="en-US" b="1" dirty="0">
                <a:latin typeface="Times New Roman" panose="02020603050405020304" pitchFamily="18" charset="0"/>
                <a:cs typeface="Times New Roman" panose="02020603050405020304" pitchFamily="18" charset="0"/>
              </a:rPr>
              <a:t>Summary of Published Work</a:t>
            </a:r>
          </a:p>
        </p:txBody>
      </p:sp>
      <p:sp>
        <p:nvSpPr>
          <p:cNvPr id="3" name="Slide Number Placeholder 2">
            <a:extLst>
              <a:ext uri="{FF2B5EF4-FFF2-40B4-BE49-F238E27FC236}">
                <a16:creationId xmlns:a16="http://schemas.microsoft.com/office/drawing/2014/main" id="{982E5B27-84A2-4A73-A998-D968D8305A37}"/>
              </a:ext>
            </a:extLst>
          </p:cNvPr>
          <p:cNvSpPr>
            <a:spLocks noGrp="1"/>
          </p:cNvSpPr>
          <p:nvPr>
            <p:ph type="sldNum" sz="quarter" idx="12"/>
          </p:nvPr>
        </p:nvSpPr>
        <p:spPr/>
        <p:txBody>
          <a:bodyPr/>
          <a:lstStyle/>
          <a:p>
            <a:fld id="{94A32D1D-B160-41E7-86C9-429380FE402D}" type="slidenum">
              <a:rPr lang="en-US" smtClean="0"/>
              <a:pPr/>
              <a:t>83</a:t>
            </a:fld>
            <a:endParaRPr lang="en-US" dirty="0"/>
          </a:p>
        </p:txBody>
      </p:sp>
      <p:sp>
        <p:nvSpPr>
          <p:cNvPr id="4" name="TextBox 3">
            <a:extLst>
              <a:ext uri="{FF2B5EF4-FFF2-40B4-BE49-F238E27FC236}">
                <a16:creationId xmlns:a16="http://schemas.microsoft.com/office/drawing/2014/main" id="{7266D122-A559-4F62-922E-37A40D8EACE4}"/>
              </a:ext>
            </a:extLst>
          </p:cNvPr>
          <p:cNvSpPr txBox="1"/>
          <p:nvPr/>
        </p:nvSpPr>
        <p:spPr>
          <a:xfrm>
            <a:off x="0" y="886692"/>
            <a:ext cx="12191999" cy="369332"/>
          </a:xfrm>
          <a:prstGeom prst="rect">
            <a:avLst/>
          </a:prstGeom>
          <a:solidFill>
            <a:schemeClr val="accent4"/>
          </a:solidFill>
          <a:ln w="28575">
            <a:solidFill>
              <a:schemeClr val="tx1"/>
            </a:solidFill>
          </a:ln>
        </p:spPr>
        <p:txBody>
          <a:bodyPr wrap="square" rtlCol="0">
            <a:spAutoFit/>
          </a:bodyPr>
          <a:lstStyle/>
          <a:p>
            <a:r>
              <a:rPr lang="en-US" b="1" dirty="0"/>
              <a:t>Related to </a:t>
            </a:r>
            <a:r>
              <a:rPr lang="en-US" b="1" dirty="0">
                <a:solidFill>
                  <a:srgbClr val="FF0000"/>
                </a:solidFill>
              </a:rPr>
              <a:t>Objective-3</a:t>
            </a:r>
            <a:r>
              <a:rPr lang="en-US" dirty="0"/>
              <a:t>: “Normal, pre-ictal, ictal, interictal EEG data analysis to propose a scheme for seizure detection”</a:t>
            </a:r>
          </a:p>
        </p:txBody>
      </p:sp>
      <p:sp>
        <p:nvSpPr>
          <p:cNvPr id="5" name="TextBox 4">
            <a:extLst>
              <a:ext uri="{FF2B5EF4-FFF2-40B4-BE49-F238E27FC236}">
                <a16:creationId xmlns:a16="http://schemas.microsoft.com/office/drawing/2014/main" id="{D3923507-894C-4A76-B98F-788D728C35AF}"/>
              </a:ext>
            </a:extLst>
          </p:cNvPr>
          <p:cNvSpPr txBox="1"/>
          <p:nvPr/>
        </p:nvSpPr>
        <p:spPr>
          <a:xfrm>
            <a:off x="1" y="1302322"/>
            <a:ext cx="12191998" cy="646331"/>
          </a:xfrm>
          <a:prstGeom prst="rect">
            <a:avLst/>
          </a:prstGeom>
          <a:solidFill>
            <a:schemeClr val="accent5">
              <a:lumMod val="20000"/>
              <a:lumOff val="80000"/>
            </a:schemeClr>
          </a:solidFill>
        </p:spPr>
        <p:txBody>
          <a:bodyPr wrap="square" rtlCol="0">
            <a:spAutoFit/>
          </a:bodyPr>
          <a:lstStyle/>
          <a:p>
            <a:r>
              <a:rPr lang="en-US" b="1" dirty="0"/>
              <a:t>Paper Title: “</a:t>
            </a:r>
            <a:r>
              <a:rPr lang="en-US" i="1" dirty="0"/>
              <a:t>DWT-EMD Feature level Fusion based Approach over Multi and Single Channel EEG Signals for Seizure Detection ”[Communicated, </a:t>
            </a:r>
            <a:r>
              <a:rPr lang="en-US" b="1" i="1" dirty="0"/>
              <a:t>Revision submitted</a:t>
            </a:r>
            <a:r>
              <a:rPr lang="en-US" i="1" dirty="0"/>
              <a:t>]</a:t>
            </a:r>
          </a:p>
        </p:txBody>
      </p:sp>
      <p:sp>
        <p:nvSpPr>
          <p:cNvPr id="6" name="TextBox 5">
            <a:extLst>
              <a:ext uri="{FF2B5EF4-FFF2-40B4-BE49-F238E27FC236}">
                <a16:creationId xmlns:a16="http://schemas.microsoft.com/office/drawing/2014/main" id="{954E3E56-B3DF-4629-B0B7-5DA17CFA0077}"/>
              </a:ext>
            </a:extLst>
          </p:cNvPr>
          <p:cNvSpPr txBox="1"/>
          <p:nvPr/>
        </p:nvSpPr>
        <p:spPr>
          <a:xfrm>
            <a:off x="0" y="1995048"/>
            <a:ext cx="11000509" cy="4758354"/>
          </a:xfrm>
          <a:prstGeom prst="rect">
            <a:avLst/>
          </a:prstGeom>
          <a:solidFill>
            <a:schemeClr val="accent1">
              <a:lumMod val="20000"/>
              <a:lumOff val="80000"/>
            </a:schemeClr>
          </a:solidFill>
        </p:spPr>
        <p:txBody>
          <a:bodyPr wrap="square" rtlCol="0">
            <a:spAutoFit/>
          </a:bodyPr>
          <a:lstStyle/>
          <a:p>
            <a:pPr algn="just"/>
            <a:r>
              <a:rPr lang="en-US" dirty="0"/>
              <a:t>Performance of the proposed approach:</a:t>
            </a:r>
          </a:p>
          <a:p>
            <a:pPr algn="just"/>
            <a:endParaRPr lang="en-US" dirty="0"/>
          </a:p>
          <a:p>
            <a:pPr algn="just"/>
            <a:r>
              <a:rPr lang="en-US" b="1" u="sng" dirty="0"/>
              <a:t>For the Dataset-1 (Multi-Channel)[10]:</a:t>
            </a:r>
          </a:p>
          <a:p>
            <a:pPr algn="just">
              <a:lnSpc>
                <a:spcPct val="150000"/>
              </a:lnSpc>
            </a:pPr>
            <a:r>
              <a:rPr lang="en-US" dirty="0"/>
              <a:t>SVM achieved </a:t>
            </a:r>
            <a:r>
              <a:rPr lang="en-US" b="1" dirty="0"/>
              <a:t>91.42%</a:t>
            </a:r>
            <a:r>
              <a:rPr lang="en-US" dirty="0"/>
              <a:t> accuracy, </a:t>
            </a:r>
            <a:r>
              <a:rPr lang="en-US" b="1" dirty="0"/>
              <a:t>91.42%</a:t>
            </a:r>
            <a:r>
              <a:rPr lang="en-US" dirty="0"/>
              <a:t> F-1 Score, </a:t>
            </a:r>
            <a:r>
              <a:rPr lang="en-US" b="1" dirty="0"/>
              <a:t>83.00%</a:t>
            </a:r>
            <a:r>
              <a:rPr lang="en-US" dirty="0"/>
              <a:t> MCC, </a:t>
            </a:r>
          </a:p>
          <a:p>
            <a:pPr algn="just">
              <a:lnSpc>
                <a:spcPct val="150000"/>
              </a:lnSpc>
            </a:pPr>
            <a:r>
              <a:rPr lang="en-US" dirty="0"/>
              <a:t>SVM-RBF achieved </a:t>
            </a:r>
            <a:r>
              <a:rPr lang="en-US" b="1" dirty="0"/>
              <a:t>91.42%</a:t>
            </a:r>
            <a:r>
              <a:rPr lang="en-US" dirty="0"/>
              <a:t> accuracy, </a:t>
            </a:r>
            <a:r>
              <a:rPr lang="en-US" b="1" dirty="0"/>
              <a:t>90.32%</a:t>
            </a:r>
            <a:r>
              <a:rPr lang="en-US" dirty="0"/>
              <a:t> F-1 Score, </a:t>
            </a:r>
            <a:r>
              <a:rPr lang="en-US" b="1" dirty="0"/>
              <a:t>82.78%</a:t>
            </a:r>
            <a:r>
              <a:rPr lang="en-US" dirty="0"/>
              <a:t> MCC, </a:t>
            </a:r>
          </a:p>
          <a:p>
            <a:pPr algn="just">
              <a:lnSpc>
                <a:spcPct val="150000"/>
              </a:lnSpc>
            </a:pPr>
            <a:r>
              <a:rPr lang="en-US" dirty="0"/>
              <a:t>Decision Tree achieved </a:t>
            </a:r>
            <a:r>
              <a:rPr lang="en-US" b="1" dirty="0"/>
              <a:t>91.42%</a:t>
            </a:r>
            <a:r>
              <a:rPr lang="en-US" dirty="0"/>
              <a:t> accuracy, </a:t>
            </a:r>
            <a:r>
              <a:rPr lang="en-US" b="1" dirty="0"/>
              <a:t>92.30%</a:t>
            </a:r>
            <a:r>
              <a:rPr lang="en-US" dirty="0"/>
              <a:t> F-1 Score, </a:t>
            </a:r>
            <a:r>
              <a:rPr lang="en-US" b="1" dirty="0"/>
              <a:t>84.01%</a:t>
            </a:r>
            <a:r>
              <a:rPr lang="en-US" dirty="0"/>
              <a:t> MCC, and </a:t>
            </a:r>
          </a:p>
          <a:p>
            <a:pPr algn="just">
              <a:lnSpc>
                <a:spcPct val="150000"/>
              </a:lnSpc>
            </a:pPr>
            <a:r>
              <a:rPr lang="en-US" dirty="0"/>
              <a:t>Bagging Classifier achieved </a:t>
            </a:r>
            <a:r>
              <a:rPr lang="en-US" b="1" dirty="0"/>
              <a:t>94.28%</a:t>
            </a:r>
            <a:r>
              <a:rPr lang="en-US" dirty="0"/>
              <a:t> accuracy, </a:t>
            </a:r>
            <a:r>
              <a:rPr lang="en-US" b="1" dirty="0"/>
              <a:t>94.73%</a:t>
            </a:r>
            <a:r>
              <a:rPr lang="en-US" dirty="0"/>
              <a:t> F-1 Score, </a:t>
            </a:r>
            <a:r>
              <a:rPr lang="en-US" b="1" dirty="0"/>
              <a:t>89.11%</a:t>
            </a:r>
            <a:r>
              <a:rPr lang="en-US" dirty="0"/>
              <a:t> MCC </a:t>
            </a:r>
          </a:p>
          <a:p>
            <a:pPr algn="just"/>
            <a:endParaRPr lang="en-US" dirty="0"/>
          </a:p>
          <a:p>
            <a:pPr algn="just"/>
            <a:r>
              <a:rPr lang="en-US" b="1" u="sng" dirty="0"/>
              <a:t>For Dataset-2 (Single-Channel)[11]:</a:t>
            </a:r>
          </a:p>
          <a:p>
            <a:pPr algn="just">
              <a:lnSpc>
                <a:spcPct val="150000"/>
              </a:lnSpc>
            </a:pPr>
            <a:r>
              <a:rPr lang="en-US" dirty="0"/>
              <a:t>SVM achieved  </a:t>
            </a:r>
            <a:r>
              <a:rPr lang="en-US" b="1" dirty="0"/>
              <a:t>99.37%</a:t>
            </a:r>
            <a:r>
              <a:rPr lang="en-US" dirty="0"/>
              <a:t> accuracy, </a:t>
            </a:r>
            <a:r>
              <a:rPr lang="en-US" b="1" dirty="0"/>
              <a:t>99.38%</a:t>
            </a:r>
            <a:r>
              <a:rPr lang="en-US" dirty="0"/>
              <a:t> F-1 Score, </a:t>
            </a:r>
            <a:r>
              <a:rPr lang="en-US" b="1" dirty="0"/>
              <a:t>98.75%</a:t>
            </a:r>
            <a:r>
              <a:rPr lang="en-US" dirty="0"/>
              <a:t> MCC, </a:t>
            </a:r>
          </a:p>
          <a:p>
            <a:pPr algn="just">
              <a:lnSpc>
                <a:spcPct val="150000"/>
              </a:lnSpc>
            </a:pPr>
            <a:r>
              <a:rPr lang="en-US" dirty="0"/>
              <a:t>SVM-RBF achieved </a:t>
            </a:r>
            <a:r>
              <a:rPr lang="en-US" b="1" dirty="0"/>
              <a:t>100% </a:t>
            </a:r>
            <a:r>
              <a:rPr lang="en-US" dirty="0"/>
              <a:t>accuracy, </a:t>
            </a:r>
            <a:r>
              <a:rPr lang="en-US" b="1" dirty="0"/>
              <a:t>100%</a:t>
            </a:r>
            <a:r>
              <a:rPr lang="en-US" dirty="0"/>
              <a:t> F-1 Score, </a:t>
            </a:r>
            <a:r>
              <a:rPr lang="en-US" b="1" dirty="0"/>
              <a:t>100%</a:t>
            </a:r>
            <a:r>
              <a:rPr lang="en-US" dirty="0"/>
              <a:t> MCC, </a:t>
            </a:r>
          </a:p>
          <a:p>
            <a:pPr algn="just">
              <a:lnSpc>
                <a:spcPct val="150000"/>
              </a:lnSpc>
            </a:pPr>
            <a:r>
              <a:rPr lang="en-US" dirty="0"/>
              <a:t>Decision Tree achieved </a:t>
            </a:r>
            <a:r>
              <a:rPr lang="en-US" b="1" dirty="0"/>
              <a:t>99.58%</a:t>
            </a:r>
            <a:r>
              <a:rPr lang="en-US" dirty="0"/>
              <a:t> accuracy, </a:t>
            </a:r>
            <a:r>
              <a:rPr lang="en-US" b="1" dirty="0"/>
              <a:t>99.56%</a:t>
            </a:r>
            <a:r>
              <a:rPr lang="en-US" dirty="0"/>
              <a:t> F-1 Score, </a:t>
            </a:r>
            <a:r>
              <a:rPr lang="en-US" b="1" dirty="0"/>
              <a:t>99.16%</a:t>
            </a:r>
            <a:r>
              <a:rPr lang="en-US" dirty="0"/>
              <a:t> MCC, and </a:t>
            </a:r>
          </a:p>
          <a:p>
            <a:pPr algn="just">
              <a:lnSpc>
                <a:spcPct val="150000"/>
              </a:lnSpc>
            </a:pPr>
            <a:r>
              <a:rPr lang="en-US" dirty="0"/>
              <a:t>Bagging Classifier achieved </a:t>
            </a:r>
            <a:r>
              <a:rPr lang="en-US" b="1" dirty="0"/>
              <a:t>100% </a:t>
            </a:r>
            <a:r>
              <a:rPr lang="en-US" dirty="0"/>
              <a:t>accuracy, </a:t>
            </a:r>
            <a:r>
              <a:rPr lang="en-US" b="1" dirty="0"/>
              <a:t>100%</a:t>
            </a:r>
            <a:r>
              <a:rPr lang="en-US" dirty="0"/>
              <a:t> F-1 Score, </a:t>
            </a:r>
            <a:r>
              <a:rPr lang="en-US" b="1" dirty="0"/>
              <a:t>100%</a:t>
            </a:r>
            <a:r>
              <a:rPr lang="en-US" dirty="0"/>
              <a:t> MCC. </a:t>
            </a:r>
          </a:p>
        </p:txBody>
      </p:sp>
    </p:spTree>
    <p:extLst>
      <p:ext uri="{BB962C8B-B14F-4D97-AF65-F5344CB8AC3E}">
        <p14:creationId xmlns:p14="http://schemas.microsoft.com/office/powerpoint/2010/main" val="190673517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2A8EA6-67E7-4515-8331-F8D2E901CC1A}"/>
              </a:ext>
            </a:extLst>
          </p:cNvPr>
          <p:cNvSpPr>
            <a:spLocks noGrp="1"/>
          </p:cNvSpPr>
          <p:nvPr>
            <p:ph type="title"/>
          </p:nvPr>
        </p:nvSpPr>
        <p:spPr>
          <a:xfrm>
            <a:off x="0" y="0"/>
            <a:ext cx="12192000" cy="886692"/>
          </a:xfrm>
          <a:solidFill>
            <a:srgbClr val="00B0F0"/>
          </a:solidFill>
        </p:spPr>
        <p:txBody>
          <a:bodyPr/>
          <a:lstStyle/>
          <a:p>
            <a:pPr algn="ctr"/>
            <a:r>
              <a:rPr lang="en-US" b="1" dirty="0">
                <a:latin typeface="Times New Roman" panose="02020603050405020304" pitchFamily="18" charset="0"/>
                <a:cs typeface="Times New Roman" panose="02020603050405020304" pitchFamily="18" charset="0"/>
              </a:rPr>
              <a:t>Summary of Published Work</a:t>
            </a:r>
          </a:p>
        </p:txBody>
      </p:sp>
      <p:sp>
        <p:nvSpPr>
          <p:cNvPr id="3" name="Slide Number Placeholder 2">
            <a:extLst>
              <a:ext uri="{FF2B5EF4-FFF2-40B4-BE49-F238E27FC236}">
                <a16:creationId xmlns:a16="http://schemas.microsoft.com/office/drawing/2014/main" id="{982E5B27-84A2-4A73-A998-D968D8305A37}"/>
              </a:ext>
            </a:extLst>
          </p:cNvPr>
          <p:cNvSpPr>
            <a:spLocks noGrp="1"/>
          </p:cNvSpPr>
          <p:nvPr>
            <p:ph type="sldNum" sz="quarter" idx="12"/>
          </p:nvPr>
        </p:nvSpPr>
        <p:spPr/>
        <p:txBody>
          <a:bodyPr/>
          <a:lstStyle/>
          <a:p>
            <a:fld id="{94A32D1D-B160-41E7-86C9-429380FE402D}" type="slidenum">
              <a:rPr lang="en-US" smtClean="0"/>
              <a:pPr/>
              <a:t>84</a:t>
            </a:fld>
            <a:endParaRPr lang="en-US" dirty="0"/>
          </a:p>
        </p:txBody>
      </p:sp>
      <p:sp>
        <p:nvSpPr>
          <p:cNvPr id="4" name="TextBox 3">
            <a:extLst>
              <a:ext uri="{FF2B5EF4-FFF2-40B4-BE49-F238E27FC236}">
                <a16:creationId xmlns:a16="http://schemas.microsoft.com/office/drawing/2014/main" id="{7266D122-A559-4F62-922E-37A40D8EACE4}"/>
              </a:ext>
            </a:extLst>
          </p:cNvPr>
          <p:cNvSpPr txBox="1"/>
          <p:nvPr/>
        </p:nvSpPr>
        <p:spPr>
          <a:xfrm>
            <a:off x="0" y="886692"/>
            <a:ext cx="12191999" cy="369332"/>
          </a:xfrm>
          <a:prstGeom prst="rect">
            <a:avLst/>
          </a:prstGeom>
          <a:solidFill>
            <a:schemeClr val="accent4"/>
          </a:solidFill>
          <a:ln w="28575">
            <a:solidFill>
              <a:schemeClr val="tx1"/>
            </a:solidFill>
          </a:ln>
        </p:spPr>
        <p:txBody>
          <a:bodyPr wrap="square" rtlCol="0">
            <a:spAutoFit/>
          </a:bodyPr>
          <a:lstStyle/>
          <a:p>
            <a:r>
              <a:rPr lang="en-US" b="1" dirty="0"/>
              <a:t>Related to </a:t>
            </a:r>
            <a:r>
              <a:rPr lang="en-US" b="1" dirty="0">
                <a:solidFill>
                  <a:srgbClr val="FF0000"/>
                </a:solidFill>
              </a:rPr>
              <a:t>Objective-4</a:t>
            </a:r>
            <a:r>
              <a:rPr lang="en-US" dirty="0"/>
              <a:t>: “Advance Machine Learning approach for Seizure Detection”</a:t>
            </a:r>
          </a:p>
        </p:txBody>
      </p:sp>
      <p:sp>
        <p:nvSpPr>
          <p:cNvPr id="5" name="TextBox 4">
            <a:extLst>
              <a:ext uri="{FF2B5EF4-FFF2-40B4-BE49-F238E27FC236}">
                <a16:creationId xmlns:a16="http://schemas.microsoft.com/office/drawing/2014/main" id="{27839D47-2A1E-4AD1-9208-56E71D0DA39F}"/>
              </a:ext>
            </a:extLst>
          </p:cNvPr>
          <p:cNvSpPr txBox="1"/>
          <p:nvPr/>
        </p:nvSpPr>
        <p:spPr>
          <a:xfrm>
            <a:off x="13848" y="1302324"/>
            <a:ext cx="12178151" cy="646331"/>
          </a:xfrm>
          <a:prstGeom prst="rect">
            <a:avLst/>
          </a:prstGeom>
          <a:solidFill>
            <a:schemeClr val="accent5">
              <a:lumMod val="20000"/>
              <a:lumOff val="80000"/>
            </a:schemeClr>
          </a:solidFill>
        </p:spPr>
        <p:txBody>
          <a:bodyPr wrap="square" rtlCol="0">
            <a:spAutoFit/>
          </a:bodyPr>
          <a:lstStyle/>
          <a:p>
            <a:r>
              <a:rPr lang="en-US" b="1" dirty="0"/>
              <a:t>Paper Title: </a:t>
            </a:r>
            <a:r>
              <a:rPr lang="en-US" i="1" dirty="0"/>
              <a:t>“A 1D-CNN-Spectrogram Based Approach for Seizure Detection from EEG Signal” [3] 2nd ICCIDS 2019, Elsevier</a:t>
            </a:r>
          </a:p>
          <a:p>
            <a:endParaRPr lang="en-US" i="1" dirty="0"/>
          </a:p>
        </p:txBody>
      </p:sp>
      <p:sp>
        <p:nvSpPr>
          <p:cNvPr id="6" name="TextBox 5">
            <a:extLst>
              <a:ext uri="{FF2B5EF4-FFF2-40B4-BE49-F238E27FC236}">
                <a16:creationId xmlns:a16="http://schemas.microsoft.com/office/drawing/2014/main" id="{676673AB-6F48-4932-9678-0ECF4EF947AA}"/>
              </a:ext>
            </a:extLst>
          </p:cNvPr>
          <p:cNvSpPr txBox="1"/>
          <p:nvPr/>
        </p:nvSpPr>
        <p:spPr>
          <a:xfrm>
            <a:off x="290945" y="2050473"/>
            <a:ext cx="5264728" cy="1754326"/>
          </a:xfrm>
          <a:prstGeom prst="rect">
            <a:avLst/>
          </a:prstGeom>
          <a:solidFill>
            <a:schemeClr val="accent5">
              <a:lumMod val="20000"/>
              <a:lumOff val="80000"/>
            </a:schemeClr>
          </a:solidFill>
        </p:spPr>
        <p:txBody>
          <a:bodyPr wrap="square" rtlCol="0">
            <a:spAutoFit/>
          </a:bodyPr>
          <a:lstStyle/>
          <a:p>
            <a:pPr marL="285750" indent="-285750" algn="just">
              <a:buFont typeface="Wingdings" panose="05000000000000000000" pitchFamily="2" charset="2"/>
              <a:buChar char="q"/>
            </a:pPr>
            <a:r>
              <a:rPr lang="en-US" dirty="0">
                <a:latin typeface="Times New Roman" panose="02020603050405020304" pitchFamily="18" charset="0"/>
                <a:cs typeface="Times New Roman" panose="02020603050405020304" pitchFamily="18" charset="0"/>
              </a:rPr>
              <a:t>Main objective in this work is to represent a methodology with the combination of two methods namely </a:t>
            </a:r>
            <a:r>
              <a:rPr lang="en-US" b="1" dirty="0">
                <a:latin typeface="Times New Roman" panose="02020603050405020304" pitchFamily="18" charset="0"/>
                <a:cs typeface="Times New Roman" panose="02020603050405020304" pitchFamily="18" charset="0"/>
              </a:rPr>
              <a:t>Spectrogram</a:t>
            </a:r>
            <a:r>
              <a:rPr lang="en-US" dirty="0">
                <a:latin typeface="Times New Roman" panose="02020603050405020304" pitchFamily="18" charset="0"/>
                <a:cs typeface="Times New Roman" panose="02020603050405020304" pitchFamily="18" charset="0"/>
              </a:rPr>
              <a:t> and </a:t>
            </a:r>
            <a:r>
              <a:rPr lang="en-US" b="1" dirty="0">
                <a:latin typeface="Times New Roman" panose="02020603050405020304" pitchFamily="18" charset="0"/>
                <a:cs typeface="Times New Roman" panose="02020603050405020304" pitchFamily="18" charset="0"/>
              </a:rPr>
              <a:t>1D CNN </a:t>
            </a:r>
            <a:r>
              <a:rPr lang="en-US" dirty="0">
                <a:latin typeface="Times New Roman" panose="02020603050405020304" pitchFamily="18" charset="0"/>
                <a:cs typeface="Times New Roman" panose="02020603050405020304" pitchFamily="18" charset="0"/>
              </a:rPr>
              <a:t>which can be one possible approach for seizure detection.</a:t>
            </a:r>
          </a:p>
          <a:p>
            <a:pPr marL="285750" indent="-285750" algn="just">
              <a:buFont typeface="Wingdings" panose="05000000000000000000" pitchFamily="2" charset="2"/>
              <a:buChar char="q"/>
            </a:pPr>
            <a:r>
              <a:rPr lang="en-US" dirty="0">
                <a:latin typeface="Times New Roman" panose="02020603050405020304" pitchFamily="18" charset="0"/>
                <a:cs typeface="Times New Roman" panose="02020603050405020304" pitchFamily="18" charset="0"/>
              </a:rPr>
              <a:t>Data used from CHB-MIT scalp EEG dataset [10]</a:t>
            </a:r>
          </a:p>
          <a:p>
            <a:pPr algn="just"/>
            <a:endParaRPr lang="en-US" dirty="0"/>
          </a:p>
        </p:txBody>
      </p:sp>
      <p:pic>
        <p:nvPicPr>
          <p:cNvPr id="7" name="Picture 6">
            <a:extLst>
              <a:ext uri="{FF2B5EF4-FFF2-40B4-BE49-F238E27FC236}">
                <a16:creationId xmlns:a16="http://schemas.microsoft.com/office/drawing/2014/main" id="{F99C76FF-9F06-45B7-8C7E-85F221ACE79A}"/>
              </a:ext>
            </a:extLst>
          </p:cNvPr>
          <p:cNvPicPr>
            <a:picLocks noChangeAspect="1"/>
          </p:cNvPicPr>
          <p:nvPr/>
        </p:nvPicPr>
        <p:blipFill>
          <a:blip r:embed="rId2"/>
          <a:stretch>
            <a:fillRect/>
          </a:stretch>
        </p:blipFill>
        <p:spPr>
          <a:xfrm>
            <a:off x="5555673" y="1953489"/>
            <a:ext cx="6345382" cy="3920836"/>
          </a:xfrm>
          <a:prstGeom prst="rect">
            <a:avLst/>
          </a:prstGeom>
        </p:spPr>
      </p:pic>
      <p:sp>
        <p:nvSpPr>
          <p:cNvPr id="8" name="TextBox 7">
            <a:extLst>
              <a:ext uri="{FF2B5EF4-FFF2-40B4-BE49-F238E27FC236}">
                <a16:creationId xmlns:a16="http://schemas.microsoft.com/office/drawing/2014/main" id="{75E50BC1-8A08-48A7-87AC-EFC50829E363}"/>
              </a:ext>
            </a:extLst>
          </p:cNvPr>
          <p:cNvSpPr txBox="1"/>
          <p:nvPr/>
        </p:nvSpPr>
        <p:spPr>
          <a:xfrm>
            <a:off x="6262256" y="5648142"/>
            <a:ext cx="5264728" cy="646331"/>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Figure 9: Proposed Seizure detection model based on Spectrogram and 1D-CNN </a:t>
            </a:r>
          </a:p>
        </p:txBody>
      </p:sp>
      <p:sp>
        <p:nvSpPr>
          <p:cNvPr id="10" name="TextBox 9">
            <a:extLst>
              <a:ext uri="{FF2B5EF4-FFF2-40B4-BE49-F238E27FC236}">
                <a16:creationId xmlns:a16="http://schemas.microsoft.com/office/drawing/2014/main" id="{AC850D69-F729-4A91-851C-722CFF1A9ECD}"/>
              </a:ext>
            </a:extLst>
          </p:cNvPr>
          <p:cNvSpPr txBox="1"/>
          <p:nvPr/>
        </p:nvSpPr>
        <p:spPr>
          <a:xfrm>
            <a:off x="290945" y="3498275"/>
            <a:ext cx="5264728" cy="923330"/>
          </a:xfrm>
          <a:prstGeom prst="rect">
            <a:avLst/>
          </a:prstGeom>
          <a:solidFill>
            <a:schemeClr val="accent5">
              <a:lumMod val="20000"/>
              <a:lumOff val="80000"/>
            </a:schemeClr>
          </a:solidFill>
        </p:spPr>
        <p:txBody>
          <a:bodyPr wrap="square" rtlCol="0">
            <a:spAutoFit/>
          </a:bodyPr>
          <a:lstStyle/>
          <a:p>
            <a:pPr marL="285750" indent="-285750" algn="just">
              <a:buFont typeface="Wingdings" panose="05000000000000000000" pitchFamily="2" charset="2"/>
              <a:buChar char="q"/>
            </a:pPr>
            <a:r>
              <a:rPr lang="en-US" dirty="0">
                <a:latin typeface="Times New Roman" panose="02020603050405020304" pitchFamily="18" charset="0"/>
                <a:cs typeface="Times New Roman" panose="02020603050405020304" pitchFamily="18" charset="0"/>
              </a:rPr>
              <a:t>An average accuracy of the proposed Spectrogram-CNN based scheme has been estimated up to 77.57%. </a:t>
            </a:r>
          </a:p>
        </p:txBody>
      </p:sp>
      <p:sp>
        <p:nvSpPr>
          <p:cNvPr id="11" name="TextBox 10">
            <a:extLst>
              <a:ext uri="{FF2B5EF4-FFF2-40B4-BE49-F238E27FC236}">
                <a16:creationId xmlns:a16="http://schemas.microsoft.com/office/drawing/2014/main" id="{F3F8CB25-1E5E-42AA-B02A-52725D7BCBFC}"/>
              </a:ext>
            </a:extLst>
          </p:cNvPr>
          <p:cNvSpPr txBox="1"/>
          <p:nvPr/>
        </p:nvSpPr>
        <p:spPr>
          <a:xfrm>
            <a:off x="290944" y="4530528"/>
            <a:ext cx="5264728" cy="1200329"/>
          </a:xfrm>
          <a:prstGeom prst="rect">
            <a:avLst/>
          </a:prstGeom>
          <a:solidFill>
            <a:schemeClr val="accent5">
              <a:lumMod val="20000"/>
              <a:lumOff val="80000"/>
            </a:schemeClr>
          </a:solidFill>
        </p:spPr>
        <p:txBody>
          <a:bodyPr wrap="square" rtlCol="0">
            <a:spAutoFit/>
          </a:bodyPr>
          <a:lstStyle/>
          <a:p>
            <a:pPr algn="just"/>
            <a:r>
              <a:rPr lang="en-US" dirty="0"/>
              <a:t> </a:t>
            </a:r>
            <a:r>
              <a:rPr lang="en-US" dirty="0">
                <a:latin typeface="Times New Roman" panose="02020603050405020304" pitchFamily="18" charset="0"/>
                <a:cs typeface="Times New Roman" panose="02020603050405020304" pitchFamily="18" charset="0"/>
              </a:rPr>
              <a:t>In </a:t>
            </a:r>
            <a:r>
              <a:rPr lang="en-US" dirty="0">
                <a:solidFill>
                  <a:srgbClr val="FF0000"/>
                </a:solidFill>
                <a:latin typeface="Times New Roman" panose="02020603050405020304" pitchFamily="18" charset="0"/>
                <a:cs typeface="Times New Roman" panose="02020603050405020304" pitchFamily="18" charset="0"/>
              </a:rPr>
              <a:t>[Ɨ]</a:t>
            </a:r>
            <a:r>
              <a:rPr lang="en-US" dirty="0">
                <a:latin typeface="Times New Roman" panose="02020603050405020304" pitchFamily="18" charset="0"/>
                <a:cs typeface="Times New Roman" panose="02020603050405020304" pitchFamily="18" charset="0"/>
              </a:rPr>
              <a:t>,pyramidal one-dimensional CNN has been used for epilepsy detection and the author clearly mentioned: </a:t>
            </a:r>
            <a:r>
              <a:rPr lang="en-US" b="1" i="1" dirty="0">
                <a:latin typeface="Times New Roman" panose="02020603050405020304" pitchFamily="18" charset="0"/>
                <a:cs typeface="Times New Roman" panose="02020603050405020304" pitchFamily="18" charset="0"/>
              </a:rPr>
              <a:t>“1D-CNN involves 61% fewer parameters compared to standard CNN models”.</a:t>
            </a:r>
          </a:p>
        </p:txBody>
      </p:sp>
      <p:sp>
        <p:nvSpPr>
          <p:cNvPr id="12" name="TextBox 11">
            <a:extLst>
              <a:ext uri="{FF2B5EF4-FFF2-40B4-BE49-F238E27FC236}">
                <a16:creationId xmlns:a16="http://schemas.microsoft.com/office/drawing/2014/main" id="{3706EE48-7AD5-4A5B-9489-4FDB2F315EFE}"/>
              </a:ext>
            </a:extLst>
          </p:cNvPr>
          <p:cNvSpPr txBox="1"/>
          <p:nvPr/>
        </p:nvSpPr>
        <p:spPr>
          <a:xfrm>
            <a:off x="7453745" y="6356350"/>
            <a:ext cx="2092037" cy="369332"/>
          </a:xfrm>
          <a:prstGeom prst="rect">
            <a:avLst/>
          </a:prstGeom>
          <a:noFill/>
        </p:spPr>
        <p:txBody>
          <a:bodyPr wrap="square" rtlCol="0">
            <a:spAutoFit/>
          </a:bodyPr>
          <a:lstStyle/>
          <a:p>
            <a:r>
              <a:rPr lang="en-US" i="1" dirty="0" err="1"/>
              <a:t>Refe</a:t>
            </a:r>
            <a:r>
              <a:rPr lang="en-US" i="1" dirty="0"/>
              <a:t>. [3</a:t>
            </a:r>
            <a:r>
              <a:rPr lang="en-US" dirty="0"/>
              <a:t>]</a:t>
            </a:r>
          </a:p>
        </p:txBody>
      </p:sp>
      <p:sp>
        <p:nvSpPr>
          <p:cNvPr id="13" name="TextBox 12">
            <a:extLst>
              <a:ext uri="{FF2B5EF4-FFF2-40B4-BE49-F238E27FC236}">
                <a16:creationId xmlns:a16="http://schemas.microsoft.com/office/drawing/2014/main" id="{9309E4FC-A7C5-49A1-8EFA-5D2DC65A18CD}"/>
              </a:ext>
            </a:extLst>
          </p:cNvPr>
          <p:cNvSpPr txBox="1"/>
          <p:nvPr/>
        </p:nvSpPr>
        <p:spPr>
          <a:xfrm>
            <a:off x="290945" y="5985164"/>
            <a:ext cx="5264728" cy="600164"/>
          </a:xfrm>
          <a:prstGeom prst="rect">
            <a:avLst/>
          </a:prstGeom>
          <a:noFill/>
        </p:spPr>
        <p:txBody>
          <a:bodyPr wrap="square" rtlCol="0">
            <a:spAutoFit/>
          </a:bodyPr>
          <a:lstStyle/>
          <a:p>
            <a:pPr algn="just"/>
            <a:r>
              <a:rPr lang="en-US" sz="1100" dirty="0">
                <a:solidFill>
                  <a:srgbClr val="FF0000"/>
                </a:solidFill>
              </a:rPr>
              <a:t>[Ɨ] </a:t>
            </a:r>
            <a:r>
              <a:rPr lang="en-US" sz="1100" dirty="0">
                <a:latin typeface="Times New Roman" panose="02020603050405020304" pitchFamily="18" charset="0"/>
                <a:cs typeface="Times New Roman" panose="02020603050405020304" pitchFamily="18" charset="0"/>
              </a:rPr>
              <a:t>Ihsan Ullah, Muhammad Hussain, Emad-ul-</a:t>
            </a:r>
            <a:r>
              <a:rPr lang="en-US" sz="1100" dirty="0" err="1">
                <a:latin typeface="Times New Roman" panose="02020603050405020304" pitchFamily="18" charset="0"/>
                <a:cs typeface="Times New Roman" panose="02020603050405020304" pitchFamily="18" charset="0"/>
              </a:rPr>
              <a:t>Haq</a:t>
            </a:r>
            <a:r>
              <a:rPr lang="en-US" sz="1100" dirty="0">
                <a:latin typeface="Times New Roman" panose="02020603050405020304" pitchFamily="18" charset="0"/>
                <a:cs typeface="Times New Roman" panose="02020603050405020304" pitchFamily="18" charset="0"/>
              </a:rPr>
              <a:t> Qazi and Hatim </a:t>
            </a:r>
            <a:r>
              <a:rPr lang="en-US" sz="1100" dirty="0" err="1">
                <a:latin typeface="Times New Roman" panose="02020603050405020304" pitchFamily="18" charset="0"/>
                <a:cs typeface="Times New Roman" panose="02020603050405020304" pitchFamily="18" charset="0"/>
              </a:rPr>
              <a:t>Aboalsamh</a:t>
            </a:r>
            <a:r>
              <a:rPr lang="en-US" sz="1100" dirty="0">
                <a:latin typeface="Times New Roman" panose="02020603050405020304" pitchFamily="18" charset="0"/>
                <a:cs typeface="Times New Roman" panose="02020603050405020304" pitchFamily="18" charset="0"/>
              </a:rPr>
              <a:t>. (2018) "An automated system for epilepsy detection using </a:t>
            </a:r>
            <a:r>
              <a:rPr lang="en-US" sz="1100" dirty="0" err="1">
                <a:latin typeface="Times New Roman" panose="02020603050405020304" pitchFamily="18" charset="0"/>
                <a:cs typeface="Times New Roman" panose="02020603050405020304" pitchFamily="18" charset="0"/>
              </a:rPr>
              <a:t>EEGbrain</a:t>
            </a:r>
            <a:r>
              <a:rPr lang="en-US" sz="1100" dirty="0">
                <a:latin typeface="Times New Roman" panose="02020603050405020304" pitchFamily="18" charset="0"/>
                <a:cs typeface="Times New Roman" panose="02020603050405020304" pitchFamily="18" charset="0"/>
              </a:rPr>
              <a:t> signals based on deep learning approach.", Expert Systems with Applications 107(1): 61-71</a:t>
            </a:r>
          </a:p>
        </p:txBody>
      </p:sp>
    </p:spTree>
    <p:extLst>
      <p:ext uri="{BB962C8B-B14F-4D97-AF65-F5344CB8AC3E}">
        <p14:creationId xmlns:p14="http://schemas.microsoft.com/office/powerpoint/2010/main" val="384628659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2A8EA6-67E7-4515-8331-F8D2E901CC1A}"/>
              </a:ext>
            </a:extLst>
          </p:cNvPr>
          <p:cNvSpPr>
            <a:spLocks noGrp="1"/>
          </p:cNvSpPr>
          <p:nvPr>
            <p:ph type="title"/>
          </p:nvPr>
        </p:nvSpPr>
        <p:spPr>
          <a:xfrm>
            <a:off x="0" y="0"/>
            <a:ext cx="12192000" cy="886692"/>
          </a:xfrm>
          <a:solidFill>
            <a:srgbClr val="00B0F0"/>
          </a:solidFill>
        </p:spPr>
        <p:txBody>
          <a:bodyPr/>
          <a:lstStyle/>
          <a:p>
            <a:pPr algn="ctr"/>
            <a:r>
              <a:rPr lang="en-US" b="1" dirty="0">
                <a:latin typeface="Times New Roman" panose="02020603050405020304" pitchFamily="18" charset="0"/>
                <a:cs typeface="Times New Roman" panose="02020603050405020304" pitchFamily="18" charset="0"/>
              </a:rPr>
              <a:t>Summary of Published Work</a:t>
            </a:r>
          </a:p>
        </p:txBody>
      </p:sp>
      <p:sp>
        <p:nvSpPr>
          <p:cNvPr id="3" name="Slide Number Placeholder 2">
            <a:extLst>
              <a:ext uri="{FF2B5EF4-FFF2-40B4-BE49-F238E27FC236}">
                <a16:creationId xmlns:a16="http://schemas.microsoft.com/office/drawing/2014/main" id="{982E5B27-84A2-4A73-A998-D968D8305A37}"/>
              </a:ext>
            </a:extLst>
          </p:cNvPr>
          <p:cNvSpPr>
            <a:spLocks noGrp="1"/>
          </p:cNvSpPr>
          <p:nvPr>
            <p:ph type="sldNum" sz="quarter" idx="12"/>
          </p:nvPr>
        </p:nvSpPr>
        <p:spPr/>
        <p:txBody>
          <a:bodyPr/>
          <a:lstStyle/>
          <a:p>
            <a:fld id="{94A32D1D-B160-41E7-86C9-429380FE402D}" type="slidenum">
              <a:rPr lang="en-US" smtClean="0"/>
              <a:pPr/>
              <a:t>85</a:t>
            </a:fld>
            <a:endParaRPr lang="en-US" dirty="0"/>
          </a:p>
        </p:txBody>
      </p:sp>
      <p:sp>
        <p:nvSpPr>
          <p:cNvPr id="4" name="TextBox 3">
            <a:extLst>
              <a:ext uri="{FF2B5EF4-FFF2-40B4-BE49-F238E27FC236}">
                <a16:creationId xmlns:a16="http://schemas.microsoft.com/office/drawing/2014/main" id="{7266D122-A559-4F62-922E-37A40D8EACE4}"/>
              </a:ext>
            </a:extLst>
          </p:cNvPr>
          <p:cNvSpPr txBox="1"/>
          <p:nvPr/>
        </p:nvSpPr>
        <p:spPr>
          <a:xfrm>
            <a:off x="0" y="886692"/>
            <a:ext cx="12191999" cy="369332"/>
          </a:xfrm>
          <a:prstGeom prst="rect">
            <a:avLst/>
          </a:prstGeom>
          <a:solidFill>
            <a:schemeClr val="accent4"/>
          </a:solidFill>
          <a:ln w="28575">
            <a:solidFill>
              <a:schemeClr val="tx1"/>
            </a:solidFill>
          </a:ln>
        </p:spPr>
        <p:txBody>
          <a:bodyPr wrap="square" rtlCol="0">
            <a:spAutoFit/>
          </a:bodyPr>
          <a:lstStyle/>
          <a:p>
            <a:r>
              <a:rPr lang="en-US" b="1" dirty="0"/>
              <a:t>Related to </a:t>
            </a:r>
            <a:r>
              <a:rPr lang="en-US" b="1" dirty="0">
                <a:solidFill>
                  <a:srgbClr val="FF0000"/>
                </a:solidFill>
              </a:rPr>
              <a:t>Objective-4</a:t>
            </a:r>
            <a:r>
              <a:rPr lang="en-US" dirty="0"/>
              <a:t>: “Advance Machine Learning approach for Seizure Detection”</a:t>
            </a:r>
          </a:p>
        </p:txBody>
      </p:sp>
      <p:sp>
        <p:nvSpPr>
          <p:cNvPr id="5" name="TextBox 4">
            <a:extLst>
              <a:ext uri="{FF2B5EF4-FFF2-40B4-BE49-F238E27FC236}">
                <a16:creationId xmlns:a16="http://schemas.microsoft.com/office/drawing/2014/main" id="{D574D778-6A1F-4DCB-BA0B-116B3E4FA943}"/>
              </a:ext>
            </a:extLst>
          </p:cNvPr>
          <p:cNvSpPr txBox="1"/>
          <p:nvPr/>
        </p:nvSpPr>
        <p:spPr>
          <a:xfrm>
            <a:off x="0" y="1302325"/>
            <a:ext cx="12191999" cy="646331"/>
          </a:xfrm>
          <a:prstGeom prst="rect">
            <a:avLst/>
          </a:prstGeom>
          <a:solidFill>
            <a:schemeClr val="accent5">
              <a:lumMod val="20000"/>
              <a:lumOff val="80000"/>
            </a:schemeClr>
          </a:solidFill>
        </p:spPr>
        <p:txBody>
          <a:bodyPr wrap="square" rtlCol="0">
            <a:spAutoFit/>
          </a:bodyPr>
          <a:lstStyle/>
          <a:p>
            <a:r>
              <a:rPr lang="en-US" b="1" dirty="0">
                <a:latin typeface="Times New Roman" panose="02020603050405020304" pitchFamily="18" charset="0"/>
                <a:cs typeface="Times New Roman" panose="02020603050405020304" pitchFamily="18" charset="0"/>
              </a:rPr>
              <a:t>Paper Title: </a:t>
            </a:r>
            <a:r>
              <a:rPr lang="en-US" i="1" dirty="0">
                <a:latin typeface="Times New Roman" panose="02020603050405020304" pitchFamily="18" charset="0"/>
                <a:cs typeface="Times New Roman" panose="02020603050405020304" pitchFamily="18" charset="0"/>
              </a:rPr>
              <a:t>“A Deep Transfer Learning Approach for Seizure detection using RGB features of Epileptic Electroencephalogram Signals” [4] 11th </a:t>
            </a:r>
            <a:r>
              <a:rPr lang="en-US" i="1" dirty="0" err="1">
                <a:latin typeface="Times New Roman" panose="02020603050405020304" pitchFamily="18" charset="0"/>
                <a:cs typeface="Times New Roman" panose="02020603050405020304" pitchFamily="18" charset="0"/>
              </a:rPr>
              <a:t>CloudCom</a:t>
            </a:r>
            <a:r>
              <a:rPr lang="en-US" i="1" dirty="0">
                <a:latin typeface="Times New Roman" panose="02020603050405020304" pitchFamily="18" charset="0"/>
                <a:cs typeface="Times New Roman" panose="02020603050405020304" pitchFamily="18" charset="0"/>
              </a:rPr>
              <a:t> 2019, IEEE (Tier-II)</a:t>
            </a:r>
          </a:p>
        </p:txBody>
      </p:sp>
      <p:sp>
        <p:nvSpPr>
          <p:cNvPr id="6" name="TextBox 5">
            <a:extLst>
              <a:ext uri="{FF2B5EF4-FFF2-40B4-BE49-F238E27FC236}">
                <a16:creationId xmlns:a16="http://schemas.microsoft.com/office/drawing/2014/main" id="{945F04FB-6FED-4F24-8B1F-05BF665E581E}"/>
              </a:ext>
            </a:extLst>
          </p:cNvPr>
          <p:cNvSpPr txBox="1"/>
          <p:nvPr/>
        </p:nvSpPr>
        <p:spPr>
          <a:xfrm>
            <a:off x="221670" y="2022758"/>
            <a:ext cx="5112328" cy="4524315"/>
          </a:xfrm>
          <a:prstGeom prst="rect">
            <a:avLst/>
          </a:prstGeom>
          <a:solidFill>
            <a:schemeClr val="accent5">
              <a:lumMod val="20000"/>
              <a:lumOff val="80000"/>
            </a:schemeClr>
          </a:solidFill>
        </p:spPr>
        <p:txBody>
          <a:bodyPr wrap="square" rtlCol="0">
            <a:spAutoFit/>
          </a:bodyPr>
          <a:lstStyle/>
          <a:p>
            <a:pPr marL="285750" indent="-285750" algn="just">
              <a:buFont typeface="Wingdings" panose="05000000000000000000" pitchFamily="2" charset="2"/>
              <a:buChar char="q"/>
            </a:pPr>
            <a:r>
              <a:rPr lang="en-US" dirty="0">
                <a:latin typeface="Times New Roman" panose="02020603050405020304" pitchFamily="18" charset="0"/>
                <a:cs typeface="Times New Roman" panose="02020603050405020304" pitchFamily="18" charset="0"/>
              </a:rPr>
              <a:t>This paper demonstrates an approach based on Deep Transfer Learning for the classification for Seizure and Non-seizure Electroencephalogram (EEG) signals.</a:t>
            </a:r>
          </a:p>
          <a:p>
            <a:pPr algn="just"/>
            <a:endParaRPr lang="en-US" dirty="0">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q"/>
            </a:pPr>
            <a:r>
              <a:rPr lang="en-US" dirty="0">
                <a:latin typeface="Times New Roman" panose="02020603050405020304" pitchFamily="18" charset="0"/>
                <a:cs typeface="Times New Roman" panose="02020603050405020304" pitchFamily="18" charset="0"/>
              </a:rPr>
              <a:t>It has been found in literature and our previous, Seizure detection performance is not satisfactory over small EEG dataset using traditional approaches. </a:t>
            </a:r>
          </a:p>
          <a:p>
            <a:pPr marL="285750" indent="-285750" algn="just">
              <a:buFont typeface="Wingdings" panose="05000000000000000000" pitchFamily="2" charset="2"/>
              <a:buChar char="q"/>
            </a:pPr>
            <a:r>
              <a:rPr lang="en-US" dirty="0">
                <a:latin typeface="Times New Roman" panose="02020603050405020304" pitchFamily="18" charset="0"/>
                <a:cs typeface="Times New Roman" panose="02020603050405020304" pitchFamily="18" charset="0"/>
              </a:rPr>
              <a:t>The Transfer learning approach overcomes this by reusing the pre-trained networks such as </a:t>
            </a:r>
            <a:r>
              <a:rPr lang="en-US" dirty="0" err="1">
                <a:latin typeface="Times New Roman" panose="02020603050405020304" pitchFamily="18" charset="0"/>
                <a:cs typeface="Times New Roman" panose="02020603050405020304" pitchFamily="18" charset="0"/>
              </a:rPr>
              <a:t>googlenet</a:t>
            </a:r>
            <a:r>
              <a:rPr lang="en-US" dirty="0">
                <a:latin typeface="Times New Roman" panose="02020603050405020304" pitchFamily="18" charset="0"/>
                <a:cs typeface="Times New Roman" panose="02020603050405020304" pitchFamily="18" charset="0"/>
              </a:rPr>
              <a:t>, resnet101 and vgg19.</a:t>
            </a:r>
          </a:p>
          <a:p>
            <a:pPr marL="285750" indent="-285750" algn="just">
              <a:buFont typeface="Wingdings" panose="05000000000000000000" pitchFamily="2" charset="2"/>
              <a:buChar char="q"/>
            </a:pPr>
            <a:r>
              <a:rPr lang="en-US" dirty="0">
                <a:latin typeface="Times New Roman" panose="02020603050405020304" pitchFamily="18" charset="0"/>
                <a:cs typeface="Times New Roman" panose="02020603050405020304" pitchFamily="18" charset="0"/>
              </a:rPr>
              <a:t>Out of these three pre-trained network </a:t>
            </a:r>
            <a:r>
              <a:rPr lang="en-US" dirty="0" err="1">
                <a:latin typeface="Times New Roman" panose="02020603050405020304" pitchFamily="18" charset="0"/>
                <a:cs typeface="Times New Roman" panose="02020603050405020304" pitchFamily="18" charset="0"/>
              </a:rPr>
              <a:t>googlenet</a:t>
            </a:r>
            <a:r>
              <a:rPr lang="en-US" dirty="0">
                <a:latin typeface="Times New Roman" panose="02020603050405020304" pitchFamily="18" charset="0"/>
                <a:cs typeface="Times New Roman" panose="02020603050405020304" pitchFamily="18" charset="0"/>
              </a:rPr>
              <a:t> achieved 99% accuracy with less no of epoch than other takes. On the other hand </a:t>
            </a:r>
            <a:r>
              <a:rPr lang="en-US" dirty="0" err="1">
                <a:latin typeface="Times New Roman" panose="02020603050405020304" pitchFamily="18" charset="0"/>
                <a:cs typeface="Times New Roman" panose="02020603050405020304" pitchFamily="18" charset="0"/>
              </a:rPr>
              <a:t>googlenet</a:t>
            </a:r>
            <a:r>
              <a:rPr lang="en-US" dirty="0">
                <a:latin typeface="Times New Roman" panose="02020603050405020304" pitchFamily="18" charset="0"/>
                <a:cs typeface="Times New Roman" panose="02020603050405020304" pitchFamily="18" charset="0"/>
              </a:rPr>
              <a:t> takes lees CPU time than other two models.</a:t>
            </a:r>
          </a:p>
        </p:txBody>
      </p:sp>
      <p:pic>
        <p:nvPicPr>
          <p:cNvPr id="7" name="Picture 6">
            <a:extLst>
              <a:ext uri="{FF2B5EF4-FFF2-40B4-BE49-F238E27FC236}">
                <a16:creationId xmlns:a16="http://schemas.microsoft.com/office/drawing/2014/main" id="{B5E0E9FC-7B0C-4520-B994-5628ACB42C07}"/>
              </a:ext>
            </a:extLst>
          </p:cNvPr>
          <p:cNvPicPr>
            <a:picLocks noChangeAspect="1"/>
          </p:cNvPicPr>
          <p:nvPr/>
        </p:nvPicPr>
        <p:blipFill>
          <a:blip r:embed="rId2"/>
          <a:stretch>
            <a:fillRect/>
          </a:stretch>
        </p:blipFill>
        <p:spPr>
          <a:xfrm>
            <a:off x="5597236" y="2006974"/>
            <a:ext cx="2909455" cy="4210826"/>
          </a:xfrm>
          <a:prstGeom prst="rect">
            <a:avLst/>
          </a:prstGeom>
        </p:spPr>
      </p:pic>
      <p:pic>
        <p:nvPicPr>
          <p:cNvPr id="8" name="Picture 7">
            <a:extLst>
              <a:ext uri="{FF2B5EF4-FFF2-40B4-BE49-F238E27FC236}">
                <a16:creationId xmlns:a16="http://schemas.microsoft.com/office/drawing/2014/main" id="{37B3E521-237B-4868-8DD5-A0E7EA627B3B}"/>
              </a:ext>
            </a:extLst>
          </p:cNvPr>
          <p:cNvPicPr>
            <a:picLocks noChangeAspect="1"/>
          </p:cNvPicPr>
          <p:nvPr/>
        </p:nvPicPr>
        <p:blipFill>
          <a:blip r:embed="rId3"/>
          <a:stretch>
            <a:fillRect/>
          </a:stretch>
        </p:blipFill>
        <p:spPr>
          <a:xfrm>
            <a:off x="8610600" y="1992572"/>
            <a:ext cx="3290455" cy="4075715"/>
          </a:xfrm>
          <a:prstGeom prst="rect">
            <a:avLst/>
          </a:prstGeom>
        </p:spPr>
      </p:pic>
      <p:sp>
        <p:nvSpPr>
          <p:cNvPr id="9" name="TextBox 8">
            <a:extLst>
              <a:ext uri="{FF2B5EF4-FFF2-40B4-BE49-F238E27FC236}">
                <a16:creationId xmlns:a16="http://schemas.microsoft.com/office/drawing/2014/main" id="{AF6A9B55-6A82-469F-9705-4E15AF80C7D8}"/>
              </a:ext>
            </a:extLst>
          </p:cNvPr>
          <p:cNvSpPr txBox="1"/>
          <p:nvPr/>
        </p:nvSpPr>
        <p:spPr>
          <a:xfrm>
            <a:off x="5832764" y="6245510"/>
            <a:ext cx="2673927" cy="523220"/>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Figure 10: Transfer learning architecture</a:t>
            </a:r>
          </a:p>
        </p:txBody>
      </p:sp>
      <p:sp>
        <p:nvSpPr>
          <p:cNvPr id="10" name="TextBox 9">
            <a:extLst>
              <a:ext uri="{FF2B5EF4-FFF2-40B4-BE49-F238E27FC236}">
                <a16:creationId xmlns:a16="http://schemas.microsoft.com/office/drawing/2014/main" id="{53FED916-DA8F-4725-BB10-A179C4AD97BC}"/>
              </a:ext>
            </a:extLst>
          </p:cNvPr>
          <p:cNvSpPr txBox="1"/>
          <p:nvPr/>
        </p:nvSpPr>
        <p:spPr>
          <a:xfrm>
            <a:off x="8672954" y="6051540"/>
            <a:ext cx="2514599" cy="523220"/>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Figure 11: Approach applied in reusing the pre-trained network</a:t>
            </a:r>
          </a:p>
        </p:txBody>
      </p:sp>
    </p:spTree>
    <p:extLst>
      <p:ext uri="{BB962C8B-B14F-4D97-AF65-F5344CB8AC3E}">
        <p14:creationId xmlns:p14="http://schemas.microsoft.com/office/powerpoint/2010/main" val="262575683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2A8EA6-67E7-4515-8331-F8D2E901CC1A}"/>
              </a:ext>
            </a:extLst>
          </p:cNvPr>
          <p:cNvSpPr>
            <a:spLocks noGrp="1"/>
          </p:cNvSpPr>
          <p:nvPr>
            <p:ph type="title"/>
          </p:nvPr>
        </p:nvSpPr>
        <p:spPr>
          <a:xfrm>
            <a:off x="0" y="0"/>
            <a:ext cx="12192000" cy="886692"/>
          </a:xfrm>
          <a:solidFill>
            <a:srgbClr val="00B0F0"/>
          </a:solidFill>
        </p:spPr>
        <p:txBody>
          <a:bodyPr/>
          <a:lstStyle/>
          <a:p>
            <a:pPr algn="ctr"/>
            <a:r>
              <a:rPr lang="en-US" b="1" dirty="0">
                <a:latin typeface="Times New Roman" panose="02020603050405020304" pitchFamily="18" charset="0"/>
                <a:cs typeface="Times New Roman" panose="02020603050405020304" pitchFamily="18" charset="0"/>
              </a:rPr>
              <a:t>Summary of Published Work</a:t>
            </a:r>
          </a:p>
        </p:txBody>
      </p:sp>
      <p:sp>
        <p:nvSpPr>
          <p:cNvPr id="3" name="Slide Number Placeholder 2">
            <a:extLst>
              <a:ext uri="{FF2B5EF4-FFF2-40B4-BE49-F238E27FC236}">
                <a16:creationId xmlns:a16="http://schemas.microsoft.com/office/drawing/2014/main" id="{982E5B27-84A2-4A73-A998-D968D8305A37}"/>
              </a:ext>
            </a:extLst>
          </p:cNvPr>
          <p:cNvSpPr>
            <a:spLocks noGrp="1"/>
          </p:cNvSpPr>
          <p:nvPr>
            <p:ph type="sldNum" sz="quarter" idx="12"/>
          </p:nvPr>
        </p:nvSpPr>
        <p:spPr/>
        <p:txBody>
          <a:bodyPr/>
          <a:lstStyle/>
          <a:p>
            <a:fld id="{94A32D1D-B160-41E7-86C9-429380FE402D}" type="slidenum">
              <a:rPr lang="en-US" smtClean="0"/>
              <a:pPr/>
              <a:t>86</a:t>
            </a:fld>
            <a:endParaRPr lang="en-US"/>
          </a:p>
        </p:txBody>
      </p:sp>
      <p:sp>
        <p:nvSpPr>
          <p:cNvPr id="4" name="TextBox 3">
            <a:extLst>
              <a:ext uri="{FF2B5EF4-FFF2-40B4-BE49-F238E27FC236}">
                <a16:creationId xmlns:a16="http://schemas.microsoft.com/office/drawing/2014/main" id="{7266D122-A559-4F62-922E-37A40D8EACE4}"/>
              </a:ext>
            </a:extLst>
          </p:cNvPr>
          <p:cNvSpPr txBox="1"/>
          <p:nvPr/>
        </p:nvSpPr>
        <p:spPr>
          <a:xfrm>
            <a:off x="13853" y="900547"/>
            <a:ext cx="12178147" cy="369332"/>
          </a:xfrm>
          <a:prstGeom prst="rect">
            <a:avLst/>
          </a:prstGeom>
          <a:solidFill>
            <a:schemeClr val="accent4"/>
          </a:solidFill>
          <a:ln w="28575">
            <a:solidFill>
              <a:schemeClr val="tx1"/>
            </a:solidFill>
          </a:ln>
        </p:spPr>
        <p:txBody>
          <a:bodyPr wrap="square" rtlCol="0">
            <a:spAutoFit/>
          </a:bodyPr>
          <a:lstStyle/>
          <a:p>
            <a:r>
              <a:rPr lang="en-US" b="1" dirty="0"/>
              <a:t>Related to </a:t>
            </a:r>
            <a:r>
              <a:rPr lang="en-US" b="1" dirty="0">
                <a:solidFill>
                  <a:srgbClr val="FF0000"/>
                </a:solidFill>
              </a:rPr>
              <a:t>Objective-4</a:t>
            </a:r>
            <a:r>
              <a:rPr lang="en-US" dirty="0"/>
              <a:t>: “Advance Machine Learning approach for Seizure Detection”</a:t>
            </a:r>
          </a:p>
        </p:txBody>
      </p:sp>
      <p:sp>
        <p:nvSpPr>
          <p:cNvPr id="5" name="TextBox 4">
            <a:extLst>
              <a:ext uri="{FF2B5EF4-FFF2-40B4-BE49-F238E27FC236}">
                <a16:creationId xmlns:a16="http://schemas.microsoft.com/office/drawing/2014/main" id="{27850D58-5D30-4EAB-A64C-0CF9E9BD1B25}"/>
              </a:ext>
            </a:extLst>
          </p:cNvPr>
          <p:cNvSpPr txBox="1"/>
          <p:nvPr/>
        </p:nvSpPr>
        <p:spPr>
          <a:xfrm>
            <a:off x="290944" y="2050467"/>
            <a:ext cx="5999020" cy="4770537"/>
          </a:xfrm>
          <a:prstGeom prst="rect">
            <a:avLst/>
          </a:prstGeom>
          <a:solidFill>
            <a:schemeClr val="accent5">
              <a:lumMod val="20000"/>
              <a:lumOff val="80000"/>
            </a:schemeClr>
          </a:solidFill>
        </p:spPr>
        <p:txBody>
          <a:bodyPr wrap="square" rtlCol="0">
            <a:spAutoFit/>
          </a:bodyPr>
          <a:lstStyle/>
          <a:p>
            <a:pPr marL="285750" indent="-285750" algn="just">
              <a:buFont typeface="Wingdings" panose="05000000000000000000" pitchFamily="2" charset="2"/>
              <a:buChar char="q"/>
            </a:pPr>
            <a:r>
              <a:rPr lang="en-US" sz="1600" dirty="0">
                <a:latin typeface="Times New Roman" panose="02020603050405020304" pitchFamily="18" charset="0"/>
                <a:cs typeface="Times New Roman" panose="02020603050405020304" pitchFamily="18" charset="0"/>
              </a:rPr>
              <a:t>This work proposes a fine-tuned Capsule Neural Network (</a:t>
            </a:r>
            <a:r>
              <a:rPr lang="en-US" sz="1600" dirty="0" err="1">
                <a:latin typeface="Times New Roman" panose="02020603050405020304" pitchFamily="18" charset="0"/>
                <a:cs typeface="Times New Roman" panose="02020603050405020304" pitchFamily="18" charset="0"/>
              </a:rPr>
              <a:t>CapsNet</a:t>
            </a:r>
            <a:r>
              <a:rPr lang="en-US" sz="1600" dirty="0">
                <a:latin typeface="Times New Roman" panose="02020603050405020304" pitchFamily="18" charset="0"/>
                <a:cs typeface="Times New Roman" panose="02020603050405020304" pitchFamily="18" charset="0"/>
              </a:rPr>
              <a:t>) based approach to discriminate seizure and non-seizure EEG signals through subject specific and cross subject training and testing. </a:t>
            </a:r>
          </a:p>
          <a:p>
            <a:pPr marL="285750" indent="-285750" algn="just">
              <a:buFont typeface="Wingdings" panose="05000000000000000000" pitchFamily="2" charset="2"/>
              <a:buChar char="q"/>
            </a:pPr>
            <a:r>
              <a:rPr lang="en-US" sz="1600" dirty="0">
                <a:latin typeface="Times New Roman" panose="02020603050405020304" pitchFamily="18" charset="0"/>
                <a:cs typeface="Times New Roman" panose="02020603050405020304" pitchFamily="18" charset="0"/>
              </a:rPr>
              <a:t>In this experiment,</a:t>
            </a:r>
          </a:p>
          <a:p>
            <a:pPr marL="285750" indent="-285750" algn="just">
              <a:buFont typeface="Wingdings" panose="05000000000000000000" pitchFamily="2" charset="2"/>
              <a:buChar char="§"/>
            </a:pPr>
            <a:r>
              <a:rPr lang="en-US" sz="1600" dirty="0">
                <a:latin typeface="Times New Roman" panose="02020603050405020304" pitchFamily="18" charset="0"/>
                <a:cs typeface="Times New Roman" panose="02020603050405020304" pitchFamily="18" charset="0"/>
              </a:rPr>
              <a:t>First we have normalized the input data using L2 normalization technique. </a:t>
            </a:r>
          </a:p>
          <a:p>
            <a:pPr marL="285750" indent="-285750" algn="just">
              <a:buFont typeface="Wingdings" panose="05000000000000000000" pitchFamily="2" charset="2"/>
              <a:buChar char="§"/>
            </a:pPr>
            <a:r>
              <a:rPr lang="en-US" sz="1600" dirty="0">
                <a:latin typeface="Times New Roman" panose="02020603050405020304" pitchFamily="18" charset="0"/>
                <a:cs typeface="Times New Roman" panose="02020603050405020304" pitchFamily="18" charset="0"/>
              </a:rPr>
              <a:t>In the second step, the normalized data have been given to the </a:t>
            </a:r>
            <a:r>
              <a:rPr lang="en-US" sz="1600" dirty="0" err="1">
                <a:latin typeface="Times New Roman" panose="02020603050405020304" pitchFamily="18" charset="0"/>
                <a:cs typeface="Times New Roman" panose="02020603050405020304" pitchFamily="18" charset="0"/>
              </a:rPr>
              <a:t>CapsNet</a:t>
            </a:r>
            <a:r>
              <a:rPr lang="en-US" sz="1600" dirty="0">
                <a:latin typeface="Times New Roman" panose="02020603050405020304" pitchFamily="18" charset="0"/>
                <a:cs typeface="Times New Roman" panose="02020603050405020304" pitchFamily="18" charset="0"/>
              </a:rPr>
              <a:t> and model level fine-tuning has been done. </a:t>
            </a:r>
          </a:p>
          <a:p>
            <a:pPr marL="285750" indent="-285750" algn="just">
              <a:buFont typeface="Wingdings" panose="05000000000000000000" pitchFamily="2" charset="2"/>
              <a:buChar char="§"/>
            </a:pPr>
            <a:r>
              <a:rPr lang="en-US" sz="1600" dirty="0">
                <a:latin typeface="Times New Roman" panose="02020603050405020304" pitchFamily="18" charset="0"/>
                <a:cs typeface="Times New Roman" panose="02020603050405020304" pitchFamily="18" charset="0"/>
              </a:rPr>
              <a:t>Finally, for comparison purposes we have performed three more classification techniques such as Decision Tree, Logistic Regression, Convolutional Neural Network to compare with proposed approach. </a:t>
            </a:r>
          </a:p>
          <a:p>
            <a:pPr marL="285750" indent="-285750" algn="just">
              <a:buFont typeface="Wingdings" panose="05000000000000000000" pitchFamily="2" charset="2"/>
              <a:buChar char="q"/>
            </a:pPr>
            <a:r>
              <a:rPr lang="en-US" sz="1600" dirty="0">
                <a:latin typeface="Times New Roman" panose="02020603050405020304" pitchFamily="18" charset="0"/>
                <a:cs typeface="Times New Roman" panose="02020603050405020304" pitchFamily="18" charset="0"/>
              </a:rPr>
              <a:t>To estimate the effectiveness of the proposed approach we performed subject specific and cross subject training and testing experiment. </a:t>
            </a:r>
          </a:p>
          <a:p>
            <a:pPr marL="285750" indent="-285750" algn="just">
              <a:buFont typeface="Wingdings" panose="05000000000000000000" pitchFamily="2" charset="2"/>
              <a:buChar char="q"/>
            </a:pPr>
            <a:r>
              <a:rPr lang="en-US" sz="1600" dirty="0">
                <a:latin typeface="Times New Roman" panose="02020603050405020304" pitchFamily="18" charset="0"/>
                <a:cs typeface="Times New Roman" panose="02020603050405020304" pitchFamily="18" charset="0"/>
              </a:rPr>
              <a:t>In this study, we have used Multi-channel (CHB-MIT [10]) and Single channel (University of Bonn [11]) benchmark EEG datasets to test the proposed approach. </a:t>
            </a:r>
          </a:p>
        </p:txBody>
      </p:sp>
      <p:sp>
        <p:nvSpPr>
          <p:cNvPr id="6" name="TextBox 5">
            <a:extLst>
              <a:ext uri="{FF2B5EF4-FFF2-40B4-BE49-F238E27FC236}">
                <a16:creationId xmlns:a16="http://schemas.microsoft.com/office/drawing/2014/main" id="{83F94A5E-43C8-475F-8E40-075F85B602AC}"/>
              </a:ext>
            </a:extLst>
          </p:cNvPr>
          <p:cNvSpPr txBox="1"/>
          <p:nvPr/>
        </p:nvSpPr>
        <p:spPr>
          <a:xfrm>
            <a:off x="13847" y="1302322"/>
            <a:ext cx="12178147" cy="646331"/>
          </a:xfrm>
          <a:prstGeom prst="rect">
            <a:avLst/>
          </a:prstGeom>
          <a:solidFill>
            <a:schemeClr val="accent5">
              <a:lumMod val="20000"/>
              <a:lumOff val="80000"/>
            </a:schemeClr>
          </a:solidFill>
        </p:spPr>
        <p:txBody>
          <a:bodyPr wrap="square" rtlCol="0">
            <a:spAutoFit/>
          </a:bodyPr>
          <a:lstStyle/>
          <a:p>
            <a:r>
              <a:rPr lang="en-US" b="1" dirty="0"/>
              <a:t>Paper Title: “</a:t>
            </a:r>
            <a:r>
              <a:rPr lang="en-US" i="1" dirty="0"/>
              <a:t>Capsule Neural Network based approach for subject specific and cross-subjects seizure detection from EEG signals”[Communicated, Under Review] [9]</a:t>
            </a:r>
          </a:p>
        </p:txBody>
      </p:sp>
      <p:pic>
        <p:nvPicPr>
          <p:cNvPr id="8" name="Picture 7">
            <a:extLst>
              <a:ext uri="{FF2B5EF4-FFF2-40B4-BE49-F238E27FC236}">
                <a16:creationId xmlns:a16="http://schemas.microsoft.com/office/drawing/2014/main" id="{51A8AB34-A3ED-4979-A533-1EACAA773A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88727" y="2105791"/>
            <a:ext cx="4717475" cy="4322823"/>
          </a:xfrm>
          <a:prstGeom prst="rect">
            <a:avLst/>
          </a:prstGeom>
        </p:spPr>
      </p:pic>
      <p:sp>
        <p:nvSpPr>
          <p:cNvPr id="9" name="TextBox 8">
            <a:extLst>
              <a:ext uri="{FF2B5EF4-FFF2-40B4-BE49-F238E27FC236}">
                <a16:creationId xmlns:a16="http://schemas.microsoft.com/office/drawing/2014/main" id="{CE21277A-AE48-4E72-B519-EF5BAC647884}"/>
              </a:ext>
            </a:extLst>
          </p:cNvPr>
          <p:cNvSpPr txBox="1"/>
          <p:nvPr/>
        </p:nvSpPr>
        <p:spPr>
          <a:xfrm>
            <a:off x="6788727" y="6428614"/>
            <a:ext cx="4364182" cy="338554"/>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Figure 12: Flowchart of the proposed approach </a:t>
            </a:r>
          </a:p>
        </p:txBody>
      </p:sp>
    </p:spTree>
    <p:extLst>
      <p:ext uri="{BB962C8B-B14F-4D97-AF65-F5344CB8AC3E}">
        <p14:creationId xmlns:p14="http://schemas.microsoft.com/office/powerpoint/2010/main" val="209692785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2A8EA6-67E7-4515-8331-F8D2E901CC1A}"/>
              </a:ext>
            </a:extLst>
          </p:cNvPr>
          <p:cNvSpPr>
            <a:spLocks noGrp="1"/>
          </p:cNvSpPr>
          <p:nvPr>
            <p:ph type="title"/>
          </p:nvPr>
        </p:nvSpPr>
        <p:spPr>
          <a:xfrm>
            <a:off x="6926" y="0"/>
            <a:ext cx="12185074" cy="886692"/>
          </a:xfrm>
          <a:solidFill>
            <a:srgbClr val="00B0F0"/>
          </a:solidFill>
        </p:spPr>
        <p:txBody>
          <a:bodyPr/>
          <a:lstStyle/>
          <a:p>
            <a:pPr algn="ctr"/>
            <a:r>
              <a:rPr lang="en-US" b="1" dirty="0">
                <a:latin typeface="Times New Roman" panose="02020603050405020304" pitchFamily="18" charset="0"/>
                <a:cs typeface="Times New Roman" panose="02020603050405020304" pitchFamily="18" charset="0"/>
              </a:rPr>
              <a:t>Summary of Published Work</a:t>
            </a:r>
          </a:p>
        </p:txBody>
      </p:sp>
      <p:sp>
        <p:nvSpPr>
          <p:cNvPr id="3" name="Slide Number Placeholder 2">
            <a:extLst>
              <a:ext uri="{FF2B5EF4-FFF2-40B4-BE49-F238E27FC236}">
                <a16:creationId xmlns:a16="http://schemas.microsoft.com/office/drawing/2014/main" id="{982E5B27-84A2-4A73-A998-D968D8305A37}"/>
              </a:ext>
            </a:extLst>
          </p:cNvPr>
          <p:cNvSpPr>
            <a:spLocks noGrp="1"/>
          </p:cNvSpPr>
          <p:nvPr>
            <p:ph type="sldNum" sz="quarter" idx="12"/>
          </p:nvPr>
        </p:nvSpPr>
        <p:spPr/>
        <p:txBody>
          <a:bodyPr/>
          <a:lstStyle/>
          <a:p>
            <a:fld id="{94A32D1D-B160-41E7-86C9-429380FE402D}" type="slidenum">
              <a:rPr lang="en-US" smtClean="0"/>
              <a:pPr/>
              <a:t>87</a:t>
            </a:fld>
            <a:endParaRPr lang="en-US"/>
          </a:p>
        </p:txBody>
      </p:sp>
      <p:graphicFrame>
        <p:nvGraphicFramePr>
          <p:cNvPr id="5" name="Table 4">
            <a:extLst>
              <a:ext uri="{FF2B5EF4-FFF2-40B4-BE49-F238E27FC236}">
                <a16:creationId xmlns:a16="http://schemas.microsoft.com/office/drawing/2014/main" id="{4F4F4F72-0D6B-4D36-B6AE-73F2FB9E065A}"/>
              </a:ext>
            </a:extLst>
          </p:cNvPr>
          <p:cNvGraphicFramePr>
            <a:graphicFrameLocks noGrp="1"/>
          </p:cNvGraphicFramePr>
          <p:nvPr/>
        </p:nvGraphicFramePr>
        <p:xfrm>
          <a:off x="360213" y="1260771"/>
          <a:ext cx="11333019" cy="5333918"/>
        </p:xfrm>
        <a:graphic>
          <a:graphicData uri="http://schemas.openxmlformats.org/drawingml/2006/table">
            <a:tbl>
              <a:tblPr>
                <a:tableStyleId>{5C22544A-7EE6-4342-B048-85BDC9FD1C3A}</a:tableStyleId>
              </a:tblPr>
              <a:tblGrid>
                <a:gridCol w="1260763">
                  <a:extLst>
                    <a:ext uri="{9D8B030D-6E8A-4147-A177-3AD203B41FA5}">
                      <a16:colId xmlns:a16="http://schemas.microsoft.com/office/drawing/2014/main" val="3447535818"/>
                    </a:ext>
                  </a:extLst>
                </a:gridCol>
                <a:gridCol w="2007437">
                  <a:extLst>
                    <a:ext uri="{9D8B030D-6E8A-4147-A177-3AD203B41FA5}">
                      <a16:colId xmlns:a16="http://schemas.microsoft.com/office/drawing/2014/main" val="2650206499"/>
                    </a:ext>
                  </a:extLst>
                </a:gridCol>
                <a:gridCol w="1343189">
                  <a:extLst>
                    <a:ext uri="{9D8B030D-6E8A-4147-A177-3AD203B41FA5}">
                      <a16:colId xmlns:a16="http://schemas.microsoft.com/office/drawing/2014/main" val="1638739545"/>
                    </a:ext>
                  </a:extLst>
                </a:gridCol>
                <a:gridCol w="1344326">
                  <a:extLst>
                    <a:ext uri="{9D8B030D-6E8A-4147-A177-3AD203B41FA5}">
                      <a16:colId xmlns:a16="http://schemas.microsoft.com/office/drawing/2014/main" val="2370617680"/>
                    </a:ext>
                  </a:extLst>
                </a:gridCol>
                <a:gridCol w="1344326">
                  <a:extLst>
                    <a:ext uri="{9D8B030D-6E8A-4147-A177-3AD203B41FA5}">
                      <a16:colId xmlns:a16="http://schemas.microsoft.com/office/drawing/2014/main" val="3019402341"/>
                    </a:ext>
                  </a:extLst>
                </a:gridCol>
                <a:gridCol w="1344326">
                  <a:extLst>
                    <a:ext uri="{9D8B030D-6E8A-4147-A177-3AD203B41FA5}">
                      <a16:colId xmlns:a16="http://schemas.microsoft.com/office/drawing/2014/main" val="341762763"/>
                    </a:ext>
                  </a:extLst>
                </a:gridCol>
                <a:gridCol w="1344326">
                  <a:extLst>
                    <a:ext uri="{9D8B030D-6E8A-4147-A177-3AD203B41FA5}">
                      <a16:colId xmlns:a16="http://schemas.microsoft.com/office/drawing/2014/main" val="3890073631"/>
                    </a:ext>
                  </a:extLst>
                </a:gridCol>
                <a:gridCol w="1344326">
                  <a:extLst>
                    <a:ext uri="{9D8B030D-6E8A-4147-A177-3AD203B41FA5}">
                      <a16:colId xmlns:a16="http://schemas.microsoft.com/office/drawing/2014/main" val="2802605674"/>
                    </a:ext>
                  </a:extLst>
                </a:gridCol>
              </a:tblGrid>
              <a:tr h="387926">
                <a:tc>
                  <a:txBody>
                    <a:bodyPr/>
                    <a:lstStyle/>
                    <a:p>
                      <a:pPr marL="0" marR="0" algn="ctr">
                        <a:lnSpc>
                          <a:spcPct val="107000"/>
                        </a:lnSpc>
                        <a:spcBef>
                          <a:spcPts val="0"/>
                        </a:spcBef>
                        <a:spcAft>
                          <a:spcPts val="0"/>
                        </a:spcAft>
                      </a:pPr>
                      <a:r>
                        <a:rPr lang="en-US" sz="1200" b="1" dirty="0">
                          <a:effectLst/>
                          <a:latin typeface="Times New Roman" panose="02020603050405020304" pitchFamily="18" charset="0"/>
                          <a:cs typeface="Times New Roman" panose="02020603050405020304" pitchFamily="18" charset="0"/>
                        </a:rPr>
                        <a:t> </a:t>
                      </a:r>
                    </a:p>
                    <a:p>
                      <a:pPr marL="0" marR="0" algn="ctr">
                        <a:lnSpc>
                          <a:spcPct val="107000"/>
                        </a:lnSpc>
                        <a:spcBef>
                          <a:spcPts val="0"/>
                        </a:spcBef>
                        <a:spcAft>
                          <a:spcPts val="0"/>
                        </a:spcAft>
                      </a:pPr>
                      <a:r>
                        <a:rPr lang="en-US" sz="1200" b="1" dirty="0">
                          <a:effectLst/>
                          <a:latin typeface="Times New Roman" panose="02020603050405020304" pitchFamily="18" charset="0"/>
                          <a:cs typeface="Times New Roman" panose="02020603050405020304" pitchFamily="18" charset="0"/>
                        </a:rPr>
                        <a:t>Approaches</a:t>
                      </a:r>
                      <a:endParaRPr lang="en-US" sz="120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gn="ctr">
                        <a:lnSpc>
                          <a:spcPct val="107000"/>
                        </a:lnSpc>
                        <a:spcBef>
                          <a:spcPts val="0"/>
                        </a:spcBef>
                        <a:spcAft>
                          <a:spcPts val="0"/>
                        </a:spcAft>
                      </a:pPr>
                      <a:r>
                        <a:rPr lang="en-US" sz="1200" b="1" dirty="0">
                          <a:effectLst/>
                          <a:latin typeface="Times New Roman" panose="02020603050405020304" pitchFamily="18" charset="0"/>
                          <a:cs typeface="Times New Roman" panose="02020603050405020304" pitchFamily="18" charset="0"/>
                        </a:rPr>
                        <a:t>Performance Evaluation Parameter</a:t>
                      </a:r>
                      <a:endParaRPr lang="en-US" sz="120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gn="ctr">
                        <a:lnSpc>
                          <a:spcPct val="107000"/>
                        </a:lnSpc>
                        <a:spcBef>
                          <a:spcPts val="0"/>
                        </a:spcBef>
                        <a:spcAft>
                          <a:spcPts val="0"/>
                        </a:spcAft>
                      </a:pPr>
                      <a:r>
                        <a:rPr lang="en-IN" sz="1200" b="1" dirty="0">
                          <a:effectLst/>
                          <a:latin typeface="Times New Roman" panose="02020603050405020304" pitchFamily="18" charset="0"/>
                          <a:cs typeface="Times New Roman" panose="02020603050405020304" pitchFamily="18" charset="0"/>
                        </a:rPr>
                        <a:t> </a:t>
                      </a:r>
                      <a:endParaRPr lang="en-US" sz="1200" b="1" dirty="0">
                        <a:effectLst/>
                        <a:latin typeface="Times New Roman" panose="02020603050405020304" pitchFamily="18" charset="0"/>
                        <a:cs typeface="Times New Roman" panose="02020603050405020304" pitchFamily="18" charset="0"/>
                      </a:endParaRPr>
                    </a:p>
                    <a:p>
                      <a:pPr marL="0" marR="0" algn="ctr">
                        <a:lnSpc>
                          <a:spcPct val="107000"/>
                        </a:lnSpc>
                        <a:spcBef>
                          <a:spcPts val="0"/>
                        </a:spcBef>
                        <a:spcAft>
                          <a:spcPts val="0"/>
                        </a:spcAft>
                      </a:pPr>
                      <a:r>
                        <a:rPr lang="en-IN" sz="1200" b="1" dirty="0">
                          <a:effectLst/>
                          <a:latin typeface="Times New Roman" panose="02020603050405020304" pitchFamily="18" charset="0"/>
                          <a:cs typeface="Times New Roman" panose="02020603050405020304" pitchFamily="18" charset="0"/>
                        </a:rPr>
                        <a:t>Subject1</a:t>
                      </a:r>
                      <a:endParaRPr lang="en-US" sz="120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gn="ctr">
                        <a:lnSpc>
                          <a:spcPct val="107000"/>
                        </a:lnSpc>
                        <a:spcBef>
                          <a:spcPts val="0"/>
                        </a:spcBef>
                        <a:spcAft>
                          <a:spcPts val="0"/>
                        </a:spcAft>
                      </a:pPr>
                      <a:r>
                        <a:rPr lang="en-IN" sz="1200" b="1" dirty="0">
                          <a:effectLst/>
                          <a:latin typeface="Times New Roman" panose="02020603050405020304" pitchFamily="18" charset="0"/>
                          <a:cs typeface="Times New Roman" panose="02020603050405020304" pitchFamily="18" charset="0"/>
                        </a:rPr>
                        <a:t> </a:t>
                      </a:r>
                      <a:endParaRPr lang="en-US" sz="1200" b="1" dirty="0">
                        <a:effectLst/>
                        <a:latin typeface="Times New Roman" panose="02020603050405020304" pitchFamily="18" charset="0"/>
                        <a:cs typeface="Times New Roman" panose="02020603050405020304" pitchFamily="18" charset="0"/>
                      </a:endParaRPr>
                    </a:p>
                    <a:p>
                      <a:pPr marL="0" marR="0" algn="ctr">
                        <a:lnSpc>
                          <a:spcPct val="107000"/>
                        </a:lnSpc>
                        <a:spcBef>
                          <a:spcPts val="0"/>
                        </a:spcBef>
                        <a:spcAft>
                          <a:spcPts val="0"/>
                        </a:spcAft>
                      </a:pPr>
                      <a:r>
                        <a:rPr lang="en-IN" sz="1200" b="1" dirty="0">
                          <a:effectLst/>
                          <a:latin typeface="Times New Roman" panose="02020603050405020304" pitchFamily="18" charset="0"/>
                          <a:cs typeface="Times New Roman" panose="02020603050405020304" pitchFamily="18" charset="0"/>
                        </a:rPr>
                        <a:t>Subject2</a:t>
                      </a:r>
                      <a:endParaRPr lang="en-US" sz="120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gn="ctr">
                        <a:lnSpc>
                          <a:spcPct val="107000"/>
                        </a:lnSpc>
                        <a:spcBef>
                          <a:spcPts val="0"/>
                        </a:spcBef>
                        <a:spcAft>
                          <a:spcPts val="0"/>
                        </a:spcAft>
                      </a:pPr>
                      <a:r>
                        <a:rPr lang="en-IN" sz="1200" b="1" dirty="0">
                          <a:effectLst/>
                          <a:latin typeface="Times New Roman" panose="02020603050405020304" pitchFamily="18" charset="0"/>
                          <a:cs typeface="Times New Roman" panose="02020603050405020304" pitchFamily="18" charset="0"/>
                        </a:rPr>
                        <a:t> </a:t>
                      </a:r>
                      <a:endParaRPr lang="en-US" sz="1200" b="1" dirty="0">
                        <a:effectLst/>
                        <a:latin typeface="Times New Roman" panose="02020603050405020304" pitchFamily="18" charset="0"/>
                        <a:cs typeface="Times New Roman" panose="02020603050405020304" pitchFamily="18" charset="0"/>
                      </a:endParaRPr>
                    </a:p>
                    <a:p>
                      <a:pPr marL="0" marR="0" algn="ctr">
                        <a:lnSpc>
                          <a:spcPct val="107000"/>
                        </a:lnSpc>
                        <a:spcBef>
                          <a:spcPts val="0"/>
                        </a:spcBef>
                        <a:spcAft>
                          <a:spcPts val="0"/>
                        </a:spcAft>
                      </a:pPr>
                      <a:r>
                        <a:rPr lang="en-IN" sz="1200" b="1" dirty="0">
                          <a:effectLst/>
                          <a:latin typeface="Times New Roman" panose="02020603050405020304" pitchFamily="18" charset="0"/>
                          <a:cs typeface="Times New Roman" panose="02020603050405020304" pitchFamily="18" charset="0"/>
                        </a:rPr>
                        <a:t>Subject1</a:t>
                      </a:r>
                      <a:endParaRPr lang="en-US" sz="120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gn="ctr">
                        <a:lnSpc>
                          <a:spcPct val="107000"/>
                        </a:lnSpc>
                        <a:spcBef>
                          <a:spcPts val="0"/>
                        </a:spcBef>
                        <a:spcAft>
                          <a:spcPts val="0"/>
                        </a:spcAft>
                      </a:pPr>
                      <a:r>
                        <a:rPr lang="en-IN" sz="1200" b="1">
                          <a:effectLst/>
                          <a:latin typeface="Times New Roman" panose="02020603050405020304" pitchFamily="18" charset="0"/>
                          <a:cs typeface="Times New Roman" panose="02020603050405020304" pitchFamily="18" charset="0"/>
                        </a:rPr>
                        <a:t> </a:t>
                      </a:r>
                      <a:endParaRPr lang="en-US" sz="1200" b="1">
                        <a:effectLst/>
                        <a:latin typeface="Times New Roman" panose="02020603050405020304" pitchFamily="18" charset="0"/>
                        <a:cs typeface="Times New Roman" panose="02020603050405020304" pitchFamily="18" charset="0"/>
                      </a:endParaRPr>
                    </a:p>
                    <a:p>
                      <a:pPr marL="0" marR="0" algn="ctr">
                        <a:lnSpc>
                          <a:spcPct val="107000"/>
                        </a:lnSpc>
                        <a:spcBef>
                          <a:spcPts val="0"/>
                        </a:spcBef>
                        <a:spcAft>
                          <a:spcPts val="0"/>
                        </a:spcAft>
                      </a:pPr>
                      <a:r>
                        <a:rPr lang="en-IN" sz="1200" b="1">
                          <a:effectLst/>
                          <a:latin typeface="Times New Roman" panose="02020603050405020304" pitchFamily="18" charset="0"/>
                          <a:cs typeface="Times New Roman" panose="02020603050405020304" pitchFamily="18" charset="0"/>
                        </a:rPr>
                        <a:t>Subject4</a:t>
                      </a:r>
                      <a:endParaRPr lang="en-US" sz="1200" b="1">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gn="ctr">
                        <a:lnSpc>
                          <a:spcPct val="107000"/>
                        </a:lnSpc>
                        <a:spcBef>
                          <a:spcPts val="0"/>
                        </a:spcBef>
                        <a:spcAft>
                          <a:spcPts val="0"/>
                        </a:spcAft>
                      </a:pPr>
                      <a:r>
                        <a:rPr lang="en-IN" sz="1200" b="1">
                          <a:effectLst/>
                          <a:latin typeface="Times New Roman" panose="02020603050405020304" pitchFamily="18" charset="0"/>
                          <a:cs typeface="Times New Roman" panose="02020603050405020304" pitchFamily="18" charset="0"/>
                        </a:rPr>
                        <a:t> </a:t>
                      </a:r>
                      <a:endParaRPr lang="en-US" sz="1200" b="1">
                        <a:effectLst/>
                        <a:latin typeface="Times New Roman" panose="02020603050405020304" pitchFamily="18" charset="0"/>
                        <a:cs typeface="Times New Roman" panose="02020603050405020304" pitchFamily="18" charset="0"/>
                      </a:endParaRPr>
                    </a:p>
                    <a:p>
                      <a:pPr marL="0" marR="0" algn="ctr">
                        <a:lnSpc>
                          <a:spcPct val="107000"/>
                        </a:lnSpc>
                        <a:spcBef>
                          <a:spcPts val="0"/>
                        </a:spcBef>
                        <a:spcAft>
                          <a:spcPts val="0"/>
                        </a:spcAft>
                      </a:pPr>
                      <a:r>
                        <a:rPr lang="en-IN" sz="1200" b="1">
                          <a:effectLst/>
                          <a:latin typeface="Times New Roman" panose="02020603050405020304" pitchFamily="18" charset="0"/>
                          <a:cs typeface="Times New Roman" panose="02020603050405020304" pitchFamily="18" charset="0"/>
                        </a:rPr>
                        <a:t>Subject5</a:t>
                      </a:r>
                      <a:endParaRPr lang="en-US" sz="1200" b="1">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gn="ctr">
                        <a:lnSpc>
                          <a:spcPct val="107000"/>
                        </a:lnSpc>
                        <a:spcBef>
                          <a:spcPts val="0"/>
                        </a:spcBef>
                        <a:spcAft>
                          <a:spcPts val="0"/>
                        </a:spcAft>
                      </a:pPr>
                      <a:r>
                        <a:rPr lang="en-IN" sz="1200" b="1" dirty="0">
                          <a:effectLst/>
                          <a:latin typeface="Times New Roman" panose="02020603050405020304" pitchFamily="18" charset="0"/>
                          <a:cs typeface="Times New Roman" panose="02020603050405020304" pitchFamily="18" charset="0"/>
                        </a:rPr>
                        <a:t>Mean Performance</a:t>
                      </a:r>
                      <a:endParaRPr lang="en-US" sz="120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1752787"/>
                  </a:ext>
                </a:extLst>
              </a:tr>
              <a:tr h="206083">
                <a:tc rowSpan="6">
                  <a:txBody>
                    <a:bodyPr/>
                    <a:lstStyle/>
                    <a:p>
                      <a:pPr marL="0" marR="0" algn="ctr">
                        <a:lnSpc>
                          <a:spcPct val="107000"/>
                        </a:lnSpc>
                        <a:spcBef>
                          <a:spcPts val="0"/>
                        </a:spcBef>
                        <a:spcAft>
                          <a:spcPts val="0"/>
                        </a:spcAft>
                      </a:pPr>
                      <a:r>
                        <a:rPr lang="en-IN" sz="1200" dirty="0">
                          <a:effectLst/>
                          <a:latin typeface="Times New Roman" panose="02020603050405020304" pitchFamily="18" charset="0"/>
                          <a:cs typeface="Times New Roman" panose="02020603050405020304" pitchFamily="18" charset="0"/>
                        </a:rPr>
                        <a:t> </a:t>
                      </a:r>
                      <a:endParaRPr lang="en-US" sz="1200" dirty="0">
                        <a:effectLst/>
                        <a:latin typeface="Times New Roman" panose="02020603050405020304" pitchFamily="18" charset="0"/>
                        <a:cs typeface="Times New Roman" panose="02020603050405020304" pitchFamily="18" charset="0"/>
                      </a:endParaRPr>
                    </a:p>
                    <a:p>
                      <a:pPr marL="0" marR="0" algn="ctr">
                        <a:lnSpc>
                          <a:spcPct val="107000"/>
                        </a:lnSpc>
                        <a:spcBef>
                          <a:spcPts val="0"/>
                        </a:spcBef>
                        <a:spcAft>
                          <a:spcPts val="0"/>
                        </a:spcAft>
                      </a:pPr>
                      <a:r>
                        <a:rPr lang="en-IN" sz="1200" dirty="0">
                          <a:effectLst/>
                          <a:latin typeface="Times New Roman" panose="02020603050405020304" pitchFamily="18" charset="0"/>
                          <a:cs typeface="Times New Roman" panose="02020603050405020304" pitchFamily="18" charset="0"/>
                        </a:rPr>
                        <a:t>Logistic</a:t>
                      </a:r>
                      <a:endParaRPr lang="en-US" sz="1200" dirty="0">
                        <a:effectLst/>
                        <a:latin typeface="Times New Roman" panose="02020603050405020304" pitchFamily="18" charset="0"/>
                        <a:cs typeface="Times New Roman" panose="02020603050405020304" pitchFamily="18" charset="0"/>
                      </a:endParaRPr>
                    </a:p>
                    <a:p>
                      <a:pPr marL="0" marR="0" algn="ctr">
                        <a:lnSpc>
                          <a:spcPct val="107000"/>
                        </a:lnSpc>
                        <a:spcBef>
                          <a:spcPts val="0"/>
                        </a:spcBef>
                        <a:spcAft>
                          <a:spcPts val="0"/>
                        </a:spcAft>
                      </a:pPr>
                      <a:r>
                        <a:rPr lang="en-IN" sz="1200" dirty="0">
                          <a:effectLst/>
                          <a:latin typeface="Times New Roman" panose="02020603050405020304" pitchFamily="18" charset="0"/>
                          <a:cs typeface="Times New Roman" panose="02020603050405020304" pitchFamily="18" charset="0"/>
                        </a:rPr>
                        <a:t>Regression</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gn="ctr">
                        <a:lnSpc>
                          <a:spcPct val="107000"/>
                        </a:lnSpc>
                        <a:spcBef>
                          <a:spcPts val="0"/>
                        </a:spcBef>
                        <a:spcAft>
                          <a:spcPts val="0"/>
                        </a:spcAft>
                      </a:pPr>
                      <a:r>
                        <a:rPr lang="en-IN" sz="1200" dirty="0">
                          <a:effectLst/>
                          <a:latin typeface="Times New Roman" panose="02020603050405020304" pitchFamily="18" charset="0"/>
                          <a:cs typeface="Times New Roman" panose="02020603050405020304" pitchFamily="18" charset="0"/>
                        </a:rPr>
                        <a:t>Accuracy</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gn="ctr">
                        <a:lnSpc>
                          <a:spcPct val="107000"/>
                        </a:lnSpc>
                        <a:spcBef>
                          <a:spcPts val="0"/>
                        </a:spcBef>
                        <a:spcAft>
                          <a:spcPts val="0"/>
                        </a:spcAft>
                      </a:pPr>
                      <a:r>
                        <a:rPr lang="en-IN" sz="1200">
                          <a:effectLst/>
                          <a:latin typeface="Times New Roman" panose="02020603050405020304" pitchFamily="18" charset="0"/>
                          <a:cs typeface="Times New Roman" panose="02020603050405020304" pitchFamily="18" charset="0"/>
                        </a:rPr>
                        <a:t>75.49%</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gn="ctr">
                        <a:lnSpc>
                          <a:spcPct val="107000"/>
                        </a:lnSpc>
                        <a:spcBef>
                          <a:spcPts val="0"/>
                        </a:spcBef>
                        <a:spcAft>
                          <a:spcPts val="0"/>
                        </a:spcAft>
                      </a:pPr>
                      <a:r>
                        <a:rPr lang="en-IN" sz="1200">
                          <a:effectLst/>
                          <a:latin typeface="Times New Roman" panose="02020603050405020304" pitchFamily="18" charset="0"/>
                          <a:cs typeface="Times New Roman" panose="02020603050405020304" pitchFamily="18" charset="0"/>
                        </a:rPr>
                        <a:t>52.80%</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gn="ctr">
                        <a:lnSpc>
                          <a:spcPct val="107000"/>
                        </a:lnSpc>
                        <a:spcBef>
                          <a:spcPts val="0"/>
                        </a:spcBef>
                        <a:spcAft>
                          <a:spcPts val="0"/>
                        </a:spcAft>
                      </a:pPr>
                      <a:r>
                        <a:rPr lang="en-IN" sz="1200">
                          <a:effectLst/>
                          <a:latin typeface="Times New Roman" panose="02020603050405020304" pitchFamily="18" charset="0"/>
                          <a:cs typeface="Times New Roman" panose="02020603050405020304" pitchFamily="18" charset="0"/>
                        </a:rPr>
                        <a:t>60.0%</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gn="ctr">
                        <a:lnSpc>
                          <a:spcPct val="107000"/>
                        </a:lnSpc>
                        <a:spcBef>
                          <a:spcPts val="0"/>
                        </a:spcBef>
                        <a:spcAft>
                          <a:spcPts val="0"/>
                        </a:spcAft>
                      </a:pPr>
                      <a:r>
                        <a:rPr lang="en-IN" sz="1200">
                          <a:effectLst/>
                          <a:latin typeface="Times New Roman" panose="02020603050405020304" pitchFamily="18" charset="0"/>
                          <a:cs typeface="Times New Roman" panose="02020603050405020304" pitchFamily="18" charset="0"/>
                        </a:rPr>
                        <a:t>79.29%</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gn="ctr">
                        <a:lnSpc>
                          <a:spcPct val="107000"/>
                        </a:lnSpc>
                        <a:spcBef>
                          <a:spcPts val="0"/>
                        </a:spcBef>
                        <a:spcAft>
                          <a:spcPts val="0"/>
                        </a:spcAft>
                      </a:pPr>
                      <a:r>
                        <a:rPr lang="en-IN" sz="1200">
                          <a:effectLst/>
                          <a:latin typeface="Times New Roman" panose="02020603050405020304" pitchFamily="18" charset="0"/>
                          <a:cs typeface="Times New Roman" panose="02020603050405020304" pitchFamily="18" charset="0"/>
                        </a:rPr>
                        <a:t>53.88%</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gn="ctr">
                        <a:lnSpc>
                          <a:spcPct val="107000"/>
                        </a:lnSpc>
                        <a:spcBef>
                          <a:spcPts val="0"/>
                        </a:spcBef>
                        <a:spcAft>
                          <a:spcPts val="0"/>
                        </a:spcAft>
                      </a:pPr>
                      <a:r>
                        <a:rPr lang="en-IN" sz="1200">
                          <a:effectLst/>
                          <a:latin typeface="Times New Roman" panose="02020603050405020304" pitchFamily="18" charset="0"/>
                          <a:cs typeface="Times New Roman" panose="02020603050405020304" pitchFamily="18" charset="0"/>
                        </a:rPr>
                        <a:t>64.292%</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928498492"/>
                  </a:ext>
                </a:extLst>
              </a:tr>
              <a:tr h="206083">
                <a:tc vMerge="1">
                  <a:txBody>
                    <a:bodyPr/>
                    <a:lstStyle/>
                    <a:p>
                      <a:endParaRPr lang="en-US"/>
                    </a:p>
                  </a:txBody>
                  <a:tcPr/>
                </a:tc>
                <a:tc>
                  <a:txBody>
                    <a:bodyPr/>
                    <a:lstStyle/>
                    <a:p>
                      <a:pPr marL="0" marR="0" algn="ctr">
                        <a:lnSpc>
                          <a:spcPct val="107000"/>
                        </a:lnSpc>
                        <a:spcBef>
                          <a:spcPts val="0"/>
                        </a:spcBef>
                        <a:spcAft>
                          <a:spcPts val="0"/>
                        </a:spcAft>
                      </a:pPr>
                      <a:r>
                        <a:rPr lang="en-IN" sz="1200" dirty="0">
                          <a:effectLst/>
                          <a:latin typeface="Times New Roman" panose="02020603050405020304" pitchFamily="18" charset="0"/>
                          <a:cs typeface="Times New Roman" panose="02020603050405020304" pitchFamily="18" charset="0"/>
                        </a:rPr>
                        <a:t>sensitivity</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gn="ctr">
                        <a:lnSpc>
                          <a:spcPct val="107000"/>
                        </a:lnSpc>
                        <a:spcBef>
                          <a:spcPts val="0"/>
                        </a:spcBef>
                        <a:spcAft>
                          <a:spcPts val="0"/>
                        </a:spcAft>
                      </a:pPr>
                      <a:r>
                        <a:rPr lang="en-IN" sz="1200">
                          <a:effectLst/>
                          <a:latin typeface="Times New Roman" panose="02020603050405020304" pitchFamily="18" charset="0"/>
                          <a:cs typeface="Times New Roman" panose="02020603050405020304" pitchFamily="18" charset="0"/>
                        </a:rPr>
                        <a:t>72.22%</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gn="ctr">
                        <a:lnSpc>
                          <a:spcPct val="107000"/>
                        </a:lnSpc>
                        <a:spcBef>
                          <a:spcPts val="0"/>
                        </a:spcBef>
                        <a:spcAft>
                          <a:spcPts val="0"/>
                        </a:spcAft>
                      </a:pPr>
                      <a:r>
                        <a:rPr lang="en-IN" sz="1200">
                          <a:effectLst/>
                          <a:latin typeface="Times New Roman" panose="02020603050405020304" pitchFamily="18" charset="0"/>
                          <a:cs typeface="Times New Roman" panose="02020603050405020304" pitchFamily="18" charset="0"/>
                        </a:rPr>
                        <a:t>52.69%</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gn="ctr">
                        <a:lnSpc>
                          <a:spcPct val="107000"/>
                        </a:lnSpc>
                        <a:spcBef>
                          <a:spcPts val="0"/>
                        </a:spcBef>
                        <a:spcAft>
                          <a:spcPts val="0"/>
                        </a:spcAft>
                      </a:pPr>
                      <a:r>
                        <a:rPr lang="en-IN" sz="1200">
                          <a:effectLst/>
                          <a:latin typeface="Times New Roman" panose="02020603050405020304" pitchFamily="18" charset="0"/>
                          <a:cs typeface="Times New Roman" panose="02020603050405020304" pitchFamily="18" charset="0"/>
                        </a:rPr>
                        <a:t>59.81%</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gn="ctr">
                        <a:lnSpc>
                          <a:spcPct val="107000"/>
                        </a:lnSpc>
                        <a:spcBef>
                          <a:spcPts val="0"/>
                        </a:spcBef>
                        <a:spcAft>
                          <a:spcPts val="0"/>
                        </a:spcAft>
                      </a:pPr>
                      <a:r>
                        <a:rPr lang="en-IN" sz="1200">
                          <a:effectLst/>
                          <a:latin typeface="Times New Roman" panose="02020603050405020304" pitchFamily="18" charset="0"/>
                          <a:cs typeface="Times New Roman" panose="02020603050405020304" pitchFamily="18" charset="0"/>
                        </a:rPr>
                        <a:t>75.50%</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gn="ctr">
                        <a:lnSpc>
                          <a:spcPct val="107000"/>
                        </a:lnSpc>
                        <a:spcBef>
                          <a:spcPts val="0"/>
                        </a:spcBef>
                        <a:spcAft>
                          <a:spcPts val="0"/>
                        </a:spcAft>
                      </a:pPr>
                      <a:r>
                        <a:rPr lang="en-IN" sz="1200">
                          <a:effectLst/>
                          <a:latin typeface="Times New Roman" panose="02020603050405020304" pitchFamily="18" charset="0"/>
                          <a:cs typeface="Times New Roman" panose="02020603050405020304" pitchFamily="18" charset="0"/>
                        </a:rPr>
                        <a:t>54.21%</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gn="ctr">
                        <a:lnSpc>
                          <a:spcPct val="107000"/>
                        </a:lnSpc>
                        <a:spcBef>
                          <a:spcPts val="0"/>
                        </a:spcBef>
                        <a:spcAft>
                          <a:spcPts val="0"/>
                        </a:spcAft>
                      </a:pPr>
                      <a:r>
                        <a:rPr lang="en-IN" sz="1200">
                          <a:effectLst/>
                          <a:latin typeface="Times New Roman" panose="02020603050405020304" pitchFamily="18" charset="0"/>
                          <a:cs typeface="Times New Roman" panose="02020603050405020304" pitchFamily="18" charset="0"/>
                        </a:rPr>
                        <a:t>63.886%</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05540974"/>
                  </a:ext>
                </a:extLst>
              </a:tr>
              <a:tr h="206083">
                <a:tc vMerge="1">
                  <a:txBody>
                    <a:bodyPr/>
                    <a:lstStyle/>
                    <a:p>
                      <a:endParaRPr lang="en-US"/>
                    </a:p>
                  </a:txBody>
                  <a:tcPr/>
                </a:tc>
                <a:tc>
                  <a:txBody>
                    <a:bodyPr/>
                    <a:lstStyle/>
                    <a:p>
                      <a:pPr marL="0" marR="0" algn="ctr">
                        <a:lnSpc>
                          <a:spcPct val="107000"/>
                        </a:lnSpc>
                        <a:spcBef>
                          <a:spcPts val="0"/>
                        </a:spcBef>
                        <a:spcAft>
                          <a:spcPts val="0"/>
                        </a:spcAft>
                      </a:pPr>
                      <a:r>
                        <a:rPr lang="en-IN" sz="1200" dirty="0">
                          <a:effectLst/>
                          <a:latin typeface="Times New Roman" panose="02020603050405020304" pitchFamily="18" charset="0"/>
                          <a:cs typeface="Times New Roman" panose="02020603050405020304" pitchFamily="18" charset="0"/>
                        </a:rPr>
                        <a:t>specificity</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gn="ctr">
                        <a:lnSpc>
                          <a:spcPct val="107000"/>
                        </a:lnSpc>
                        <a:spcBef>
                          <a:spcPts val="0"/>
                        </a:spcBef>
                        <a:spcAft>
                          <a:spcPts val="0"/>
                        </a:spcAft>
                      </a:pPr>
                      <a:r>
                        <a:rPr lang="en-IN" sz="1200">
                          <a:effectLst/>
                          <a:latin typeface="Times New Roman" panose="02020603050405020304" pitchFamily="18" charset="0"/>
                          <a:cs typeface="Times New Roman" panose="02020603050405020304" pitchFamily="18" charset="0"/>
                        </a:rPr>
                        <a:t>79.80%</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gn="ctr">
                        <a:lnSpc>
                          <a:spcPct val="107000"/>
                        </a:lnSpc>
                        <a:spcBef>
                          <a:spcPts val="0"/>
                        </a:spcBef>
                        <a:spcAft>
                          <a:spcPts val="0"/>
                        </a:spcAft>
                      </a:pPr>
                      <a:r>
                        <a:rPr lang="en-IN" sz="1200">
                          <a:effectLst/>
                          <a:latin typeface="Times New Roman" panose="02020603050405020304" pitchFamily="18" charset="0"/>
                          <a:cs typeface="Times New Roman" panose="02020603050405020304" pitchFamily="18" charset="0"/>
                        </a:rPr>
                        <a:t>52.91%</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gn="ctr">
                        <a:lnSpc>
                          <a:spcPct val="107000"/>
                        </a:lnSpc>
                        <a:spcBef>
                          <a:spcPts val="0"/>
                        </a:spcBef>
                        <a:spcAft>
                          <a:spcPts val="0"/>
                        </a:spcAft>
                      </a:pPr>
                      <a:r>
                        <a:rPr lang="en-IN" sz="1200">
                          <a:effectLst/>
                          <a:latin typeface="Times New Roman" panose="02020603050405020304" pitchFamily="18" charset="0"/>
                          <a:cs typeface="Times New Roman" panose="02020603050405020304" pitchFamily="18" charset="0"/>
                        </a:rPr>
                        <a:t>60.28%</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gn="ctr">
                        <a:lnSpc>
                          <a:spcPct val="107000"/>
                        </a:lnSpc>
                        <a:spcBef>
                          <a:spcPts val="0"/>
                        </a:spcBef>
                        <a:spcAft>
                          <a:spcPts val="0"/>
                        </a:spcAft>
                      </a:pPr>
                      <a:r>
                        <a:rPr lang="en-IN" sz="1200">
                          <a:effectLst/>
                          <a:latin typeface="Times New Roman" panose="02020603050405020304" pitchFamily="18" charset="0"/>
                          <a:cs typeface="Times New Roman" panose="02020603050405020304" pitchFamily="18" charset="0"/>
                        </a:rPr>
                        <a:t>85.59%</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gn="ctr">
                        <a:lnSpc>
                          <a:spcPct val="107000"/>
                        </a:lnSpc>
                        <a:spcBef>
                          <a:spcPts val="0"/>
                        </a:spcBef>
                        <a:spcAft>
                          <a:spcPts val="0"/>
                        </a:spcAft>
                      </a:pPr>
                      <a:r>
                        <a:rPr lang="en-IN" sz="1200">
                          <a:effectLst/>
                          <a:latin typeface="Times New Roman" panose="02020603050405020304" pitchFamily="18" charset="0"/>
                          <a:cs typeface="Times New Roman" panose="02020603050405020304" pitchFamily="18" charset="0"/>
                        </a:rPr>
                        <a:t>53.56%</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gn="ctr">
                        <a:lnSpc>
                          <a:spcPct val="107000"/>
                        </a:lnSpc>
                        <a:spcBef>
                          <a:spcPts val="0"/>
                        </a:spcBef>
                        <a:spcAft>
                          <a:spcPts val="0"/>
                        </a:spcAft>
                      </a:pPr>
                      <a:r>
                        <a:rPr lang="en-IN" sz="1200">
                          <a:effectLst/>
                          <a:latin typeface="Times New Roman" panose="02020603050405020304" pitchFamily="18" charset="0"/>
                          <a:cs typeface="Times New Roman" panose="02020603050405020304" pitchFamily="18" charset="0"/>
                        </a:rPr>
                        <a:t>66.428%</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610647372"/>
                  </a:ext>
                </a:extLst>
              </a:tr>
              <a:tr h="206083">
                <a:tc vMerge="1">
                  <a:txBody>
                    <a:bodyPr/>
                    <a:lstStyle/>
                    <a:p>
                      <a:endParaRPr lang="en-US"/>
                    </a:p>
                  </a:txBody>
                  <a:tcPr/>
                </a:tc>
                <a:tc>
                  <a:txBody>
                    <a:bodyPr/>
                    <a:lstStyle/>
                    <a:p>
                      <a:pPr marL="0" marR="0" algn="ctr">
                        <a:lnSpc>
                          <a:spcPct val="107000"/>
                        </a:lnSpc>
                        <a:spcBef>
                          <a:spcPts val="0"/>
                        </a:spcBef>
                        <a:spcAft>
                          <a:spcPts val="0"/>
                        </a:spcAft>
                      </a:pPr>
                      <a:r>
                        <a:rPr lang="en-IN" sz="1200">
                          <a:effectLst/>
                          <a:latin typeface="Times New Roman" panose="02020603050405020304" pitchFamily="18" charset="0"/>
                          <a:cs typeface="Times New Roman" panose="02020603050405020304" pitchFamily="18" charset="0"/>
                        </a:rPr>
                        <a:t>FPR</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gn="ctr">
                        <a:lnSpc>
                          <a:spcPct val="107000"/>
                        </a:lnSpc>
                        <a:spcBef>
                          <a:spcPts val="0"/>
                        </a:spcBef>
                        <a:spcAft>
                          <a:spcPts val="0"/>
                        </a:spcAft>
                      </a:pPr>
                      <a:r>
                        <a:rPr lang="en-IN" sz="1200" dirty="0">
                          <a:effectLst/>
                          <a:latin typeface="Times New Roman" panose="02020603050405020304" pitchFamily="18" charset="0"/>
                          <a:cs typeface="Times New Roman" panose="02020603050405020304" pitchFamily="18" charset="0"/>
                        </a:rPr>
                        <a:t>0.2019</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gn="ctr">
                        <a:lnSpc>
                          <a:spcPct val="107000"/>
                        </a:lnSpc>
                        <a:spcBef>
                          <a:spcPts val="0"/>
                        </a:spcBef>
                        <a:spcAft>
                          <a:spcPts val="0"/>
                        </a:spcAft>
                      </a:pPr>
                      <a:r>
                        <a:rPr lang="en-IN" sz="1200">
                          <a:effectLst/>
                          <a:latin typeface="Times New Roman" panose="02020603050405020304" pitchFamily="18" charset="0"/>
                          <a:cs typeface="Times New Roman" panose="02020603050405020304" pitchFamily="18" charset="0"/>
                        </a:rPr>
                        <a:t>0.4708</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gn="ctr">
                        <a:lnSpc>
                          <a:spcPct val="107000"/>
                        </a:lnSpc>
                        <a:spcBef>
                          <a:spcPts val="0"/>
                        </a:spcBef>
                        <a:spcAft>
                          <a:spcPts val="0"/>
                        </a:spcAft>
                      </a:pPr>
                      <a:r>
                        <a:rPr lang="en-IN" sz="1200">
                          <a:effectLst/>
                          <a:latin typeface="Times New Roman" panose="02020603050405020304" pitchFamily="18" charset="0"/>
                          <a:cs typeface="Times New Roman" panose="02020603050405020304" pitchFamily="18" charset="0"/>
                        </a:rPr>
                        <a:t>0.3971</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gn="ctr">
                        <a:lnSpc>
                          <a:spcPct val="107000"/>
                        </a:lnSpc>
                        <a:spcBef>
                          <a:spcPts val="0"/>
                        </a:spcBef>
                        <a:spcAft>
                          <a:spcPts val="0"/>
                        </a:spcAft>
                      </a:pPr>
                      <a:r>
                        <a:rPr lang="en-IN" sz="1200">
                          <a:effectLst/>
                          <a:latin typeface="Times New Roman" panose="02020603050405020304" pitchFamily="18" charset="0"/>
                          <a:cs typeface="Times New Roman" panose="02020603050405020304" pitchFamily="18" charset="0"/>
                        </a:rPr>
                        <a:t>0.1540</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gn="ctr">
                        <a:lnSpc>
                          <a:spcPct val="107000"/>
                        </a:lnSpc>
                        <a:spcBef>
                          <a:spcPts val="0"/>
                        </a:spcBef>
                        <a:spcAft>
                          <a:spcPts val="0"/>
                        </a:spcAft>
                      </a:pPr>
                      <a:r>
                        <a:rPr lang="en-IN" sz="1200">
                          <a:effectLst/>
                          <a:latin typeface="Times New Roman" panose="02020603050405020304" pitchFamily="18" charset="0"/>
                          <a:cs typeface="Times New Roman" panose="02020603050405020304" pitchFamily="18" charset="0"/>
                        </a:rPr>
                        <a:t>0.4643</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gn="ctr">
                        <a:lnSpc>
                          <a:spcPct val="107000"/>
                        </a:lnSpc>
                        <a:spcBef>
                          <a:spcPts val="0"/>
                        </a:spcBef>
                        <a:spcAft>
                          <a:spcPts val="0"/>
                        </a:spcAft>
                      </a:pPr>
                      <a:r>
                        <a:rPr lang="en-IN" sz="1200">
                          <a:effectLst/>
                          <a:latin typeface="Times New Roman" panose="02020603050405020304" pitchFamily="18" charset="0"/>
                          <a:cs typeface="Times New Roman" panose="02020603050405020304" pitchFamily="18" charset="0"/>
                        </a:rPr>
                        <a:t>0.33762</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25157050"/>
                  </a:ext>
                </a:extLst>
              </a:tr>
              <a:tr h="206083">
                <a:tc vMerge="1">
                  <a:txBody>
                    <a:bodyPr/>
                    <a:lstStyle/>
                    <a:p>
                      <a:endParaRPr lang="en-US"/>
                    </a:p>
                  </a:txBody>
                  <a:tcPr/>
                </a:tc>
                <a:tc>
                  <a:txBody>
                    <a:bodyPr/>
                    <a:lstStyle/>
                    <a:p>
                      <a:pPr marL="0" marR="0" algn="ctr">
                        <a:lnSpc>
                          <a:spcPct val="107000"/>
                        </a:lnSpc>
                        <a:spcBef>
                          <a:spcPts val="0"/>
                        </a:spcBef>
                        <a:spcAft>
                          <a:spcPts val="0"/>
                        </a:spcAft>
                      </a:pPr>
                      <a:r>
                        <a:rPr lang="en-IN" sz="1200" dirty="0">
                          <a:effectLst/>
                          <a:latin typeface="Times New Roman" panose="02020603050405020304" pitchFamily="18" charset="0"/>
                          <a:cs typeface="Times New Roman" panose="02020603050405020304" pitchFamily="18" charset="0"/>
                        </a:rPr>
                        <a:t>AUC score</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gn="ctr">
                        <a:lnSpc>
                          <a:spcPct val="107000"/>
                        </a:lnSpc>
                        <a:spcBef>
                          <a:spcPts val="0"/>
                        </a:spcBef>
                        <a:spcAft>
                          <a:spcPts val="0"/>
                        </a:spcAft>
                      </a:pPr>
                      <a:r>
                        <a:rPr lang="en-IN" sz="1200" dirty="0">
                          <a:effectLst/>
                          <a:latin typeface="Times New Roman" panose="02020603050405020304" pitchFamily="18" charset="0"/>
                          <a:cs typeface="Times New Roman" panose="02020603050405020304" pitchFamily="18" charset="0"/>
                        </a:rPr>
                        <a:t>0.7601</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gn="ctr">
                        <a:lnSpc>
                          <a:spcPct val="107000"/>
                        </a:lnSpc>
                        <a:spcBef>
                          <a:spcPts val="0"/>
                        </a:spcBef>
                        <a:spcAft>
                          <a:spcPts val="0"/>
                        </a:spcAft>
                      </a:pPr>
                      <a:r>
                        <a:rPr lang="en-IN" sz="1200">
                          <a:effectLst/>
                          <a:latin typeface="Times New Roman" panose="02020603050405020304" pitchFamily="18" charset="0"/>
                          <a:cs typeface="Times New Roman" panose="02020603050405020304" pitchFamily="18" charset="0"/>
                        </a:rPr>
                        <a:t>0.5280</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gn="ctr">
                        <a:lnSpc>
                          <a:spcPct val="107000"/>
                        </a:lnSpc>
                        <a:spcBef>
                          <a:spcPts val="0"/>
                        </a:spcBef>
                        <a:spcAft>
                          <a:spcPts val="0"/>
                        </a:spcAft>
                      </a:pPr>
                      <a:r>
                        <a:rPr lang="en-IN" sz="1200">
                          <a:effectLst/>
                          <a:latin typeface="Times New Roman" panose="02020603050405020304" pitchFamily="18" charset="0"/>
                          <a:cs typeface="Times New Roman" panose="02020603050405020304" pitchFamily="18" charset="0"/>
                        </a:rPr>
                        <a:t>0.6005</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gn="ctr">
                        <a:lnSpc>
                          <a:spcPct val="107000"/>
                        </a:lnSpc>
                        <a:spcBef>
                          <a:spcPts val="0"/>
                        </a:spcBef>
                        <a:spcAft>
                          <a:spcPts val="0"/>
                        </a:spcAft>
                      </a:pPr>
                      <a:r>
                        <a:rPr lang="en-IN" sz="1200">
                          <a:effectLst/>
                          <a:latin typeface="Times New Roman" panose="02020603050405020304" pitchFamily="18" charset="0"/>
                          <a:cs typeface="Times New Roman" panose="02020603050405020304" pitchFamily="18" charset="0"/>
                        </a:rPr>
                        <a:t>0.8005</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gn="ctr">
                        <a:lnSpc>
                          <a:spcPct val="107000"/>
                        </a:lnSpc>
                        <a:spcBef>
                          <a:spcPts val="0"/>
                        </a:spcBef>
                        <a:spcAft>
                          <a:spcPts val="0"/>
                        </a:spcAft>
                      </a:pPr>
                      <a:r>
                        <a:rPr lang="en-IN" sz="1200">
                          <a:effectLst/>
                          <a:latin typeface="Times New Roman" panose="02020603050405020304" pitchFamily="18" charset="0"/>
                          <a:cs typeface="Times New Roman" panose="02020603050405020304" pitchFamily="18" charset="0"/>
                        </a:rPr>
                        <a:t>0.5388</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gn="ctr">
                        <a:lnSpc>
                          <a:spcPct val="107000"/>
                        </a:lnSpc>
                        <a:spcBef>
                          <a:spcPts val="0"/>
                        </a:spcBef>
                        <a:spcAft>
                          <a:spcPts val="0"/>
                        </a:spcAft>
                      </a:pPr>
                      <a:r>
                        <a:rPr lang="en-IN" sz="1200">
                          <a:effectLst/>
                          <a:latin typeface="Times New Roman" panose="02020603050405020304" pitchFamily="18" charset="0"/>
                          <a:cs typeface="Times New Roman" panose="02020603050405020304" pitchFamily="18" charset="0"/>
                        </a:rPr>
                        <a:t>0.64558</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42506243"/>
                  </a:ext>
                </a:extLst>
              </a:tr>
              <a:tr h="206083">
                <a:tc vMerge="1">
                  <a:txBody>
                    <a:bodyPr/>
                    <a:lstStyle/>
                    <a:p>
                      <a:endParaRPr lang="en-US"/>
                    </a:p>
                  </a:txBody>
                  <a:tcPr/>
                </a:tc>
                <a:tc>
                  <a:txBody>
                    <a:bodyPr/>
                    <a:lstStyle/>
                    <a:p>
                      <a:pPr marL="0" marR="0" algn="ctr">
                        <a:lnSpc>
                          <a:spcPct val="107000"/>
                        </a:lnSpc>
                        <a:spcBef>
                          <a:spcPts val="0"/>
                        </a:spcBef>
                        <a:spcAft>
                          <a:spcPts val="0"/>
                        </a:spcAft>
                      </a:pPr>
                      <a:r>
                        <a:rPr lang="en-IN" sz="1200">
                          <a:effectLst/>
                          <a:latin typeface="Times New Roman" panose="02020603050405020304" pitchFamily="18" charset="0"/>
                          <a:cs typeface="Times New Roman" panose="02020603050405020304" pitchFamily="18" charset="0"/>
                        </a:rPr>
                        <a:t>F1 score</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gn="ctr">
                        <a:lnSpc>
                          <a:spcPct val="107000"/>
                        </a:lnSpc>
                        <a:spcBef>
                          <a:spcPts val="0"/>
                        </a:spcBef>
                        <a:spcAft>
                          <a:spcPts val="0"/>
                        </a:spcAft>
                      </a:pPr>
                      <a:r>
                        <a:rPr lang="en-IN" sz="1200" dirty="0">
                          <a:effectLst/>
                          <a:latin typeface="Times New Roman" panose="02020603050405020304" pitchFamily="18" charset="0"/>
                          <a:cs typeface="Times New Roman" panose="02020603050405020304" pitchFamily="18" charset="0"/>
                        </a:rPr>
                        <a:t>0.7700</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gn="ctr">
                        <a:lnSpc>
                          <a:spcPct val="107000"/>
                        </a:lnSpc>
                        <a:spcBef>
                          <a:spcPts val="0"/>
                        </a:spcBef>
                        <a:spcAft>
                          <a:spcPts val="0"/>
                        </a:spcAft>
                      </a:pPr>
                      <a:r>
                        <a:rPr lang="en-IN" sz="1200" dirty="0">
                          <a:effectLst/>
                          <a:latin typeface="Times New Roman" panose="02020603050405020304" pitchFamily="18" charset="0"/>
                          <a:cs typeface="Times New Roman" panose="02020603050405020304" pitchFamily="18" charset="0"/>
                        </a:rPr>
                        <a:t>0.5294</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gn="ctr">
                        <a:lnSpc>
                          <a:spcPct val="107000"/>
                        </a:lnSpc>
                        <a:spcBef>
                          <a:spcPts val="0"/>
                        </a:spcBef>
                        <a:spcAft>
                          <a:spcPts val="0"/>
                        </a:spcAft>
                      </a:pPr>
                      <a:r>
                        <a:rPr lang="en-IN" sz="1200">
                          <a:effectLst/>
                          <a:latin typeface="Times New Roman" panose="02020603050405020304" pitchFamily="18" charset="0"/>
                          <a:cs typeface="Times New Roman" panose="02020603050405020304" pitchFamily="18" charset="0"/>
                        </a:rPr>
                        <a:t>0.6458</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gn="ctr">
                        <a:lnSpc>
                          <a:spcPct val="107000"/>
                        </a:lnSpc>
                        <a:spcBef>
                          <a:spcPts val="0"/>
                        </a:spcBef>
                        <a:spcAft>
                          <a:spcPts val="0"/>
                        </a:spcAft>
                      </a:pPr>
                      <a:r>
                        <a:rPr lang="en-IN" sz="1200">
                          <a:effectLst/>
                          <a:latin typeface="Times New Roman" panose="02020603050405020304" pitchFamily="18" charset="0"/>
                          <a:cs typeface="Times New Roman" panose="02020603050405020304" pitchFamily="18" charset="0"/>
                        </a:rPr>
                        <a:t>0.8097</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gn="ctr">
                        <a:lnSpc>
                          <a:spcPct val="107000"/>
                        </a:lnSpc>
                        <a:spcBef>
                          <a:spcPts val="0"/>
                        </a:spcBef>
                        <a:spcAft>
                          <a:spcPts val="0"/>
                        </a:spcAft>
                      </a:pPr>
                      <a:r>
                        <a:rPr lang="en-IN" sz="1200">
                          <a:effectLst/>
                          <a:latin typeface="Times New Roman" panose="02020603050405020304" pitchFamily="18" charset="0"/>
                          <a:cs typeface="Times New Roman" panose="02020603050405020304" pitchFamily="18" charset="0"/>
                        </a:rPr>
                        <a:t>0.5364</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gn="ctr">
                        <a:lnSpc>
                          <a:spcPct val="107000"/>
                        </a:lnSpc>
                        <a:spcBef>
                          <a:spcPts val="0"/>
                        </a:spcBef>
                        <a:spcAft>
                          <a:spcPts val="0"/>
                        </a:spcAft>
                      </a:pPr>
                      <a:r>
                        <a:rPr lang="en-IN" sz="1200">
                          <a:effectLst/>
                          <a:latin typeface="Times New Roman" panose="02020603050405020304" pitchFamily="18" charset="0"/>
                          <a:cs typeface="Times New Roman" panose="02020603050405020304" pitchFamily="18" charset="0"/>
                        </a:rPr>
                        <a:t>0.65826</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588314082"/>
                  </a:ext>
                </a:extLst>
              </a:tr>
              <a:tr h="206083">
                <a:tc rowSpan="6">
                  <a:txBody>
                    <a:bodyPr/>
                    <a:lstStyle/>
                    <a:p>
                      <a:pPr marL="0" marR="0" algn="ctr">
                        <a:lnSpc>
                          <a:spcPct val="107000"/>
                        </a:lnSpc>
                        <a:spcBef>
                          <a:spcPts val="0"/>
                        </a:spcBef>
                        <a:spcAft>
                          <a:spcPts val="0"/>
                        </a:spcAft>
                      </a:pPr>
                      <a:r>
                        <a:rPr lang="en-IN" sz="1200" dirty="0">
                          <a:effectLst/>
                          <a:latin typeface="Times New Roman" panose="02020603050405020304" pitchFamily="18" charset="0"/>
                          <a:cs typeface="Times New Roman" panose="02020603050405020304" pitchFamily="18" charset="0"/>
                        </a:rPr>
                        <a:t> </a:t>
                      </a:r>
                      <a:endParaRPr lang="en-US" sz="1200" dirty="0">
                        <a:effectLst/>
                        <a:latin typeface="Times New Roman" panose="02020603050405020304" pitchFamily="18" charset="0"/>
                        <a:cs typeface="Times New Roman" panose="02020603050405020304" pitchFamily="18" charset="0"/>
                      </a:endParaRPr>
                    </a:p>
                    <a:p>
                      <a:pPr marL="0" marR="0" algn="ctr">
                        <a:lnSpc>
                          <a:spcPct val="107000"/>
                        </a:lnSpc>
                        <a:spcBef>
                          <a:spcPts val="0"/>
                        </a:spcBef>
                        <a:spcAft>
                          <a:spcPts val="0"/>
                        </a:spcAft>
                      </a:pPr>
                      <a:r>
                        <a:rPr lang="en-IN" sz="1200" dirty="0">
                          <a:effectLst/>
                          <a:latin typeface="Times New Roman" panose="02020603050405020304" pitchFamily="18" charset="0"/>
                          <a:cs typeface="Times New Roman" panose="02020603050405020304" pitchFamily="18" charset="0"/>
                        </a:rPr>
                        <a:t> </a:t>
                      </a:r>
                      <a:endParaRPr lang="en-US" sz="1200" dirty="0">
                        <a:effectLst/>
                        <a:latin typeface="Times New Roman" panose="02020603050405020304" pitchFamily="18" charset="0"/>
                        <a:cs typeface="Times New Roman" panose="02020603050405020304" pitchFamily="18" charset="0"/>
                      </a:endParaRPr>
                    </a:p>
                    <a:p>
                      <a:pPr marL="0" marR="0" algn="ctr">
                        <a:lnSpc>
                          <a:spcPct val="107000"/>
                        </a:lnSpc>
                        <a:spcBef>
                          <a:spcPts val="0"/>
                        </a:spcBef>
                        <a:spcAft>
                          <a:spcPts val="0"/>
                        </a:spcAft>
                      </a:pPr>
                      <a:r>
                        <a:rPr lang="en-IN" sz="1200" dirty="0">
                          <a:effectLst/>
                          <a:latin typeface="Times New Roman" panose="02020603050405020304" pitchFamily="18" charset="0"/>
                          <a:cs typeface="Times New Roman" panose="02020603050405020304" pitchFamily="18" charset="0"/>
                        </a:rPr>
                        <a:t>Decision tree</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gn="ctr">
                        <a:lnSpc>
                          <a:spcPct val="107000"/>
                        </a:lnSpc>
                        <a:spcBef>
                          <a:spcPts val="0"/>
                        </a:spcBef>
                        <a:spcAft>
                          <a:spcPts val="0"/>
                        </a:spcAft>
                      </a:pPr>
                      <a:r>
                        <a:rPr lang="en-IN" sz="1200">
                          <a:effectLst/>
                          <a:latin typeface="Times New Roman" panose="02020603050405020304" pitchFamily="18" charset="0"/>
                          <a:cs typeface="Times New Roman" panose="02020603050405020304" pitchFamily="18" charset="0"/>
                        </a:rPr>
                        <a:t>Accuracy</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gn="ctr">
                        <a:lnSpc>
                          <a:spcPct val="107000"/>
                        </a:lnSpc>
                        <a:spcBef>
                          <a:spcPts val="0"/>
                        </a:spcBef>
                        <a:spcAft>
                          <a:spcPts val="0"/>
                        </a:spcAft>
                      </a:pPr>
                      <a:r>
                        <a:rPr lang="en-IN" sz="1200" dirty="0">
                          <a:effectLst/>
                          <a:latin typeface="Times New Roman" panose="02020603050405020304" pitchFamily="18" charset="0"/>
                          <a:cs typeface="Times New Roman" panose="02020603050405020304" pitchFamily="18" charset="0"/>
                        </a:rPr>
                        <a:t>81.48%</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gn="ctr">
                        <a:lnSpc>
                          <a:spcPct val="107000"/>
                        </a:lnSpc>
                        <a:spcBef>
                          <a:spcPts val="0"/>
                        </a:spcBef>
                        <a:spcAft>
                          <a:spcPts val="0"/>
                        </a:spcAft>
                      </a:pPr>
                      <a:r>
                        <a:rPr lang="en-IN" sz="1200">
                          <a:effectLst/>
                          <a:latin typeface="Times New Roman" panose="02020603050405020304" pitchFamily="18" charset="0"/>
                          <a:cs typeface="Times New Roman" panose="02020603050405020304" pitchFamily="18" charset="0"/>
                        </a:rPr>
                        <a:t>80.44%</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gn="ctr">
                        <a:lnSpc>
                          <a:spcPct val="107000"/>
                        </a:lnSpc>
                        <a:spcBef>
                          <a:spcPts val="0"/>
                        </a:spcBef>
                        <a:spcAft>
                          <a:spcPts val="0"/>
                        </a:spcAft>
                      </a:pPr>
                      <a:r>
                        <a:rPr lang="en-IN" sz="1200">
                          <a:effectLst/>
                          <a:latin typeface="Times New Roman" panose="02020603050405020304" pitchFamily="18" charset="0"/>
                          <a:cs typeface="Times New Roman" panose="02020603050405020304" pitchFamily="18" charset="0"/>
                        </a:rPr>
                        <a:t>84.62%</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gn="ctr">
                        <a:lnSpc>
                          <a:spcPct val="107000"/>
                        </a:lnSpc>
                        <a:spcBef>
                          <a:spcPts val="0"/>
                        </a:spcBef>
                        <a:spcAft>
                          <a:spcPts val="0"/>
                        </a:spcAft>
                      </a:pPr>
                      <a:r>
                        <a:rPr lang="en-IN" sz="1200">
                          <a:effectLst/>
                          <a:latin typeface="Times New Roman" panose="02020603050405020304" pitchFamily="18" charset="0"/>
                          <a:cs typeface="Times New Roman" panose="02020603050405020304" pitchFamily="18" charset="0"/>
                        </a:rPr>
                        <a:t>78.04%</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gn="ctr">
                        <a:lnSpc>
                          <a:spcPct val="107000"/>
                        </a:lnSpc>
                        <a:spcBef>
                          <a:spcPts val="0"/>
                        </a:spcBef>
                        <a:spcAft>
                          <a:spcPts val="0"/>
                        </a:spcAft>
                      </a:pPr>
                      <a:r>
                        <a:rPr lang="en-IN" sz="1200">
                          <a:effectLst/>
                          <a:latin typeface="Times New Roman" panose="02020603050405020304" pitchFamily="18" charset="0"/>
                          <a:cs typeface="Times New Roman" panose="02020603050405020304" pitchFamily="18" charset="0"/>
                        </a:rPr>
                        <a:t>83.68%</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gn="ctr">
                        <a:lnSpc>
                          <a:spcPct val="107000"/>
                        </a:lnSpc>
                        <a:spcBef>
                          <a:spcPts val="0"/>
                        </a:spcBef>
                        <a:spcAft>
                          <a:spcPts val="0"/>
                        </a:spcAft>
                      </a:pPr>
                      <a:r>
                        <a:rPr lang="en-IN" sz="1200">
                          <a:effectLst/>
                          <a:latin typeface="Times New Roman" panose="02020603050405020304" pitchFamily="18" charset="0"/>
                          <a:cs typeface="Times New Roman" panose="02020603050405020304" pitchFamily="18" charset="0"/>
                        </a:rPr>
                        <a:t>81.652%</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750467217"/>
                  </a:ext>
                </a:extLst>
              </a:tr>
              <a:tr h="206083">
                <a:tc vMerge="1">
                  <a:txBody>
                    <a:bodyPr/>
                    <a:lstStyle/>
                    <a:p>
                      <a:endParaRPr lang="en-US"/>
                    </a:p>
                  </a:txBody>
                  <a:tcPr/>
                </a:tc>
                <a:tc>
                  <a:txBody>
                    <a:bodyPr/>
                    <a:lstStyle/>
                    <a:p>
                      <a:pPr marL="0" marR="0" algn="ctr">
                        <a:lnSpc>
                          <a:spcPct val="107000"/>
                        </a:lnSpc>
                        <a:spcBef>
                          <a:spcPts val="0"/>
                        </a:spcBef>
                        <a:spcAft>
                          <a:spcPts val="0"/>
                        </a:spcAft>
                      </a:pPr>
                      <a:r>
                        <a:rPr lang="en-IN" sz="1200">
                          <a:effectLst/>
                          <a:latin typeface="Times New Roman" panose="02020603050405020304" pitchFamily="18" charset="0"/>
                          <a:cs typeface="Times New Roman" panose="02020603050405020304" pitchFamily="18" charset="0"/>
                        </a:rPr>
                        <a:t>Sensitivity</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gn="ctr">
                        <a:lnSpc>
                          <a:spcPct val="107000"/>
                        </a:lnSpc>
                        <a:spcBef>
                          <a:spcPts val="0"/>
                        </a:spcBef>
                        <a:spcAft>
                          <a:spcPts val="0"/>
                        </a:spcAft>
                      </a:pPr>
                      <a:r>
                        <a:rPr lang="en-IN" sz="1200">
                          <a:effectLst/>
                          <a:latin typeface="Times New Roman" panose="02020603050405020304" pitchFamily="18" charset="0"/>
                          <a:cs typeface="Times New Roman" panose="02020603050405020304" pitchFamily="18" charset="0"/>
                        </a:rPr>
                        <a:t>82.95%</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gn="ctr">
                        <a:lnSpc>
                          <a:spcPct val="107000"/>
                        </a:lnSpc>
                        <a:spcBef>
                          <a:spcPts val="0"/>
                        </a:spcBef>
                        <a:spcAft>
                          <a:spcPts val="0"/>
                        </a:spcAft>
                      </a:pPr>
                      <a:r>
                        <a:rPr lang="en-IN" sz="1200">
                          <a:effectLst/>
                          <a:latin typeface="Times New Roman" panose="02020603050405020304" pitchFamily="18" charset="0"/>
                          <a:cs typeface="Times New Roman" panose="02020603050405020304" pitchFamily="18" charset="0"/>
                        </a:rPr>
                        <a:t>80.38%</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gn="ctr">
                        <a:lnSpc>
                          <a:spcPct val="107000"/>
                        </a:lnSpc>
                        <a:spcBef>
                          <a:spcPts val="0"/>
                        </a:spcBef>
                        <a:spcAft>
                          <a:spcPts val="0"/>
                        </a:spcAft>
                      </a:pPr>
                      <a:r>
                        <a:rPr lang="en-IN" sz="1200" dirty="0">
                          <a:effectLst/>
                          <a:latin typeface="Times New Roman" panose="02020603050405020304" pitchFamily="18" charset="0"/>
                          <a:cs typeface="Times New Roman" panose="02020603050405020304" pitchFamily="18" charset="0"/>
                        </a:rPr>
                        <a:t>85.71%</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gn="ctr">
                        <a:lnSpc>
                          <a:spcPct val="107000"/>
                        </a:lnSpc>
                        <a:spcBef>
                          <a:spcPts val="0"/>
                        </a:spcBef>
                        <a:spcAft>
                          <a:spcPts val="0"/>
                        </a:spcAft>
                      </a:pPr>
                      <a:r>
                        <a:rPr lang="en-IN" sz="1200">
                          <a:effectLst/>
                          <a:latin typeface="Times New Roman" panose="02020603050405020304" pitchFamily="18" charset="0"/>
                          <a:cs typeface="Times New Roman" panose="02020603050405020304" pitchFamily="18" charset="0"/>
                        </a:rPr>
                        <a:t>78.55%</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gn="ctr">
                        <a:lnSpc>
                          <a:spcPct val="107000"/>
                        </a:lnSpc>
                        <a:spcBef>
                          <a:spcPts val="0"/>
                        </a:spcBef>
                        <a:spcAft>
                          <a:spcPts val="0"/>
                        </a:spcAft>
                      </a:pPr>
                      <a:r>
                        <a:rPr lang="en-IN" sz="1200">
                          <a:effectLst/>
                          <a:latin typeface="Times New Roman" panose="02020603050405020304" pitchFamily="18" charset="0"/>
                          <a:cs typeface="Times New Roman" panose="02020603050405020304" pitchFamily="18" charset="0"/>
                        </a:rPr>
                        <a:t>82.19%</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gn="ctr">
                        <a:lnSpc>
                          <a:spcPct val="107000"/>
                        </a:lnSpc>
                        <a:spcBef>
                          <a:spcPts val="0"/>
                        </a:spcBef>
                        <a:spcAft>
                          <a:spcPts val="0"/>
                        </a:spcAft>
                      </a:pPr>
                      <a:r>
                        <a:rPr lang="en-IN" sz="1200">
                          <a:effectLst/>
                          <a:latin typeface="Times New Roman" panose="02020603050405020304" pitchFamily="18" charset="0"/>
                          <a:cs typeface="Times New Roman" panose="02020603050405020304" pitchFamily="18" charset="0"/>
                        </a:rPr>
                        <a:t>81.956%</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63497694"/>
                  </a:ext>
                </a:extLst>
              </a:tr>
              <a:tr h="206083">
                <a:tc vMerge="1">
                  <a:txBody>
                    <a:bodyPr/>
                    <a:lstStyle/>
                    <a:p>
                      <a:endParaRPr lang="en-US"/>
                    </a:p>
                  </a:txBody>
                  <a:tcPr/>
                </a:tc>
                <a:tc>
                  <a:txBody>
                    <a:bodyPr/>
                    <a:lstStyle/>
                    <a:p>
                      <a:pPr marL="0" marR="0" algn="ctr">
                        <a:lnSpc>
                          <a:spcPct val="107000"/>
                        </a:lnSpc>
                        <a:spcBef>
                          <a:spcPts val="0"/>
                        </a:spcBef>
                        <a:spcAft>
                          <a:spcPts val="0"/>
                        </a:spcAft>
                      </a:pPr>
                      <a:r>
                        <a:rPr lang="en-IN" sz="1200">
                          <a:effectLst/>
                          <a:latin typeface="Times New Roman" panose="02020603050405020304" pitchFamily="18" charset="0"/>
                          <a:cs typeface="Times New Roman" panose="02020603050405020304" pitchFamily="18" charset="0"/>
                        </a:rPr>
                        <a:t>Specificity</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gn="ctr">
                        <a:lnSpc>
                          <a:spcPct val="107000"/>
                        </a:lnSpc>
                        <a:spcBef>
                          <a:spcPts val="0"/>
                        </a:spcBef>
                        <a:spcAft>
                          <a:spcPts val="0"/>
                        </a:spcAft>
                      </a:pPr>
                      <a:r>
                        <a:rPr lang="en-IN" sz="1200">
                          <a:effectLst/>
                          <a:latin typeface="Times New Roman" panose="02020603050405020304" pitchFamily="18" charset="0"/>
                          <a:cs typeface="Times New Roman" panose="02020603050405020304" pitchFamily="18" charset="0"/>
                        </a:rPr>
                        <a:t>80.02%</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gn="ctr">
                        <a:lnSpc>
                          <a:spcPct val="107000"/>
                        </a:lnSpc>
                        <a:spcBef>
                          <a:spcPts val="0"/>
                        </a:spcBef>
                        <a:spcAft>
                          <a:spcPts val="0"/>
                        </a:spcAft>
                      </a:pPr>
                      <a:r>
                        <a:rPr lang="en-IN" sz="1200">
                          <a:effectLst/>
                          <a:latin typeface="Times New Roman" panose="02020603050405020304" pitchFamily="18" charset="0"/>
                          <a:cs typeface="Times New Roman" panose="02020603050405020304" pitchFamily="18" charset="0"/>
                        </a:rPr>
                        <a:t>80.50%</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gn="ctr">
                        <a:lnSpc>
                          <a:spcPct val="107000"/>
                        </a:lnSpc>
                        <a:spcBef>
                          <a:spcPts val="0"/>
                        </a:spcBef>
                        <a:spcAft>
                          <a:spcPts val="0"/>
                        </a:spcAft>
                      </a:pPr>
                      <a:r>
                        <a:rPr lang="en-IN" sz="1200">
                          <a:effectLst/>
                          <a:latin typeface="Times New Roman" panose="02020603050405020304" pitchFamily="18" charset="0"/>
                          <a:cs typeface="Times New Roman" panose="02020603050405020304" pitchFamily="18" charset="0"/>
                        </a:rPr>
                        <a:t>83.45%</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gn="ctr">
                        <a:lnSpc>
                          <a:spcPct val="107000"/>
                        </a:lnSpc>
                        <a:spcBef>
                          <a:spcPts val="0"/>
                        </a:spcBef>
                        <a:spcAft>
                          <a:spcPts val="0"/>
                        </a:spcAft>
                      </a:pPr>
                      <a:r>
                        <a:rPr lang="en-IN" sz="1200">
                          <a:effectLst/>
                          <a:latin typeface="Times New Roman" panose="02020603050405020304" pitchFamily="18" charset="0"/>
                          <a:cs typeface="Times New Roman" panose="02020603050405020304" pitchFamily="18" charset="0"/>
                        </a:rPr>
                        <a:t>78.04%</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gn="ctr">
                        <a:lnSpc>
                          <a:spcPct val="107000"/>
                        </a:lnSpc>
                        <a:spcBef>
                          <a:spcPts val="0"/>
                        </a:spcBef>
                        <a:spcAft>
                          <a:spcPts val="0"/>
                        </a:spcAft>
                      </a:pPr>
                      <a:r>
                        <a:rPr lang="en-IN" sz="1200">
                          <a:effectLst/>
                          <a:latin typeface="Times New Roman" panose="02020603050405020304" pitchFamily="18" charset="0"/>
                          <a:cs typeface="Times New Roman" panose="02020603050405020304" pitchFamily="18" charset="0"/>
                        </a:rPr>
                        <a:t>85.18%</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gn="ctr">
                        <a:lnSpc>
                          <a:spcPct val="107000"/>
                        </a:lnSpc>
                        <a:spcBef>
                          <a:spcPts val="0"/>
                        </a:spcBef>
                        <a:spcAft>
                          <a:spcPts val="0"/>
                        </a:spcAft>
                      </a:pPr>
                      <a:r>
                        <a:rPr lang="en-IN" sz="1200">
                          <a:effectLst/>
                          <a:latin typeface="Times New Roman" panose="02020603050405020304" pitchFamily="18" charset="0"/>
                          <a:cs typeface="Times New Roman" panose="02020603050405020304" pitchFamily="18" charset="0"/>
                        </a:rPr>
                        <a:t>81.438%</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27686343"/>
                  </a:ext>
                </a:extLst>
              </a:tr>
              <a:tr h="206083">
                <a:tc vMerge="1">
                  <a:txBody>
                    <a:bodyPr/>
                    <a:lstStyle/>
                    <a:p>
                      <a:endParaRPr lang="en-US"/>
                    </a:p>
                  </a:txBody>
                  <a:tcPr/>
                </a:tc>
                <a:tc>
                  <a:txBody>
                    <a:bodyPr/>
                    <a:lstStyle/>
                    <a:p>
                      <a:pPr marL="0" marR="0" algn="ctr">
                        <a:lnSpc>
                          <a:spcPct val="107000"/>
                        </a:lnSpc>
                        <a:spcBef>
                          <a:spcPts val="0"/>
                        </a:spcBef>
                        <a:spcAft>
                          <a:spcPts val="0"/>
                        </a:spcAft>
                      </a:pPr>
                      <a:r>
                        <a:rPr lang="en-IN" sz="1200">
                          <a:effectLst/>
                          <a:latin typeface="Times New Roman" panose="02020603050405020304" pitchFamily="18" charset="0"/>
                          <a:cs typeface="Times New Roman" panose="02020603050405020304" pitchFamily="18" charset="0"/>
                        </a:rPr>
                        <a:t>FPR</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gn="ctr">
                        <a:lnSpc>
                          <a:spcPct val="107000"/>
                        </a:lnSpc>
                        <a:spcBef>
                          <a:spcPts val="0"/>
                        </a:spcBef>
                        <a:spcAft>
                          <a:spcPts val="0"/>
                        </a:spcAft>
                      </a:pPr>
                      <a:r>
                        <a:rPr lang="en-IN" sz="1200">
                          <a:effectLst/>
                          <a:latin typeface="Times New Roman" panose="02020603050405020304" pitchFamily="18" charset="0"/>
                          <a:cs typeface="Times New Roman" panose="02020603050405020304" pitchFamily="18" charset="0"/>
                        </a:rPr>
                        <a:t>0.1997</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gn="ctr">
                        <a:lnSpc>
                          <a:spcPct val="107000"/>
                        </a:lnSpc>
                        <a:spcBef>
                          <a:spcPts val="0"/>
                        </a:spcBef>
                        <a:spcAft>
                          <a:spcPts val="0"/>
                        </a:spcAft>
                      </a:pPr>
                      <a:r>
                        <a:rPr lang="en-IN" sz="1200" dirty="0">
                          <a:effectLst/>
                          <a:latin typeface="Times New Roman" panose="02020603050405020304" pitchFamily="18" charset="0"/>
                          <a:cs typeface="Times New Roman" panose="02020603050405020304" pitchFamily="18" charset="0"/>
                        </a:rPr>
                        <a:t>0.1949</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gn="ctr">
                        <a:lnSpc>
                          <a:spcPct val="107000"/>
                        </a:lnSpc>
                        <a:spcBef>
                          <a:spcPts val="0"/>
                        </a:spcBef>
                        <a:spcAft>
                          <a:spcPts val="0"/>
                        </a:spcAft>
                      </a:pPr>
                      <a:r>
                        <a:rPr lang="en-IN" sz="1200">
                          <a:effectLst/>
                          <a:latin typeface="Times New Roman" panose="02020603050405020304" pitchFamily="18" charset="0"/>
                          <a:cs typeface="Times New Roman" panose="02020603050405020304" pitchFamily="18" charset="0"/>
                        </a:rPr>
                        <a:t>0.1654</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gn="ctr">
                        <a:lnSpc>
                          <a:spcPct val="107000"/>
                        </a:lnSpc>
                        <a:spcBef>
                          <a:spcPts val="0"/>
                        </a:spcBef>
                        <a:spcAft>
                          <a:spcPts val="0"/>
                        </a:spcAft>
                      </a:pPr>
                      <a:r>
                        <a:rPr lang="en-IN" sz="1200">
                          <a:effectLst/>
                          <a:latin typeface="Times New Roman" panose="02020603050405020304" pitchFamily="18" charset="0"/>
                          <a:cs typeface="Times New Roman" panose="02020603050405020304" pitchFamily="18" charset="0"/>
                        </a:rPr>
                        <a:t>0.2246</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gn="ctr">
                        <a:lnSpc>
                          <a:spcPct val="107000"/>
                        </a:lnSpc>
                        <a:spcBef>
                          <a:spcPts val="0"/>
                        </a:spcBef>
                        <a:spcAft>
                          <a:spcPts val="0"/>
                        </a:spcAft>
                      </a:pPr>
                      <a:r>
                        <a:rPr lang="en-IN" sz="1200">
                          <a:effectLst/>
                          <a:latin typeface="Times New Roman" panose="02020603050405020304" pitchFamily="18" charset="0"/>
                          <a:cs typeface="Times New Roman" panose="02020603050405020304" pitchFamily="18" charset="0"/>
                        </a:rPr>
                        <a:t>0.1481</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gn="ctr">
                        <a:lnSpc>
                          <a:spcPct val="107000"/>
                        </a:lnSpc>
                        <a:spcBef>
                          <a:spcPts val="0"/>
                        </a:spcBef>
                        <a:spcAft>
                          <a:spcPts val="0"/>
                        </a:spcAft>
                      </a:pPr>
                      <a:r>
                        <a:rPr lang="en-IN" sz="1200">
                          <a:effectLst/>
                          <a:latin typeface="Times New Roman" panose="02020603050405020304" pitchFamily="18" charset="0"/>
                          <a:cs typeface="Times New Roman" panose="02020603050405020304" pitchFamily="18" charset="0"/>
                        </a:rPr>
                        <a:t>0.18654</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560837025"/>
                  </a:ext>
                </a:extLst>
              </a:tr>
              <a:tr h="206083">
                <a:tc vMerge="1">
                  <a:txBody>
                    <a:bodyPr/>
                    <a:lstStyle/>
                    <a:p>
                      <a:endParaRPr lang="en-US"/>
                    </a:p>
                  </a:txBody>
                  <a:tcPr/>
                </a:tc>
                <a:tc>
                  <a:txBody>
                    <a:bodyPr/>
                    <a:lstStyle/>
                    <a:p>
                      <a:pPr marL="0" marR="0" algn="ctr">
                        <a:lnSpc>
                          <a:spcPct val="107000"/>
                        </a:lnSpc>
                        <a:spcBef>
                          <a:spcPts val="0"/>
                        </a:spcBef>
                        <a:spcAft>
                          <a:spcPts val="0"/>
                        </a:spcAft>
                      </a:pPr>
                      <a:r>
                        <a:rPr lang="en-IN" sz="1200">
                          <a:effectLst/>
                          <a:latin typeface="Times New Roman" panose="02020603050405020304" pitchFamily="18" charset="0"/>
                          <a:cs typeface="Times New Roman" panose="02020603050405020304" pitchFamily="18" charset="0"/>
                        </a:rPr>
                        <a:t>AUC score</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gn="ctr">
                        <a:lnSpc>
                          <a:spcPct val="107000"/>
                        </a:lnSpc>
                        <a:spcBef>
                          <a:spcPts val="0"/>
                        </a:spcBef>
                        <a:spcAft>
                          <a:spcPts val="0"/>
                        </a:spcAft>
                      </a:pPr>
                      <a:r>
                        <a:rPr lang="en-IN" sz="1200">
                          <a:effectLst/>
                          <a:latin typeface="Times New Roman" panose="02020603050405020304" pitchFamily="18" charset="0"/>
                          <a:cs typeface="Times New Roman" panose="02020603050405020304" pitchFamily="18" charset="0"/>
                        </a:rPr>
                        <a:t>0.8149</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gn="ctr">
                        <a:lnSpc>
                          <a:spcPct val="107000"/>
                        </a:lnSpc>
                        <a:spcBef>
                          <a:spcPts val="0"/>
                        </a:spcBef>
                        <a:spcAft>
                          <a:spcPts val="0"/>
                        </a:spcAft>
                      </a:pPr>
                      <a:r>
                        <a:rPr lang="en-IN" sz="1200" dirty="0">
                          <a:effectLst/>
                          <a:latin typeface="Times New Roman" panose="02020603050405020304" pitchFamily="18" charset="0"/>
                          <a:cs typeface="Times New Roman" panose="02020603050405020304" pitchFamily="18" charset="0"/>
                        </a:rPr>
                        <a:t>0.8044</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gn="ctr">
                        <a:lnSpc>
                          <a:spcPct val="107000"/>
                        </a:lnSpc>
                        <a:spcBef>
                          <a:spcPts val="0"/>
                        </a:spcBef>
                        <a:spcAft>
                          <a:spcPts val="0"/>
                        </a:spcAft>
                      </a:pPr>
                      <a:r>
                        <a:rPr lang="en-IN" sz="1200">
                          <a:effectLst/>
                          <a:latin typeface="Times New Roman" panose="02020603050405020304" pitchFamily="18" charset="0"/>
                          <a:cs typeface="Times New Roman" panose="02020603050405020304" pitchFamily="18" charset="0"/>
                        </a:rPr>
                        <a:t>0.8458</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gn="ctr">
                        <a:lnSpc>
                          <a:spcPct val="107000"/>
                        </a:lnSpc>
                        <a:spcBef>
                          <a:spcPts val="0"/>
                        </a:spcBef>
                        <a:spcAft>
                          <a:spcPts val="0"/>
                        </a:spcAft>
                      </a:pPr>
                      <a:r>
                        <a:rPr lang="en-IN" sz="1200" dirty="0">
                          <a:effectLst/>
                          <a:latin typeface="Times New Roman" panose="02020603050405020304" pitchFamily="18" charset="0"/>
                          <a:cs typeface="Times New Roman" panose="02020603050405020304" pitchFamily="18" charset="0"/>
                        </a:rPr>
                        <a:t>0.7804</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gn="ctr">
                        <a:lnSpc>
                          <a:spcPct val="107000"/>
                        </a:lnSpc>
                        <a:spcBef>
                          <a:spcPts val="0"/>
                        </a:spcBef>
                        <a:spcAft>
                          <a:spcPts val="0"/>
                        </a:spcAft>
                      </a:pPr>
                      <a:r>
                        <a:rPr lang="en-IN" sz="1200">
                          <a:effectLst/>
                          <a:latin typeface="Times New Roman" panose="02020603050405020304" pitchFamily="18" charset="0"/>
                          <a:cs typeface="Times New Roman" panose="02020603050405020304" pitchFamily="18" charset="0"/>
                        </a:rPr>
                        <a:t>0.8369</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gn="ctr">
                        <a:lnSpc>
                          <a:spcPct val="107000"/>
                        </a:lnSpc>
                        <a:spcBef>
                          <a:spcPts val="0"/>
                        </a:spcBef>
                        <a:spcAft>
                          <a:spcPts val="0"/>
                        </a:spcAft>
                      </a:pPr>
                      <a:r>
                        <a:rPr lang="en-IN" sz="1200">
                          <a:effectLst/>
                          <a:latin typeface="Times New Roman" panose="02020603050405020304" pitchFamily="18" charset="0"/>
                          <a:cs typeface="Times New Roman" panose="02020603050405020304" pitchFamily="18" charset="0"/>
                        </a:rPr>
                        <a:t>0.81648</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569932618"/>
                  </a:ext>
                </a:extLst>
              </a:tr>
              <a:tr h="206083">
                <a:tc vMerge="1">
                  <a:txBody>
                    <a:bodyPr/>
                    <a:lstStyle/>
                    <a:p>
                      <a:endParaRPr lang="en-US"/>
                    </a:p>
                  </a:txBody>
                  <a:tcPr/>
                </a:tc>
                <a:tc>
                  <a:txBody>
                    <a:bodyPr/>
                    <a:lstStyle/>
                    <a:p>
                      <a:pPr marL="0" marR="0" algn="ctr">
                        <a:lnSpc>
                          <a:spcPct val="107000"/>
                        </a:lnSpc>
                        <a:spcBef>
                          <a:spcPts val="0"/>
                        </a:spcBef>
                        <a:spcAft>
                          <a:spcPts val="0"/>
                        </a:spcAft>
                      </a:pPr>
                      <a:r>
                        <a:rPr lang="en-IN" sz="1200">
                          <a:effectLst/>
                          <a:latin typeface="Times New Roman" panose="02020603050405020304" pitchFamily="18" charset="0"/>
                          <a:cs typeface="Times New Roman" panose="02020603050405020304" pitchFamily="18" charset="0"/>
                        </a:rPr>
                        <a:t>F1 score</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gn="ctr">
                        <a:lnSpc>
                          <a:spcPct val="107000"/>
                        </a:lnSpc>
                        <a:spcBef>
                          <a:spcPts val="0"/>
                        </a:spcBef>
                        <a:spcAft>
                          <a:spcPts val="0"/>
                        </a:spcAft>
                      </a:pPr>
                      <a:r>
                        <a:rPr lang="en-IN" sz="1200">
                          <a:effectLst/>
                          <a:latin typeface="Times New Roman" panose="02020603050405020304" pitchFamily="18" charset="0"/>
                          <a:cs typeface="Times New Roman" panose="02020603050405020304" pitchFamily="18" charset="0"/>
                        </a:rPr>
                        <a:t>0.8167</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gn="ctr">
                        <a:lnSpc>
                          <a:spcPct val="107000"/>
                        </a:lnSpc>
                        <a:spcBef>
                          <a:spcPts val="0"/>
                        </a:spcBef>
                        <a:spcAft>
                          <a:spcPts val="0"/>
                        </a:spcAft>
                      </a:pPr>
                      <a:r>
                        <a:rPr lang="en-IN" sz="1200">
                          <a:effectLst/>
                          <a:latin typeface="Times New Roman" panose="02020603050405020304" pitchFamily="18" charset="0"/>
                          <a:cs typeface="Times New Roman" panose="02020603050405020304" pitchFamily="18" charset="0"/>
                        </a:rPr>
                        <a:t>0.8040</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gn="ctr">
                        <a:lnSpc>
                          <a:spcPct val="107000"/>
                        </a:lnSpc>
                        <a:spcBef>
                          <a:spcPts val="0"/>
                        </a:spcBef>
                        <a:spcAft>
                          <a:spcPts val="0"/>
                        </a:spcAft>
                      </a:pPr>
                      <a:r>
                        <a:rPr lang="en-IN" sz="1200">
                          <a:effectLst/>
                          <a:latin typeface="Times New Roman" panose="02020603050405020304" pitchFamily="18" charset="0"/>
                          <a:cs typeface="Times New Roman" panose="02020603050405020304" pitchFamily="18" charset="0"/>
                        </a:rPr>
                        <a:t>0.8528</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gn="ctr">
                        <a:lnSpc>
                          <a:spcPct val="107000"/>
                        </a:lnSpc>
                        <a:spcBef>
                          <a:spcPts val="0"/>
                        </a:spcBef>
                        <a:spcAft>
                          <a:spcPts val="0"/>
                        </a:spcAft>
                      </a:pPr>
                      <a:r>
                        <a:rPr lang="en-IN" sz="1200" dirty="0">
                          <a:effectLst/>
                          <a:latin typeface="Times New Roman" panose="02020603050405020304" pitchFamily="18" charset="0"/>
                          <a:cs typeface="Times New Roman" panose="02020603050405020304" pitchFamily="18" charset="0"/>
                        </a:rPr>
                        <a:t>0.7832</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gn="ctr">
                        <a:lnSpc>
                          <a:spcPct val="107000"/>
                        </a:lnSpc>
                        <a:spcBef>
                          <a:spcPts val="0"/>
                        </a:spcBef>
                        <a:spcAft>
                          <a:spcPts val="0"/>
                        </a:spcAft>
                      </a:pPr>
                      <a:r>
                        <a:rPr lang="en-IN" sz="1200">
                          <a:effectLst/>
                          <a:latin typeface="Times New Roman" panose="02020603050405020304" pitchFamily="18" charset="0"/>
                          <a:cs typeface="Times New Roman" panose="02020603050405020304" pitchFamily="18" charset="0"/>
                        </a:rPr>
                        <a:t>0.8351</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gn="ctr">
                        <a:lnSpc>
                          <a:spcPct val="107000"/>
                        </a:lnSpc>
                        <a:spcBef>
                          <a:spcPts val="0"/>
                        </a:spcBef>
                        <a:spcAft>
                          <a:spcPts val="0"/>
                        </a:spcAft>
                      </a:pPr>
                      <a:r>
                        <a:rPr lang="en-IN" sz="1200">
                          <a:effectLst/>
                          <a:latin typeface="Times New Roman" panose="02020603050405020304" pitchFamily="18" charset="0"/>
                          <a:cs typeface="Times New Roman" panose="02020603050405020304" pitchFamily="18" charset="0"/>
                        </a:rPr>
                        <a:t>0.81836</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11729735"/>
                  </a:ext>
                </a:extLst>
              </a:tr>
              <a:tr h="206083">
                <a:tc rowSpan="6">
                  <a:txBody>
                    <a:bodyPr/>
                    <a:lstStyle/>
                    <a:p>
                      <a:pPr marL="0" marR="0" algn="ctr">
                        <a:lnSpc>
                          <a:spcPct val="107000"/>
                        </a:lnSpc>
                        <a:spcBef>
                          <a:spcPts val="0"/>
                        </a:spcBef>
                        <a:spcAft>
                          <a:spcPts val="0"/>
                        </a:spcAft>
                      </a:pPr>
                      <a:r>
                        <a:rPr lang="en-IN" sz="1200">
                          <a:effectLst/>
                          <a:latin typeface="Times New Roman" panose="02020603050405020304" pitchFamily="18" charset="0"/>
                          <a:cs typeface="Times New Roman" panose="02020603050405020304" pitchFamily="18" charset="0"/>
                        </a:rPr>
                        <a:t> </a:t>
                      </a:r>
                      <a:endParaRPr lang="en-US" sz="1200">
                        <a:effectLst/>
                        <a:latin typeface="Times New Roman" panose="02020603050405020304" pitchFamily="18" charset="0"/>
                        <a:cs typeface="Times New Roman" panose="02020603050405020304" pitchFamily="18" charset="0"/>
                      </a:endParaRPr>
                    </a:p>
                    <a:p>
                      <a:pPr marL="0" marR="0" algn="ctr">
                        <a:lnSpc>
                          <a:spcPct val="107000"/>
                        </a:lnSpc>
                        <a:spcBef>
                          <a:spcPts val="0"/>
                        </a:spcBef>
                        <a:spcAft>
                          <a:spcPts val="0"/>
                        </a:spcAft>
                      </a:pPr>
                      <a:r>
                        <a:rPr lang="en-IN" sz="1200">
                          <a:effectLst/>
                          <a:latin typeface="Times New Roman" panose="02020603050405020304" pitchFamily="18" charset="0"/>
                          <a:cs typeface="Times New Roman" panose="02020603050405020304" pitchFamily="18" charset="0"/>
                        </a:rPr>
                        <a:t> </a:t>
                      </a:r>
                      <a:endParaRPr lang="en-US" sz="1200">
                        <a:effectLst/>
                        <a:latin typeface="Times New Roman" panose="02020603050405020304" pitchFamily="18" charset="0"/>
                        <a:cs typeface="Times New Roman" panose="02020603050405020304" pitchFamily="18" charset="0"/>
                      </a:endParaRPr>
                    </a:p>
                    <a:p>
                      <a:pPr marL="0" marR="0" algn="ctr">
                        <a:lnSpc>
                          <a:spcPct val="107000"/>
                        </a:lnSpc>
                        <a:spcBef>
                          <a:spcPts val="0"/>
                        </a:spcBef>
                        <a:spcAft>
                          <a:spcPts val="0"/>
                        </a:spcAft>
                      </a:pPr>
                      <a:r>
                        <a:rPr lang="en-IN" sz="1200">
                          <a:effectLst/>
                          <a:latin typeface="Times New Roman" panose="02020603050405020304" pitchFamily="18" charset="0"/>
                          <a:cs typeface="Times New Roman" panose="02020603050405020304" pitchFamily="18" charset="0"/>
                        </a:rPr>
                        <a:t>CNN</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gn="ctr">
                        <a:lnSpc>
                          <a:spcPct val="107000"/>
                        </a:lnSpc>
                        <a:spcBef>
                          <a:spcPts val="0"/>
                        </a:spcBef>
                        <a:spcAft>
                          <a:spcPts val="0"/>
                        </a:spcAft>
                      </a:pPr>
                      <a:r>
                        <a:rPr lang="en-IN" sz="1200">
                          <a:effectLst/>
                          <a:latin typeface="Times New Roman" panose="02020603050405020304" pitchFamily="18" charset="0"/>
                          <a:cs typeface="Times New Roman" panose="02020603050405020304" pitchFamily="18" charset="0"/>
                        </a:rPr>
                        <a:t>Accuracy</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gn="ctr">
                        <a:lnSpc>
                          <a:spcPct val="107000"/>
                        </a:lnSpc>
                        <a:spcBef>
                          <a:spcPts val="0"/>
                        </a:spcBef>
                        <a:spcAft>
                          <a:spcPts val="0"/>
                        </a:spcAft>
                      </a:pPr>
                      <a:r>
                        <a:rPr lang="en-IN" sz="1200">
                          <a:effectLst/>
                          <a:latin typeface="Times New Roman" panose="02020603050405020304" pitchFamily="18" charset="0"/>
                          <a:cs typeface="Times New Roman" panose="02020603050405020304" pitchFamily="18" charset="0"/>
                        </a:rPr>
                        <a:t>89.44%</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gn="ctr">
                        <a:lnSpc>
                          <a:spcPct val="107000"/>
                        </a:lnSpc>
                        <a:spcBef>
                          <a:spcPts val="0"/>
                        </a:spcBef>
                        <a:spcAft>
                          <a:spcPts val="0"/>
                        </a:spcAft>
                      </a:pPr>
                      <a:r>
                        <a:rPr lang="en-IN" sz="1200">
                          <a:effectLst/>
                          <a:latin typeface="Times New Roman" panose="02020603050405020304" pitchFamily="18" charset="0"/>
                          <a:cs typeface="Times New Roman" panose="02020603050405020304" pitchFamily="18" charset="0"/>
                        </a:rPr>
                        <a:t>85.91%</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gn="ctr">
                        <a:lnSpc>
                          <a:spcPct val="107000"/>
                        </a:lnSpc>
                        <a:spcBef>
                          <a:spcPts val="0"/>
                        </a:spcBef>
                        <a:spcAft>
                          <a:spcPts val="0"/>
                        </a:spcAft>
                      </a:pPr>
                      <a:r>
                        <a:rPr lang="en-IN" sz="1200">
                          <a:effectLst/>
                          <a:latin typeface="Times New Roman" panose="02020603050405020304" pitchFamily="18" charset="0"/>
                          <a:cs typeface="Times New Roman" panose="02020603050405020304" pitchFamily="18" charset="0"/>
                        </a:rPr>
                        <a:t>92.61%</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gn="ctr">
                        <a:lnSpc>
                          <a:spcPct val="107000"/>
                        </a:lnSpc>
                        <a:spcBef>
                          <a:spcPts val="0"/>
                        </a:spcBef>
                        <a:spcAft>
                          <a:spcPts val="0"/>
                        </a:spcAft>
                      </a:pPr>
                      <a:r>
                        <a:rPr lang="en-IN" sz="1200">
                          <a:effectLst/>
                          <a:latin typeface="Times New Roman" panose="02020603050405020304" pitchFamily="18" charset="0"/>
                          <a:cs typeface="Times New Roman" panose="02020603050405020304" pitchFamily="18" charset="0"/>
                        </a:rPr>
                        <a:t>89.56%</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gn="ctr">
                        <a:lnSpc>
                          <a:spcPct val="107000"/>
                        </a:lnSpc>
                        <a:spcBef>
                          <a:spcPts val="0"/>
                        </a:spcBef>
                        <a:spcAft>
                          <a:spcPts val="0"/>
                        </a:spcAft>
                      </a:pPr>
                      <a:r>
                        <a:rPr lang="en-IN" sz="1200">
                          <a:effectLst/>
                          <a:latin typeface="Times New Roman" panose="02020603050405020304" pitchFamily="18" charset="0"/>
                          <a:cs typeface="Times New Roman" panose="02020603050405020304" pitchFamily="18" charset="0"/>
                        </a:rPr>
                        <a:t>90.50%</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gn="ctr">
                        <a:lnSpc>
                          <a:spcPct val="107000"/>
                        </a:lnSpc>
                        <a:spcBef>
                          <a:spcPts val="0"/>
                        </a:spcBef>
                        <a:spcAft>
                          <a:spcPts val="0"/>
                        </a:spcAft>
                      </a:pPr>
                      <a:r>
                        <a:rPr lang="en-IN" sz="1200">
                          <a:effectLst/>
                          <a:latin typeface="Times New Roman" panose="02020603050405020304" pitchFamily="18" charset="0"/>
                          <a:cs typeface="Times New Roman" panose="02020603050405020304" pitchFamily="18" charset="0"/>
                        </a:rPr>
                        <a:t>89.604%</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09010228"/>
                  </a:ext>
                </a:extLst>
              </a:tr>
              <a:tr h="206083">
                <a:tc vMerge="1">
                  <a:txBody>
                    <a:bodyPr/>
                    <a:lstStyle/>
                    <a:p>
                      <a:endParaRPr lang="en-US"/>
                    </a:p>
                  </a:txBody>
                  <a:tcPr/>
                </a:tc>
                <a:tc>
                  <a:txBody>
                    <a:bodyPr/>
                    <a:lstStyle/>
                    <a:p>
                      <a:pPr marL="0" marR="0" algn="ctr">
                        <a:lnSpc>
                          <a:spcPct val="107000"/>
                        </a:lnSpc>
                        <a:spcBef>
                          <a:spcPts val="0"/>
                        </a:spcBef>
                        <a:spcAft>
                          <a:spcPts val="0"/>
                        </a:spcAft>
                      </a:pPr>
                      <a:r>
                        <a:rPr lang="en-IN" sz="1200">
                          <a:effectLst/>
                          <a:latin typeface="Times New Roman" panose="02020603050405020304" pitchFamily="18" charset="0"/>
                          <a:cs typeface="Times New Roman" panose="02020603050405020304" pitchFamily="18" charset="0"/>
                        </a:rPr>
                        <a:t>Sensitivity</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gn="ctr">
                        <a:lnSpc>
                          <a:spcPct val="107000"/>
                        </a:lnSpc>
                        <a:spcBef>
                          <a:spcPts val="0"/>
                        </a:spcBef>
                        <a:spcAft>
                          <a:spcPts val="0"/>
                        </a:spcAft>
                      </a:pPr>
                      <a:r>
                        <a:rPr lang="en-IN" sz="1200">
                          <a:effectLst/>
                          <a:latin typeface="Times New Roman" panose="02020603050405020304" pitchFamily="18" charset="0"/>
                          <a:cs typeface="Times New Roman" panose="02020603050405020304" pitchFamily="18" charset="0"/>
                        </a:rPr>
                        <a:t>92.58%</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gn="ctr">
                        <a:lnSpc>
                          <a:spcPct val="107000"/>
                        </a:lnSpc>
                        <a:spcBef>
                          <a:spcPts val="0"/>
                        </a:spcBef>
                        <a:spcAft>
                          <a:spcPts val="0"/>
                        </a:spcAft>
                      </a:pPr>
                      <a:r>
                        <a:rPr lang="en-IN" sz="1200">
                          <a:effectLst/>
                          <a:latin typeface="Times New Roman" panose="02020603050405020304" pitchFamily="18" charset="0"/>
                          <a:cs typeface="Times New Roman" panose="02020603050405020304" pitchFamily="18" charset="0"/>
                        </a:rPr>
                        <a:t>82.84%</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gn="ctr">
                        <a:lnSpc>
                          <a:spcPct val="107000"/>
                        </a:lnSpc>
                        <a:spcBef>
                          <a:spcPts val="0"/>
                        </a:spcBef>
                        <a:spcAft>
                          <a:spcPts val="0"/>
                        </a:spcAft>
                      </a:pPr>
                      <a:r>
                        <a:rPr lang="en-IN" sz="1200" dirty="0">
                          <a:effectLst/>
                          <a:latin typeface="Times New Roman" panose="02020603050405020304" pitchFamily="18" charset="0"/>
                          <a:cs typeface="Times New Roman" panose="02020603050405020304" pitchFamily="18" charset="0"/>
                        </a:rPr>
                        <a:t>92.29%</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gn="ctr">
                        <a:lnSpc>
                          <a:spcPct val="107000"/>
                        </a:lnSpc>
                        <a:spcBef>
                          <a:spcPts val="0"/>
                        </a:spcBef>
                        <a:spcAft>
                          <a:spcPts val="0"/>
                        </a:spcAft>
                      </a:pPr>
                      <a:r>
                        <a:rPr lang="en-IN" sz="1200">
                          <a:effectLst/>
                          <a:latin typeface="Times New Roman" panose="02020603050405020304" pitchFamily="18" charset="0"/>
                          <a:cs typeface="Times New Roman" panose="02020603050405020304" pitchFamily="18" charset="0"/>
                        </a:rPr>
                        <a:t>88.58%</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gn="ctr">
                        <a:lnSpc>
                          <a:spcPct val="107000"/>
                        </a:lnSpc>
                        <a:spcBef>
                          <a:spcPts val="0"/>
                        </a:spcBef>
                        <a:spcAft>
                          <a:spcPts val="0"/>
                        </a:spcAft>
                      </a:pPr>
                      <a:r>
                        <a:rPr lang="en-IN" sz="1200" dirty="0">
                          <a:effectLst/>
                          <a:latin typeface="Times New Roman" panose="02020603050405020304" pitchFamily="18" charset="0"/>
                          <a:cs typeface="Times New Roman" panose="02020603050405020304" pitchFamily="18" charset="0"/>
                        </a:rPr>
                        <a:t>88.69%</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gn="ctr">
                        <a:lnSpc>
                          <a:spcPct val="107000"/>
                        </a:lnSpc>
                        <a:spcBef>
                          <a:spcPts val="0"/>
                        </a:spcBef>
                        <a:spcAft>
                          <a:spcPts val="0"/>
                        </a:spcAft>
                      </a:pPr>
                      <a:r>
                        <a:rPr lang="en-IN" sz="1200">
                          <a:effectLst/>
                          <a:latin typeface="Times New Roman" panose="02020603050405020304" pitchFamily="18" charset="0"/>
                          <a:cs typeface="Times New Roman" panose="02020603050405020304" pitchFamily="18" charset="0"/>
                        </a:rPr>
                        <a:t>88.996%</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822534557"/>
                  </a:ext>
                </a:extLst>
              </a:tr>
              <a:tr h="206083">
                <a:tc vMerge="1">
                  <a:txBody>
                    <a:bodyPr/>
                    <a:lstStyle/>
                    <a:p>
                      <a:endParaRPr lang="en-US"/>
                    </a:p>
                  </a:txBody>
                  <a:tcPr/>
                </a:tc>
                <a:tc>
                  <a:txBody>
                    <a:bodyPr/>
                    <a:lstStyle/>
                    <a:p>
                      <a:pPr marL="0" marR="0" algn="ctr">
                        <a:lnSpc>
                          <a:spcPct val="107000"/>
                        </a:lnSpc>
                        <a:spcBef>
                          <a:spcPts val="0"/>
                        </a:spcBef>
                        <a:spcAft>
                          <a:spcPts val="0"/>
                        </a:spcAft>
                      </a:pPr>
                      <a:r>
                        <a:rPr lang="en-IN" sz="1200">
                          <a:effectLst/>
                          <a:latin typeface="Times New Roman" panose="02020603050405020304" pitchFamily="18" charset="0"/>
                          <a:cs typeface="Times New Roman" panose="02020603050405020304" pitchFamily="18" charset="0"/>
                        </a:rPr>
                        <a:t>Specificity</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gn="ctr">
                        <a:lnSpc>
                          <a:spcPct val="107000"/>
                        </a:lnSpc>
                        <a:spcBef>
                          <a:spcPts val="0"/>
                        </a:spcBef>
                        <a:spcAft>
                          <a:spcPts val="0"/>
                        </a:spcAft>
                      </a:pPr>
                      <a:r>
                        <a:rPr lang="en-IN" sz="1200">
                          <a:effectLst/>
                          <a:latin typeface="Times New Roman" panose="02020603050405020304" pitchFamily="18" charset="0"/>
                          <a:cs typeface="Times New Roman" panose="02020603050405020304" pitchFamily="18" charset="0"/>
                        </a:rPr>
                        <a:t>86.33%</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gn="ctr">
                        <a:lnSpc>
                          <a:spcPct val="107000"/>
                        </a:lnSpc>
                        <a:spcBef>
                          <a:spcPts val="0"/>
                        </a:spcBef>
                        <a:spcAft>
                          <a:spcPts val="0"/>
                        </a:spcAft>
                      </a:pPr>
                      <a:r>
                        <a:rPr lang="en-IN" sz="1200">
                          <a:effectLst/>
                          <a:latin typeface="Times New Roman" panose="02020603050405020304" pitchFamily="18" charset="0"/>
                          <a:cs typeface="Times New Roman" panose="02020603050405020304" pitchFamily="18" charset="0"/>
                        </a:rPr>
                        <a:t>88.90%</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gn="ctr">
                        <a:lnSpc>
                          <a:spcPct val="107000"/>
                        </a:lnSpc>
                        <a:spcBef>
                          <a:spcPts val="0"/>
                        </a:spcBef>
                        <a:spcAft>
                          <a:spcPts val="0"/>
                        </a:spcAft>
                      </a:pPr>
                      <a:r>
                        <a:rPr lang="en-IN" sz="1200" dirty="0">
                          <a:effectLst/>
                          <a:latin typeface="Times New Roman" panose="02020603050405020304" pitchFamily="18" charset="0"/>
                          <a:cs typeface="Times New Roman" panose="02020603050405020304" pitchFamily="18" charset="0"/>
                        </a:rPr>
                        <a:t>92.96%</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gn="ctr">
                        <a:lnSpc>
                          <a:spcPct val="107000"/>
                        </a:lnSpc>
                        <a:spcBef>
                          <a:spcPts val="0"/>
                        </a:spcBef>
                        <a:spcAft>
                          <a:spcPts val="0"/>
                        </a:spcAft>
                      </a:pPr>
                      <a:r>
                        <a:rPr lang="en-IN" sz="1200">
                          <a:effectLst/>
                          <a:latin typeface="Times New Roman" panose="02020603050405020304" pitchFamily="18" charset="0"/>
                          <a:cs typeface="Times New Roman" panose="02020603050405020304" pitchFamily="18" charset="0"/>
                        </a:rPr>
                        <a:t>90.55%</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gn="ctr">
                        <a:lnSpc>
                          <a:spcPct val="107000"/>
                        </a:lnSpc>
                        <a:spcBef>
                          <a:spcPts val="0"/>
                        </a:spcBef>
                        <a:spcAft>
                          <a:spcPts val="0"/>
                        </a:spcAft>
                      </a:pPr>
                      <a:r>
                        <a:rPr lang="en-IN" sz="1200" dirty="0">
                          <a:effectLst/>
                          <a:latin typeface="Times New Roman" panose="02020603050405020304" pitchFamily="18" charset="0"/>
                          <a:cs typeface="Times New Roman" panose="02020603050405020304" pitchFamily="18" charset="0"/>
                        </a:rPr>
                        <a:t>92.02%</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gn="ctr">
                        <a:lnSpc>
                          <a:spcPct val="107000"/>
                        </a:lnSpc>
                        <a:spcBef>
                          <a:spcPts val="0"/>
                        </a:spcBef>
                        <a:spcAft>
                          <a:spcPts val="0"/>
                        </a:spcAft>
                      </a:pPr>
                      <a:r>
                        <a:rPr lang="en-IN" sz="1200">
                          <a:effectLst/>
                          <a:latin typeface="Times New Roman" panose="02020603050405020304" pitchFamily="18" charset="0"/>
                          <a:cs typeface="Times New Roman" panose="02020603050405020304" pitchFamily="18" charset="0"/>
                        </a:rPr>
                        <a:t>90.152%</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049589505"/>
                  </a:ext>
                </a:extLst>
              </a:tr>
              <a:tr h="206083">
                <a:tc vMerge="1">
                  <a:txBody>
                    <a:bodyPr/>
                    <a:lstStyle/>
                    <a:p>
                      <a:endParaRPr lang="en-US"/>
                    </a:p>
                  </a:txBody>
                  <a:tcPr/>
                </a:tc>
                <a:tc>
                  <a:txBody>
                    <a:bodyPr/>
                    <a:lstStyle/>
                    <a:p>
                      <a:pPr marL="0" marR="0" algn="ctr">
                        <a:lnSpc>
                          <a:spcPct val="107000"/>
                        </a:lnSpc>
                        <a:spcBef>
                          <a:spcPts val="0"/>
                        </a:spcBef>
                        <a:spcAft>
                          <a:spcPts val="0"/>
                        </a:spcAft>
                      </a:pPr>
                      <a:r>
                        <a:rPr lang="en-IN" sz="1200">
                          <a:effectLst/>
                          <a:latin typeface="Times New Roman" panose="02020603050405020304" pitchFamily="18" charset="0"/>
                          <a:cs typeface="Times New Roman" panose="02020603050405020304" pitchFamily="18" charset="0"/>
                        </a:rPr>
                        <a:t>FPR</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gn="ctr">
                        <a:lnSpc>
                          <a:spcPct val="107000"/>
                        </a:lnSpc>
                        <a:spcBef>
                          <a:spcPts val="0"/>
                        </a:spcBef>
                        <a:spcAft>
                          <a:spcPts val="0"/>
                        </a:spcAft>
                      </a:pPr>
                      <a:r>
                        <a:rPr lang="en-IN" sz="1200">
                          <a:effectLst/>
                          <a:latin typeface="Times New Roman" panose="02020603050405020304" pitchFamily="18" charset="0"/>
                          <a:cs typeface="Times New Roman" panose="02020603050405020304" pitchFamily="18" charset="0"/>
                        </a:rPr>
                        <a:t>0.1336</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gn="ctr">
                        <a:lnSpc>
                          <a:spcPct val="107000"/>
                        </a:lnSpc>
                        <a:spcBef>
                          <a:spcPts val="0"/>
                        </a:spcBef>
                        <a:spcAft>
                          <a:spcPts val="0"/>
                        </a:spcAft>
                      </a:pPr>
                      <a:r>
                        <a:rPr lang="en-IN" sz="1200">
                          <a:effectLst/>
                          <a:latin typeface="Times New Roman" panose="02020603050405020304" pitchFamily="18" charset="0"/>
                          <a:cs typeface="Times New Roman" panose="02020603050405020304" pitchFamily="18" charset="0"/>
                        </a:rPr>
                        <a:t>0.1102</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gn="ctr">
                        <a:lnSpc>
                          <a:spcPct val="107000"/>
                        </a:lnSpc>
                        <a:spcBef>
                          <a:spcPts val="0"/>
                        </a:spcBef>
                        <a:spcAft>
                          <a:spcPts val="0"/>
                        </a:spcAft>
                      </a:pPr>
                      <a:r>
                        <a:rPr lang="en-IN" sz="1200" dirty="0">
                          <a:effectLst/>
                          <a:latin typeface="Times New Roman" panose="02020603050405020304" pitchFamily="18" charset="0"/>
                          <a:cs typeface="Times New Roman" panose="02020603050405020304" pitchFamily="18" charset="0"/>
                        </a:rPr>
                        <a:t>0.0703</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gn="ctr">
                        <a:lnSpc>
                          <a:spcPct val="107000"/>
                        </a:lnSpc>
                        <a:spcBef>
                          <a:spcPts val="0"/>
                        </a:spcBef>
                        <a:spcAft>
                          <a:spcPts val="0"/>
                        </a:spcAft>
                      </a:pPr>
                      <a:r>
                        <a:rPr lang="en-IN" sz="1200">
                          <a:effectLst/>
                          <a:latin typeface="Times New Roman" panose="02020603050405020304" pitchFamily="18" charset="0"/>
                          <a:cs typeface="Times New Roman" panose="02020603050405020304" pitchFamily="18" charset="0"/>
                        </a:rPr>
                        <a:t>0.0944</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gn="ctr">
                        <a:lnSpc>
                          <a:spcPct val="107000"/>
                        </a:lnSpc>
                        <a:spcBef>
                          <a:spcPts val="0"/>
                        </a:spcBef>
                        <a:spcAft>
                          <a:spcPts val="0"/>
                        </a:spcAft>
                      </a:pPr>
                      <a:r>
                        <a:rPr lang="en-IN" sz="1200">
                          <a:effectLst/>
                          <a:latin typeface="Times New Roman" panose="02020603050405020304" pitchFamily="18" charset="0"/>
                          <a:cs typeface="Times New Roman" panose="02020603050405020304" pitchFamily="18" charset="0"/>
                        </a:rPr>
                        <a:t>0.0797</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gn="ctr">
                        <a:lnSpc>
                          <a:spcPct val="107000"/>
                        </a:lnSpc>
                        <a:spcBef>
                          <a:spcPts val="0"/>
                        </a:spcBef>
                        <a:spcAft>
                          <a:spcPts val="0"/>
                        </a:spcAft>
                      </a:pPr>
                      <a:r>
                        <a:rPr lang="en-IN" sz="1200">
                          <a:effectLst/>
                          <a:latin typeface="Times New Roman" panose="02020603050405020304" pitchFamily="18" charset="0"/>
                          <a:cs typeface="Times New Roman" panose="02020603050405020304" pitchFamily="18" charset="0"/>
                        </a:rPr>
                        <a:t>0.09818</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20907862"/>
                  </a:ext>
                </a:extLst>
              </a:tr>
              <a:tr h="206083">
                <a:tc vMerge="1">
                  <a:txBody>
                    <a:bodyPr/>
                    <a:lstStyle/>
                    <a:p>
                      <a:endParaRPr lang="en-US"/>
                    </a:p>
                  </a:txBody>
                  <a:tcPr/>
                </a:tc>
                <a:tc>
                  <a:txBody>
                    <a:bodyPr/>
                    <a:lstStyle/>
                    <a:p>
                      <a:pPr marL="0" marR="0" algn="ctr">
                        <a:lnSpc>
                          <a:spcPct val="107000"/>
                        </a:lnSpc>
                        <a:spcBef>
                          <a:spcPts val="0"/>
                        </a:spcBef>
                        <a:spcAft>
                          <a:spcPts val="0"/>
                        </a:spcAft>
                      </a:pPr>
                      <a:r>
                        <a:rPr lang="en-IN" sz="1200">
                          <a:effectLst/>
                          <a:latin typeface="Times New Roman" panose="02020603050405020304" pitchFamily="18" charset="0"/>
                          <a:cs typeface="Times New Roman" panose="02020603050405020304" pitchFamily="18" charset="0"/>
                        </a:rPr>
                        <a:t>AUC score</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gn="ctr">
                        <a:lnSpc>
                          <a:spcPct val="107000"/>
                        </a:lnSpc>
                        <a:spcBef>
                          <a:spcPts val="0"/>
                        </a:spcBef>
                        <a:spcAft>
                          <a:spcPts val="0"/>
                        </a:spcAft>
                      </a:pPr>
                      <a:r>
                        <a:rPr lang="en-IN" sz="1200">
                          <a:effectLst/>
                          <a:latin typeface="Times New Roman" panose="02020603050405020304" pitchFamily="18" charset="0"/>
                          <a:cs typeface="Times New Roman" panose="02020603050405020304" pitchFamily="18" charset="0"/>
                        </a:rPr>
                        <a:t>0.8946</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gn="ctr">
                        <a:lnSpc>
                          <a:spcPct val="107000"/>
                        </a:lnSpc>
                        <a:spcBef>
                          <a:spcPts val="0"/>
                        </a:spcBef>
                        <a:spcAft>
                          <a:spcPts val="0"/>
                        </a:spcAft>
                      </a:pPr>
                      <a:r>
                        <a:rPr lang="en-IN" sz="1200">
                          <a:effectLst/>
                          <a:latin typeface="Times New Roman" panose="02020603050405020304" pitchFamily="18" charset="0"/>
                          <a:cs typeface="Times New Roman" panose="02020603050405020304" pitchFamily="18" charset="0"/>
                        </a:rPr>
                        <a:t>0.8590</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gn="ctr">
                        <a:lnSpc>
                          <a:spcPct val="107000"/>
                        </a:lnSpc>
                        <a:spcBef>
                          <a:spcPts val="0"/>
                        </a:spcBef>
                        <a:spcAft>
                          <a:spcPts val="0"/>
                        </a:spcAft>
                      </a:pPr>
                      <a:r>
                        <a:rPr lang="en-IN" sz="1200">
                          <a:effectLst/>
                          <a:latin typeface="Times New Roman" panose="02020603050405020304" pitchFamily="18" charset="0"/>
                          <a:cs typeface="Times New Roman" panose="02020603050405020304" pitchFamily="18" charset="0"/>
                        </a:rPr>
                        <a:t>0.9263</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gn="ctr">
                        <a:lnSpc>
                          <a:spcPct val="107000"/>
                        </a:lnSpc>
                        <a:spcBef>
                          <a:spcPts val="0"/>
                        </a:spcBef>
                        <a:spcAft>
                          <a:spcPts val="0"/>
                        </a:spcAft>
                      </a:pPr>
                      <a:r>
                        <a:rPr lang="en-IN" sz="1200">
                          <a:effectLst/>
                          <a:latin typeface="Times New Roman" panose="02020603050405020304" pitchFamily="18" charset="0"/>
                          <a:cs typeface="Times New Roman" panose="02020603050405020304" pitchFamily="18" charset="0"/>
                        </a:rPr>
                        <a:t>0.8957</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gn="ctr">
                        <a:lnSpc>
                          <a:spcPct val="107000"/>
                        </a:lnSpc>
                        <a:spcBef>
                          <a:spcPts val="0"/>
                        </a:spcBef>
                        <a:spcAft>
                          <a:spcPts val="0"/>
                        </a:spcAft>
                      </a:pPr>
                      <a:r>
                        <a:rPr lang="en-IN" sz="1200">
                          <a:effectLst/>
                          <a:latin typeface="Times New Roman" panose="02020603050405020304" pitchFamily="18" charset="0"/>
                          <a:cs typeface="Times New Roman" panose="02020603050405020304" pitchFamily="18" charset="0"/>
                        </a:rPr>
                        <a:t>0.9035</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gn="ctr">
                        <a:lnSpc>
                          <a:spcPct val="107000"/>
                        </a:lnSpc>
                        <a:spcBef>
                          <a:spcPts val="0"/>
                        </a:spcBef>
                        <a:spcAft>
                          <a:spcPts val="0"/>
                        </a:spcAft>
                      </a:pPr>
                      <a:r>
                        <a:rPr lang="en-IN" sz="1200" dirty="0">
                          <a:effectLst/>
                          <a:latin typeface="Times New Roman" panose="02020603050405020304" pitchFamily="18" charset="0"/>
                          <a:cs typeface="Times New Roman" panose="02020603050405020304" pitchFamily="18" charset="0"/>
                        </a:rPr>
                        <a:t>0.89582</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83133471"/>
                  </a:ext>
                </a:extLst>
              </a:tr>
              <a:tr h="206083">
                <a:tc vMerge="1">
                  <a:txBody>
                    <a:bodyPr/>
                    <a:lstStyle/>
                    <a:p>
                      <a:endParaRPr lang="en-US"/>
                    </a:p>
                  </a:txBody>
                  <a:tcPr/>
                </a:tc>
                <a:tc>
                  <a:txBody>
                    <a:bodyPr/>
                    <a:lstStyle/>
                    <a:p>
                      <a:pPr marL="0" marR="0" algn="ctr">
                        <a:lnSpc>
                          <a:spcPct val="107000"/>
                        </a:lnSpc>
                        <a:spcBef>
                          <a:spcPts val="0"/>
                        </a:spcBef>
                        <a:spcAft>
                          <a:spcPts val="0"/>
                        </a:spcAft>
                      </a:pPr>
                      <a:r>
                        <a:rPr lang="en-IN" sz="1200">
                          <a:effectLst/>
                          <a:latin typeface="Times New Roman" panose="02020603050405020304" pitchFamily="18" charset="0"/>
                          <a:cs typeface="Times New Roman" panose="02020603050405020304" pitchFamily="18" charset="0"/>
                        </a:rPr>
                        <a:t>F1 score</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gn="ctr">
                        <a:lnSpc>
                          <a:spcPct val="107000"/>
                        </a:lnSpc>
                        <a:spcBef>
                          <a:spcPts val="0"/>
                        </a:spcBef>
                        <a:spcAft>
                          <a:spcPts val="0"/>
                        </a:spcAft>
                      </a:pPr>
                      <a:r>
                        <a:rPr lang="en-IN" sz="1200">
                          <a:effectLst/>
                          <a:latin typeface="Times New Roman" panose="02020603050405020304" pitchFamily="18" charset="0"/>
                          <a:cs typeface="Times New Roman" panose="02020603050405020304" pitchFamily="18" charset="0"/>
                        </a:rPr>
                        <a:t>0.8972</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gn="ctr">
                        <a:lnSpc>
                          <a:spcPct val="107000"/>
                        </a:lnSpc>
                        <a:spcBef>
                          <a:spcPts val="0"/>
                        </a:spcBef>
                        <a:spcAft>
                          <a:spcPts val="0"/>
                        </a:spcAft>
                      </a:pPr>
                      <a:r>
                        <a:rPr lang="en-IN" sz="1200">
                          <a:effectLst/>
                          <a:latin typeface="Times New Roman" panose="02020603050405020304" pitchFamily="18" charset="0"/>
                          <a:cs typeface="Times New Roman" panose="02020603050405020304" pitchFamily="18" charset="0"/>
                        </a:rPr>
                        <a:t>0.8544</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gn="ctr">
                        <a:lnSpc>
                          <a:spcPct val="107000"/>
                        </a:lnSpc>
                        <a:spcBef>
                          <a:spcPts val="0"/>
                        </a:spcBef>
                        <a:spcAft>
                          <a:spcPts val="0"/>
                        </a:spcAft>
                      </a:pPr>
                      <a:r>
                        <a:rPr lang="en-IN" sz="1200">
                          <a:effectLst/>
                          <a:latin typeface="Times New Roman" panose="02020603050405020304" pitchFamily="18" charset="0"/>
                          <a:cs typeface="Times New Roman" panose="02020603050405020304" pitchFamily="18" charset="0"/>
                        </a:rPr>
                        <a:t>0.9285</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gn="ctr">
                        <a:lnSpc>
                          <a:spcPct val="107000"/>
                        </a:lnSpc>
                        <a:spcBef>
                          <a:spcPts val="0"/>
                        </a:spcBef>
                        <a:spcAft>
                          <a:spcPts val="0"/>
                        </a:spcAft>
                      </a:pPr>
                      <a:r>
                        <a:rPr lang="en-IN" sz="1200" dirty="0">
                          <a:effectLst/>
                          <a:latin typeface="Times New Roman" panose="02020603050405020304" pitchFamily="18" charset="0"/>
                          <a:cs typeface="Times New Roman" panose="02020603050405020304" pitchFamily="18" charset="0"/>
                        </a:rPr>
                        <a:t>0.8955</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gn="ctr">
                        <a:lnSpc>
                          <a:spcPct val="107000"/>
                        </a:lnSpc>
                        <a:spcBef>
                          <a:spcPts val="0"/>
                        </a:spcBef>
                        <a:spcAft>
                          <a:spcPts val="0"/>
                        </a:spcAft>
                      </a:pPr>
                      <a:r>
                        <a:rPr lang="en-IN" sz="1200">
                          <a:effectLst/>
                          <a:latin typeface="Times New Roman" panose="02020603050405020304" pitchFamily="18" charset="0"/>
                          <a:cs typeface="Times New Roman" panose="02020603050405020304" pitchFamily="18" charset="0"/>
                        </a:rPr>
                        <a:t>0.9023</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gn="ctr">
                        <a:lnSpc>
                          <a:spcPct val="107000"/>
                        </a:lnSpc>
                        <a:spcBef>
                          <a:spcPts val="0"/>
                        </a:spcBef>
                        <a:spcAft>
                          <a:spcPts val="0"/>
                        </a:spcAft>
                      </a:pPr>
                      <a:r>
                        <a:rPr lang="en-IN" sz="1200" dirty="0">
                          <a:effectLst/>
                          <a:latin typeface="Times New Roman" panose="02020603050405020304" pitchFamily="18" charset="0"/>
                          <a:cs typeface="Times New Roman" panose="02020603050405020304" pitchFamily="18" charset="0"/>
                        </a:rPr>
                        <a:t>0.89558</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4461080"/>
                  </a:ext>
                </a:extLst>
              </a:tr>
              <a:tr h="206083">
                <a:tc rowSpan="6">
                  <a:txBody>
                    <a:bodyPr/>
                    <a:lstStyle/>
                    <a:p>
                      <a:pPr marL="0" marR="0" algn="ctr">
                        <a:lnSpc>
                          <a:spcPct val="107000"/>
                        </a:lnSpc>
                        <a:spcBef>
                          <a:spcPts val="0"/>
                        </a:spcBef>
                        <a:spcAft>
                          <a:spcPts val="0"/>
                        </a:spcAft>
                      </a:pPr>
                      <a:r>
                        <a:rPr lang="en-IN" sz="1200" dirty="0">
                          <a:effectLst/>
                          <a:latin typeface="Times New Roman" panose="02020603050405020304" pitchFamily="18" charset="0"/>
                          <a:cs typeface="Times New Roman" panose="02020603050405020304" pitchFamily="18" charset="0"/>
                        </a:rPr>
                        <a:t> </a:t>
                      </a:r>
                      <a:endParaRPr lang="en-US" sz="1200" dirty="0">
                        <a:effectLst/>
                        <a:latin typeface="Times New Roman" panose="02020603050405020304" pitchFamily="18" charset="0"/>
                        <a:cs typeface="Times New Roman" panose="02020603050405020304" pitchFamily="18" charset="0"/>
                      </a:endParaRPr>
                    </a:p>
                    <a:p>
                      <a:pPr marL="0" marR="0" algn="ctr">
                        <a:lnSpc>
                          <a:spcPct val="107000"/>
                        </a:lnSpc>
                        <a:spcBef>
                          <a:spcPts val="0"/>
                        </a:spcBef>
                        <a:spcAft>
                          <a:spcPts val="0"/>
                        </a:spcAft>
                      </a:pPr>
                      <a:r>
                        <a:rPr lang="en-IN" sz="1200" dirty="0">
                          <a:effectLst/>
                          <a:latin typeface="Times New Roman" panose="02020603050405020304" pitchFamily="18" charset="0"/>
                          <a:cs typeface="Times New Roman" panose="02020603050405020304" pitchFamily="18" charset="0"/>
                        </a:rPr>
                        <a:t> </a:t>
                      </a:r>
                      <a:endParaRPr lang="en-US" sz="1200" dirty="0">
                        <a:effectLst/>
                        <a:latin typeface="Times New Roman" panose="02020603050405020304" pitchFamily="18" charset="0"/>
                        <a:cs typeface="Times New Roman" panose="02020603050405020304" pitchFamily="18" charset="0"/>
                      </a:endParaRPr>
                    </a:p>
                    <a:p>
                      <a:pPr marL="0" marR="0" algn="ctr">
                        <a:lnSpc>
                          <a:spcPct val="107000"/>
                        </a:lnSpc>
                        <a:spcBef>
                          <a:spcPts val="0"/>
                        </a:spcBef>
                        <a:spcAft>
                          <a:spcPts val="0"/>
                        </a:spcAft>
                      </a:pPr>
                      <a:r>
                        <a:rPr lang="en-IN" sz="1200" b="1" dirty="0">
                          <a:effectLst/>
                          <a:latin typeface="Times New Roman" panose="02020603050405020304" pitchFamily="18" charset="0"/>
                          <a:cs typeface="Times New Roman" panose="02020603050405020304" pitchFamily="18" charset="0"/>
                        </a:rPr>
                        <a:t>CapsNet</a:t>
                      </a:r>
                      <a:endParaRPr lang="en-US" sz="120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gn="ctr">
                        <a:lnSpc>
                          <a:spcPct val="107000"/>
                        </a:lnSpc>
                        <a:spcBef>
                          <a:spcPts val="0"/>
                        </a:spcBef>
                        <a:spcAft>
                          <a:spcPts val="0"/>
                        </a:spcAft>
                      </a:pPr>
                      <a:r>
                        <a:rPr lang="en-IN" sz="1200">
                          <a:effectLst/>
                          <a:latin typeface="Times New Roman" panose="02020603050405020304" pitchFamily="18" charset="0"/>
                          <a:cs typeface="Times New Roman" panose="02020603050405020304" pitchFamily="18" charset="0"/>
                        </a:rPr>
                        <a:t>Accuracy</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gn="ctr">
                        <a:lnSpc>
                          <a:spcPct val="107000"/>
                        </a:lnSpc>
                        <a:spcBef>
                          <a:spcPts val="0"/>
                        </a:spcBef>
                        <a:spcAft>
                          <a:spcPts val="0"/>
                        </a:spcAft>
                      </a:pPr>
                      <a:r>
                        <a:rPr lang="en-IN" sz="1200" b="1" dirty="0">
                          <a:effectLst/>
                          <a:latin typeface="Times New Roman" panose="02020603050405020304" pitchFamily="18" charset="0"/>
                          <a:cs typeface="Times New Roman" panose="02020603050405020304" pitchFamily="18" charset="0"/>
                        </a:rPr>
                        <a:t>98.17%</a:t>
                      </a:r>
                      <a:endParaRPr lang="en-US" sz="120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gn="ctr">
                        <a:lnSpc>
                          <a:spcPct val="107000"/>
                        </a:lnSpc>
                        <a:spcBef>
                          <a:spcPts val="0"/>
                        </a:spcBef>
                        <a:spcAft>
                          <a:spcPts val="0"/>
                        </a:spcAft>
                      </a:pPr>
                      <a:r>
                        <a:rPr lang="en-IN" sz="1200" b="1" dirty="0">
                          <a:effectLst/>
                          <a:latin typeface="Times New Roman" panose="02020603050405020304" pitchFamily="18" charset="0"/>
                          <a:cs typeface="Times New Roman" panose="02020603050405020304" pitchFamily="18" charset="0"/>
                        </a:rPr>
                        <a:t>96.13%</a:t>
                      </a:r>
                      <a:endParaRPr lang="en-US" sz="120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gn="ctr">
                        <a:lnSpc>
                          <a:spcPct val="107000"/>
                        </a:lnSpc>
                        <a:spcBef>
                          <a:spcPts val="0"/>
                        </a:spcBef>
                        <a:spcAft>
                          <a:spcPts val="0"/>
                        </a:spcAft>
                      </a:pPr>
                      <a:r>
                        <a:rPr lang="en-IN" sz="1200" b="1">
                          <a:effectLst/>
                          <a:latin typeface="Times New Roman" panose="02020603050405020304" pitchFamily="18" charset="0"/>
                          <a:cs typeface="Times New Roman" panose="02020603050405020304" pitchFamily="18" charset="0"/>
                        </a:rPr>
                        <a:t>93.47%</a:t>
                      </a:r>
                      <a:endParaRPr lang="en-US" sz="1200" b="1">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gn="ctr">
                        <a:lnSpc>
                          <a:spcPct val="107000"/>
                        </a:lnSpc>
                        <a:spcBef>
                          <a:spcPts val="0"/>
                        </a:spcBef>
                        <a:spcAft>
                          <a:spcPts val="0"/>
                        </a:spcAft>
                      </a:pPr>
                      <a:r>
                        <a:rPr lang="en-IN" sz="1200" b="1" dirty="0">
                          <a:effectLst/>
                          <a:latin typeface="Times New Roman" panose="02020603050405020304" pitchFamily="18" charset="0"/>
                          <a:cs typeface="Times New Roman" panose="02020603050405020304" pitchFamily="18" charset="0"/>
                        </a:rPr>
                        <a:t>88.75%</a:t>
                      </a:r>
                      <a:endParaRPr lang="en-US" sz="120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gn="ctr">
                        <a:lnSpc>
                          <a:spcPct val="107000"/>
                        </a:lnSpc>
                        <a:spcBef>
                          <a:spcPts val="0"/>
                        </a:spcBef>
                        <a:spcAft>
                          <a:spcPts val="0"/>
                        </a:spcAft>
                      </a:pPr>
                      <a:r>
                        <a:rPr lang="en-IN" sz="1200" b="1">
                          <a:effectLst/>
                          <a:latin typeface="Times New Roman" panose="02020603050405020304" pitchFamily="18" charset="0"/>
                          <a:cs typeface="Times New Roman" panose="02020603050405020304" pitchFamily="18" charset="0"/>
                        </a:rPr>
                        <a:t>91.00%</a:t>
                      </a:r>
                      <a:endParaRPr lang="en-US" sz="1200" b="1">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gn="ctr">
                        <a:lnSpc>
                          <a:spcPct val="107000"/>
                        </a:lnSpc>
                        <a:spcBef>
                          <a:spcPts val="0"/>
                        </a:spcBef>
                        <a:spcAft>
                          <a:spcPts val="0"/>
                        </a:spcAft>
                      </a:pPr>
                      <a:r>
                        <a:rPr lang="en-IN" sz="1200" b="1" dirty="0">
                          <a:solidFill>
                            <a:srgbClr val="00B0F0"/>
                          </a:solidFill>
                          <a:effectLst/>
                          <a:latin typeface="Times New Roman" panose="02020603050405020304" pitchFamily="18" charset="0"/>
                          <a:cs typeface="Times New Roman" panose="02020603050405020304" pitchFamily="18" charset="0"/>
                        </a:rPr>
                        <a:t>93.50%</a:t>
                      </a:r>
                      <a:endParaRPr lang="en-US" sz="1200" b="1" dirty="0">
                        <a:solidFill>
                          <a:srgbClr val="00B0F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765165715"/>
                  </a:ext>
                </a:extLst>
              </a:tr>
              <a:tr h="206083">
                <a:tc vMerge="1">
                  <a:txBody>
                    <a:bodyPr/>
                    <a:lstStyle/>
                    <a:p>
                      <a:endParaRPr lang="en-US"/>
                    </a:p>
                  </a:txBody>
                  <a:tcPr/>
                </a:tc>
                <a:tc>
                  <a:txBody>
                    <a:bodyPr/>
                    <a:lstStyle/>
                    <a:p>
                      <a:pPr marL="0" marR="0" algn="ctr">
                        <a:lnSpc>
                          <a:spcPct val="107000"/>
                        </a:lnSpc>
                        <a:spcBef>
                          <a:spcPts val="0"/>
                        </a:spcBef>
                        <a:spcAft>
                          <a:spcPts val="0"/>
                        </a:spcAft>
                      </a:pPr>
                      <a:r>
                        <a:rPr lang="en-IN" sz="1200">
                          <a:effectLst/>
                          <a:latin typeface="Times New Roman" panose="02020603050405020304" pitchFamily="18" charset="0"/>
                          <a:cs typeface="Times New Roman" panose="02020603050405020304" pitchFamily="18" charset="0"/>
                        </a:rPr>
                        <a:t>sensitivity</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gn="ctr">
                        <a:lnSpc>
                          <a:spcPct val="107000"/>
                        </a:lnSpc>
                        <a:spcBef>
                          <a:spcPts val="0"/>
                        </a:spcBef>
                        <a:spcAft>
                          <a:spcPts val="0"/>
                        </a:spcAft>
                      </a:pPr>
                      <a:r>
                        <a:rPr lang="en-IN" sz="1200" b="1" dirty="0">
                          <a:effectLst/>
                          <a:latin typeface="Times New Roman" panose="02020603050405020304" pitchFamily="18" charset="0"/>
                          <a:cs typeface="Times New Roman" panose="02020603050405020304" pitchFamily="18" charset="0"/>
                        </a:rPr>
                        <a:t>98.36%</a:t>
                      </a:r>
                      <a:endParaRPr lang="en-US" sz="120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gn="ctr">
                        <a:lnSpc>
                          <a:spcPct val="107000"/>
                        </a:lnSpc>
                        <a:spcBef>
                          <a:spcPts val="0"/>
                        </a:spcBef>
                        <a:spcAft>
                          <a:spcPts val="0"/>
                        </a:spcAft>
                      </a:pPr>
                      <a:r>
                        <a:rPr lang="en-IN" sz="1200" b="1">
                          <a:effectLst/>
                          <a:latin typeface="Times New Roman" panose="02020603050405020304" pitchFamily="18" charset="0"/>
                          <a:cs typeface="Times New Roman" panose="02020603050405020304" pitchFamily="18" charset="0"/>
                        </a:rPr>
                        <a:t>95.78%</a:t>
                      </a:r>
                      <a:endParaRPr lang="en-US" sz="1200" b="1">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gn="ctr">
                        <a:lnSpc>
                          <a:spcPct val="107000"/>
                        </a:lnSpc>
                        <a:spcBef>
                          <a:spcPts val="0"/>
                        </a:spcBef>
                        <a:spcAft>
                          <a:spcPts val="0"/>
                        </a:spcAft>
                      </a:pPr>
                      <a:r>
                        <a:rPr lang="en-IN" sz="1200" b="1" dirty="0">
                          <a:effectLst/>
                          <a:latin typeface="Times New Roman" panose="02020603050405020304" pitchFamily="18" charset="0"/>
                          <a:cs typeface="Times New Roman" panose="02020603050405020304" pitchFamily="18" charset="0"/>
                        </a:rPr>
                        <a:t>95.26%</a:t>
                      </a:r>
                      <a:endParaRPr lang="en-US" sz="120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gn="ctr">
                        <a:lnSpc>
                          <a:spcPct val="107000"/>
                        </a:lnSpc>
                        <a:spcBef>
                          <a:spcPts val="0"/>
                        </a:spcBef>
                        <a:spcAft>
                          <a:spcPts val="0"/>
                        </a:spcAft>
                      </a:pPr>
                      <a:r>
                        <a:rPr lang="en-IN" sz="1200" b="1" dirty="0">
                          <a:effectLst/>
                          <a:latin typeface="Times New Roman" panose="02020603050405020304" pitchFamily="18" charset="0"/>
                          <a:cs typeface="Times New Roman" panose="02020603050405020304" pitchFamily="18" charset="0"/>
                        </a:rPr>
                        <a:t>86.24%</a:t>
                      </a:r>
                      <a:endParaRPr lang="en-US" sz="120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gn="ctr">
                        <a:lnSpc>
                          <a:spcPct val="107000"/>
                        </a:lnSpc>
                        <a:spcBef>
                          <a:spcPts val="0"/>
                        </a:spcBef>
                        <a:spcAft>
                          <a:spcPts val="0"/>
                        </a:spcAft>
                      </a:pPr>
                      <a:r>
                        <a:rPr lang="en-IN" sz="1200" b="1" dirty="0">
                          <a:effectLst/>
                          <a:latin typeface="Times New Roman" panose="02020603050405020304" pitchFamily="18" charset="0"/>
                          <a:cs typeface="Times New Roman" panose="02020603050405020304" pitchFamily="18" charset="0"/>
                        </a:rPr>
                        <a:t>90.35%</a:t>
                      </a:r>
                      <a:endParaRPr lang="en-US" sz="120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gn="ctr">
                        <a:lnSpc>
                          <a:spcPct val="107000"/>
                        </a:lnSpc>
                        <a:spcBef>
                          <a:spcPts val="0"/>
                        </a:spcBef>
                        <a:spcAft>
                          <a:spcPts val="0"/>
                        </a:spcAft>
                      </a:pPr>
                      <a:r>
                        <a:rPr lang="en-IN" sz="1200" b="1" dirty="0">
                          <a:solidFill>
                            <a:srgbClr val="00B0F0"/>
                          </a:solidFill>
                          <a:effectLst/>
                          <a:latin typeface="Times New Roman" panose="02020603050405020304" pitchFamily="18" charset="0"/>
                          <a:cs typeface="Times New Roman" panose="02020603050405020304" pitchFamily="18" charset="0"/>
                        </a:rPr>
                        <a:t>93.19%</a:t>
                      </a:r>
                      <a:endParaRPr lang="en-US" sz="1200" b="1" dirty="0">
                        <a:solidFill>
                          <a:srgbClr val="00B0F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911510488"/>
                  </a:ext>
                </a:extLst>
              </a:tr>
              <a:tr h="206083">
                <a:tc vMerge="1">
                  <a:txBody>
                    <a:bodyPr/>
                    <a:lstStyle/>
                    <a:p>
                      <a:endParaRPr lang="en-US"/>
                    </a:p>
                  </a:txBody>
                  <a:tcPr/>
                </a:tc>
                <a:tc>
                  <a:txBody>
                    <a:bodyPr/>
                    <a:lstStyle/>
                    <a:p>
                      <a:pPr marL="0" marR="0" algn="ctr">
                        <a:lnSpc>
                          <a:spcPct val="107000"/>
                        </a:lnSpc>
                        <a:spcBef>
                          <a:spcPts val="0"/>
                        </a:spcBef>
                        <a:spcAft>
                          <a:spcPts val="0"/>
                        </a:spcAft>
                      </a:pPr>
                      <a:r>
                        <a:rPr lang="en-IN" sz="1200">
                          <a:effectLst/>
                          <a:latin typeface="Times New Roman" panose="02020603050405020304" pitchFamily="18" charset="0"/>
                          <a:cs typeface="Times New Roman" panose="02020603050405020304" pitchFamily="18" charset="0"/>
                        </a:rPr>
                        <a:t>specificity</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gn="ctr">
                        <a:lnSpc>
                          <a:spcPct val="107000"/>
                        </a:lnSpc>
                        <a:spcBef>
                          <a:spcPts val="0"/>
                        </a:spcBef>
                        <a:spcAft>
                          <a:spcPts val="0"/>
                        </a:spcAft>
                      </a:pPr>
                      <a:r>
                        <a:rPr lang="en-IN" sz="1200" b="1" dirty="0">
                          <a:effectLst/>
                          <a:latin typeface="Times New Roman" panose="02020603050405020304" pitchFamily="18" charset="0"/>
                          <a:cs typeface="Times New Roman" panose="02020603050405020304" pitchFamily="18" charset="0"/>
                        </a:rPr>
                        <a:t>97.98%</a:t>
                      </a:r>
                      <a:endParaRPr lang="en-US" sz="120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gn="ctr">
                        <a:lnSpc>
                          <a:spcPct val="107000"/>
                        </a:lnSpc>
                        <a:spcBef>
                          <a:spcPts val="0"/>
                        </a:spcBef>
                        <a:spcAft>
                          <a:spcPts val="0"/>
                        </a:spcAft>
                      </a:pPr>
                      <a:r>
                        <a:rPr lang="en-IN" sz="1200" b="1">
                          <a:effectLst/>
                          <a:latin typeface="Times New Roman" panose="02020603050405020304" pitchFamily="18" charset="0"/>
                          <a:cs typeface="Times New Roman" panose="02020603050405020304" pitchFamily="18" charset="0"/>
                        </a:rPr>
                        <a:t>96.49%</a:t>
                      </a:r>
                      <a:endParaRPr lang="en-US" sz="1200" b="1">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gn="ctr">
                        <a:lnSpc>
                          <a:spcPct val="107000"/>
                        </a:lnSpc>
                        <a:spcBef>
                          <a:spcPts val="0"/>
                        </a:spcBef>
                        <a:spcAft>
                          <a:spcPts val="0"/>
                        </a:spcAft>
                      </a:pPr>
                      <a:r>
                        <a:rPr lang="en-IN" sz="1200" b="1">
                          <a:effectLst/>
                          <a:latin typeface="Times New Roman" panose="02020603050405020304" pitchFamily="18" charset="0"/>
                          <a:cs typeface="Times New Roman" panose="02020603050405020304" pitchFamily="18" charset="0"/>
                        </a:rPr>
                        <a:t>91.66%</a:t>
                      </a:r>
                      <a:endParaRPr lang="en-US" sz="1200" b="1">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gn="ctr">
                        <a:lnSpc>
                          <a:spcPct val="107000"/>
                        </a:lnSpc>
                        <a:spcBef>
                          <a:spcPts val="0"/>
                        </a:spcBef>
                        <a:spcAft>
                          <a:spcPts val="0"/>
                        </a:spcAft>
                      </a:pPr>
                      <a:r>
                        <a:rPr lang="en-IN" sz="1200" b="1" dirty="0">
                          <a:effectLst/>
                          <a:latin typeface="Times New Roman" panose="02020603050405020304" pitchFamily="18" charset="0"/>
                          <a:cs typeface="Times New Roman" panose="02020603050405020304" pitchFamily="18" charset="0"/>
                        </a:rPr>
                        <a:t>91.72%</a:t>
                      </a:r>
                      <a:endParaRPr lang="en-US" sz="120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gn="ctr">
                        <a:lnSpc>
                          <a:spcPct val="107000"/>
                        </a:lnSpc>
                        <a:spcBef>
                          <a:spcPts val="0"/>
                        </a:spcBef>
                        <a:spcAft>
                          <a:spcPts val="0"/>
                        </a:spcAft>
                      </a:pPr>
                      <a:r>
                        <a:rPr lang="en-IN" sz="1200" b="1" dirty="0">
                          <a:effectLst/>
                          <a:latin typeface="Times New Roman" panose="02020603050405020304" pitchFamily="18" charset="0"/>
                          <a:cs typeface="Times New Roman" panose="02020603050405020304" pitchFamily="18" charset="0"/>
                        </a:rPr>
                        <a:t>91.67%</a:t>
                      </a:r>
                      <a:endParaRPr lang="en-US" sz="120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gn="ctr">
                        <a:lnSpc>
                          <a:spcPct val="107000"/>
                        </a:lnSpc>
                        <a:spcBef>
                          <a:spcPts val="0"/>
                        </a:spcBef>
                        <a:spcAft>
                          <a:spcPts val="0"/>
                        </a:spcAft>
                      </a:pPr>
                      <a:r>
                        <a:rPr lang="en-IN" sz="1200" b="1" dirty="0">
                          <a:solidFill>
                            <a:srgbClr val="00B0F0"/>
                          </a:solidFill>
                          <a:effectLst/>
                          <a:latin typeface="Times New Roman" panose="02020603050405020304" pitchFamily="18" charset="0"/>
                          <a:cs typeface="Times New Roman" panose="02020603050405020304" pitchFamily="18" charset="0"/>
                        </a:rPr>
                        <a:t>93.90%</a:t>
                      </a:r>
                      <a:endParaRPr lang="en-US" sz="1200" b="1" dirty="0">
                        <a:solidFill>
                          <a:srgbClr val="00B0F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790042256"/>
                  </a:ext>
                </a:extLst>
              </a:tr>
              <a:tr h="206083">
                <a:tc vMerge="1">
                  <a:txBody>
                    <a:bodyPr/>
                    <a:lstStyle/>
                    <a:p>
                      <a:endParaRPr lang="en-US"/>
                    </a:p>
                  </a:txBody>
                  <a:tcPr/>
                </a:tc>
                <a:tc>
                  <a:txBody>
                    <a:bodyPr/>
                    <a:lstStyle/>
                    <a:p>
                      <a:pPr marL="0" marR="0" algn="ctr">
                        <a:lnSpc>
                          <a:spcPct val="107000"/>
                        </a:lnSpc>
                        <a:spcBef>
                          <a:spcPts val="0"/>
                        </a:spcBef>
                        <a:spcAft>
                          <a:spcPts val="0"/>
                        </a:spcAft>
                      </a:pPr>
                      <a:r>
                        <a:rPr lang="en-IN" sz="1200">
                          <a:effectLst/>
                          <a:latin typeface="Times New Roman" panose="02020603050405020304" pitchFamily="18" charset="0"/>
                          <a:cs typeface="Times New Roman" panose="02020603050405020304" pitchFamily="18" charset="0"/>
                        </a:rPr>
                        <a:t>FPR</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gn="ctr">
                        <a:lnSpc>
                          <a:spcPct val="107000"/>
                        </a:lnSpc>
                        <a:spcBef>
                          <a:spcPts val="0"/>
                        </a:spcBef>
                        <a:spcAft>
                          <a:spcPts val="0"/>
                        </a:spcAft>
                      </a:pPr>
                      <a:r>
                        <a:rPr lang="en-IN" sz="1200" b="1" dirty="0">
                          <a:effectLst/>
                          <a:latin typeface="Times New Roman" panose="02020603050405020304" pitchFamily="18" charset="0"/>
                          <a:cs typeface="Times New Roman" panose="02020603050405020304" pitchFamily="18" charset="0"/>
                        </a:rPr>
                        <a:t>0.0201</a:t>
                      </a:r>
                      <a:endParaRPr lang="en-US" sz="120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gn="ctr">
                        <a:lnSpc>
                          <a:spcPct val="107000"/>
                        </a:lnSpc>
                        <a:spcBef>
                          <a:spcPts val="0"/>
                        </a:spcBef>
                        <a:spcAft>
                          <a:spcPts val="0"/>
                        </a:spcAft>
                      </a:pPr>
                      <a:r>
                        <a:rPr lang="en-IN" sz="1200" b="1">
                          <a:effectLst/>
                          <a:latin typeface="Times New Roman" panose="02020603050405020304" pitchFamily="18" charset="0"/>
                          <a:cs typeface="Times New Roman" panose="02020603050405020304" pitchFamily="18" charset="0"/>
                        </a:rPr>
                        <a:t>0.0350</a:t>
                      </a:r>
                      <a:endParaRPr lang="en-US" sz="1200" b="1">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gn="ctr">
                        <a:lnSpc>
                          <a:spcPct val="107000"/>
                        </a:lnSpc>
                        <a:spcBef>
                          <a:spcPts val="0"/>
                        </a:spcBef>
                        <a:spcAft>
                          <a:spcPts val="0"/>
                        </a:spcAft>
                      </a:pPr>
                      <a:r>
                        <a:rPr lang="en-IN" sz="1200" b="1">
                          <a:effectLst/>
                          <a:latin typeface="Times New Roman" panose="02020603050405020304" pitchFamily="18" charset="0"/>
                          <a:cs typeface="Times New Roman" panose="02020603050405020304" pitchFamily="18" charset="0"/>
                        </a:rPr>
                        <a:t>0.0833</a:t>
                      </a:r>
                      <a:endParaRPr lang="en-US" sz="1200" b="1">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gn="ctr">
                        <a:lnSpc>
                          <a:spcPct val="107000"/>
                        </a:lnSpc>
                        <a:spcBef>
                          <a:spcPts val="0"/>
                        </a:spcBef>
                        <a:spcAft>
                          <a:spcPts val="0"/>
                        </a:spcAft>
                      </a:pPr>
                      <a:r>
                        <a:rPr lang="en-IN" sz="1200" b="1">
                          <a:effectLst/>
                          <a:latin typeface="Times New Roman" panose="02020603050405020304" pitchFamily="18" charset="0"/>
                          <a:cs typeface="Times New Roman" panose="02020603050405020304" pitchFamily="18" charset="0"/>
                        </a:rPr>
                        <a:t>0.0827</a:t>
                      </a:r>
                      <a:endParaRPr lang="en-US" sz="1200" b="1">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gn="ctr">
                        <a:lnSpc>
                          <a:spcPct val="107000"/>
                        </a:lnSpc>
                        <a:spcBef>
                          <a:spcPts val="0"/>
                        </a:spcBef>
                        <a:spcAft>
                          <a:spcPts val="0"/>
                        </a:spcAft>
                      </a:pPr>
                      <a:r>
                        <a:rPr lang="en-IN" sz="1200" b="1" dirty="0">
                          <a:effectLst/>
                          <a:latin typeface="Times New Roman" panose="02020603050405020304" pitchFamily="18" charset="0"/>
                          <a:cs typeface="Times New Roman" panose="02020603050405020304" pitchFamily="18" charset="0"/>
                        </a:rPr>
                        <a:t>0.0832</a:t>
                      </a:r>
                      <a:endParaRPr lang="en-US" sz="120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gn="ctr">
                        <a:lnSpc>
                          <a:spcPct val="107000"/>
                        </a:lnSpc>
                        <a:spcBef>
                          <a:spcPts val="0"/>
                        </a:spcBef>
                        <a:spcAft>
                          <a:spcPts val="0"/>
                        </a:spcAft>
                      </a:pPr>
                      <a:r>
                        <a:rPr lang="en-IN" sz="1200" b="1" dirty="0">
                          <a:solidFill>
                            <a:srgbClr val="00B0F0"/>
                          </a:solidFill>
                          <a:effectLst/>
                          <a:latin typeface="Times New Roman" panose="02020603050405020304" pitchFamily="18" charset="0"/>
                          <a:cs typeface="Times New Roman" panose="02020603050405020304" pitchFamily="18" charset="0"/>
                        </a:rPr>
                        <a:t>0.05186</a:t>
                      </a:r>
                      <a:endParaRPr lang="en-US" sz="1200" b="1" dirty="0">
                        <a:solidFill>
                          <a:srgbClr val="00B0F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386555087"/>
                  </a:ext>
                </a:extLst>
              </a:tr>
              <a:tr h="206083">
                <a:tc vMerge="1">
                  <a:txBody>
                    <a:bodyPr/>
                    <a:lstStyle/>
                    <a:p>
                      <a:endParaRPr lang="en-US"/>
                    </a:p>
                  </a:txBody>
                  <a:tcPr/>
                </a:tc>
                <a:tc>
                  <a:txBody>
                    <a:bodyPr/>
                    <a:lstStyle/>
                    <a:p>
                      <a:pPr marL="0" marR="0" algn="ctr">
                        <a:lnSpc>
                          <a:spcPct val="107000"/>
                        </a:lnSpc>
                        <a:spcBef>
                          <a:spcPts val="0"/>
                        </a:spcBef>
                        <a:spcAft>
                          <a:spcPts val="0"/>
                        </a:spcAft>
                      </a:pPr>
                      <a:r>
                        <a:rPr lang="en-IN" sz="1200">
                          <a:effectLst/>
                          <a:latin typeface="Times New Roman" panose="02020603050405020304" pitchFamily="18" charset="0"/>
                          <a:cs typeface="Times New Roman" panose="02020603050405020304" pitchFamily="18" charset="0"/>
                        </a:rPr>
                        <a:t>AUC score</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gn="ctr">
                        <a:lnSpc>
                          <a:spcPct val="107000"/>
                        </a:lnSpc>
                        <a:spcBef>
                          <a:spcPts val="0"/>
                        </a:spcBef>
                        <a:spcAft>
                          <a:spcPts val="0"/>
                        </a:spcAft>
                      </a:pPr>
                      <a:r>
                        <a:rPr lang="en-IN" sz="1200" b="1" dirty="0">
                          <a:effectLst/>
                          <a:latin typeface="Times New Roman" panose="02020603050405020304" pitchFamily="18" charset="0"/>
                          <a:cs typeface="Times New Roman" panose="02020603050405020304" pitchFamily="18" charset="0"/>
                        </a:rPr>
                        <a:t>0.9817</a:t>
                      </a:r>
                      <a:endParaRPr lang="en-US" sz="120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gn="ctr">
                        <a:lnSpc>
                          <a:spcPct val="107000"/>
                        </a:lnSpc>
                        <a:spcBef>
                          <a:spcPts val="0"/>
                        </a:spcBef>
                        <a:spcAft>
                          <a:spcPts val="0"/>
                        </a:spcAft>
                      </a:pPr>
                      <a:r>
                        <a:rPr lang="en-IN" sz="1200" b="1">
                          <a:effectLst/>
                          <a:latin typeface="Times New Roman" panose="02020603050405020304" pitchFamily="18" charset="0"/>
                          <a:cs typeface="Times New Roman" panose="02020603050405020304" pitchFamily="18" charset="0"/>
                        </a:rPr>
                        <a:t>0.9613</a:t>
                      </a:r>
                      <a:endParaRPr lang="en-US" sz="1200" b="1">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gn="ctr">
                        <a:lnSpc>
                          <a:spcPct val="107000"/>
                        </a:lnSpc>
                        <a:spcBef>
                          <a:spcPts val="0"/>
                        </a:spcBef>
                        <a:spcAft>
                          <a:spcPts val="0"/>
                        </a:spcAft>
                      </a:pPr>
                      <a:r>
                        <a:rPr lang="en-IN" sz="1200" b="1">
                          <a:effectLst/>
                          <a:latin typeface="Times New Roman" panose="02020603050405020304" pitchFamily="18" charset="0"/>
                          <a:cs typeface="Times New Roman" panose="02020603050405020304" pitchFamily="18" charset="0"/>
                        </a:rPr>
                        <a:t>0.9353</a:t>
                      </a:r>
                      <a:endParaRPr lang="en-US" sz="1200" b="1">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gn="ctr">
                        <a:lnSpc>
                          <a:spcPct val="107000"/>
                        </a:lnSpc>
                        <a:spcBef>
                          <a:spcPts val="0"/>
                        </a:spcBef>
                        <a:spcAft>
                          <a:spcPts val="0"/>
                        </a:spcAft>
                      </a:pPr>
                      <a:r>
                        <a:rPr lang="en-IN" sz="1200" b="1">
                          <a:effectLst/>
                          <a:latin typeface="Times New Roman" panose="02020603050405020304" pitchFamily="18" charset="0"/>
                          <a:cs typeface="Times New Roman" panose="02020603050405020304" pitchFamily="18" charset="0"/>
                        </a:rPr>
                        <a:t>0.8872</a:t>
                      </a:r>
                      <a:endParaRPr lang="en-US" sz="1200" b="1">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gn="ctr">
                        <a:lnSpc>
                          <a:spcPct val="107000"/>
                        </a:lnSpc>
                        <a:spcBef>
                          <a:spcPts val="0"/>
                        </a:spcBef>
                        <a:spcAft>
                          <a:spcPts val="0"/>
                        </a:spcAft>
                      </a:pPr>
                      <a:r>
                        <a:rPr lang="en-IN" sz="1200" b="1">
                          <a:effectLst/>
                          <a:latin typeface="Times New Roman" panose="02020603050405020304" pitchFamily="18" charset="0"/>
                          <a:cs typeface="Times New Roman" panose="02020603050405020304" pitchFamily="18" charset="0"/>
                        </a:rPr>
                        <a:t>0.9099</a:t>
                      </a:r>
                      <a:endParaRPr lang="en-US" sz="1200" b="1">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gn="ctr">
                        <a:lnSpc>
                          <a:spcPct val="107000"/>
                        </a:lnSpc>
                        <a:spcBef>
                          <a:spcPts val="0"/>
                        </a:spcBef>
                        <a:spcAft>
                          <a:spcPts val="0"/>
                        </a:spcAft>
                      </a:pPr>
                      <a:r>
                        <a:rPr lang="en-IN" sz="1200" b="1" dirty="0">
                          <a:solidFill>
                            <a:srgbClr val="00B0F0"/>
                          </a:solidFill>
                          <a:effectLst/>
                          <a:latin typeface="Times New Roman" panose="02020603050405020304" pitchFamily="18" charset="0"/>
                          <a:cs typeface="Times New Roman" panose="02020603050405020304" pitchFamily="18" charset="0"/>
                        </a:rPr>
                        <a:t>0.93508</a:t>
                      </a:r>
                      <a:endParaRPr lang="en-US" sz="1200" b="1" dirty="0">
                        <a:solidFill>
                          <a:srgbClr val="00B0F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380737524"/>
                  </a:ext>
                </a:extLst>
              </a:tr>
              <a:tr h="206083">
                <a:tc vMerge="1">
                  <a:txBody>
                    <a:bodyPr/>
                    <a:lstStyle/>
                    <a:p>
                      <a:endParaRPr lang="en-US"/>
                    </a:p>
                  </a:txBody>
                  <a:tcPr/>
                </a:tc>
                <a:tc>
                  <a:txBody>
                    <a:bodyPr/>
                    <a:lstStyle/>
                    <a:p>
                      <a:pPr marL="0" marR="0" algn="ctr">
                        <a:lnSpc>
                          <a:spcPct val="107000"/>
                        </a:lnSpc>
                        <a:spcBef>
                          <a:spcPts val="0"/>
                        </a:spcBef>
                        <a:spcAft>
                          <a:spcPts val="0"/>
                        </a:spcAft>
                      </a:pPr>
                      <a:r>
                        <a:rPr lang="en-IN" sz="1200">
                          <a:effectLst/>
                          <a:latin typeface="Times New Roman" panose="02020603050405020304" pitchFamily="18" charset="0"/>
                          <a:cs typeface="Times New Roman" panose="02020603050405020304" pitchFamily="18" charset="0"/>
                        </a:rPr>
                        <a:t>F1 score</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gn="ctr">
                        <a:lnSpc>
                          <a:spcPct val="107000"/>
                        </a:lnSpc>
                        <a:spcBef>
                          <a:spcPts val="0"/>
                        </a:spcBef>
                        <a:spcAft>
                          <a:spcPts val="0"/>
                        </a:spcAft>
                      </a:pPr>
                      <a:r>
                        <a:rPr lang="en-IN" sz="1200" b="1" dirty="0">
                          <a:effectLst/>
                          <a:latin typeface="Times New Roman" panose="02020603050405020304" pitchFamily="18" charset="0"/>
                          <a:cs typeface="Times New Roman" panose="02020603050405020304" pitchFamily="18" charset="0"/>
                        </a:rPr>
                        <a:t>0.9818</a:t>
                      </a:r>
                      <a:endParaRPr lang="en-US" sz="120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gn="ctr">
                        <a:lnSpc>
                          <a:spcPct val="107000"/>
                        </a:lnSpc>
                        <a:spcBef>
                          <a:spcPts val="0"/>
                        </a:spcBef>
                        <a:spcAft>
                          <a:spcPts val="0"/>
                        </a:spcAft>
                      </a:pPr>
                      <a:r>
                        <a:rPr lang="en-IN" sz="1200" b="1">
                          <a:effectLst/>
                          <a:latin typeface="Times New Roman" panose="02020603050405020304" pitchFamily="18" charset="0"/>
                          <a:cs typeface="Times New Roman" panose="02020603050405020304" pitchFamily="18" charset="0"/>
                        </a:rPr>
                        <a:t>0.9614</a:t>
                      </a:r>
                      <a:endParaRPr lang="en-US" sz="1200" b="1">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gn="ctr">
                        <a:lnSpc>
                          <a:spcPct val="107000"/>
                        </a:lnSpc>
                        <a:spcBef>
                          <a:spcPts val="0"/>
                        </a:spcBef>
                        <a:spcAft>
                          <a:spcPts val="0"/>
                        </a:spcAft>
                      </a:pPr>
                      <a:r>
                        <a:rPr lang="en-IN" sz="1200" b="1">
                          <a:effectLst/>
                          <a:latin typeface="Times New Roman" panose="02020603050405020304" pitchFamily="18" charset="0"/>
                          <a:cs typeface="Times New Roman" panose="02020603050405020304" pitchFamily="18" charset="0"/>
                        </a:rPr>
                        <a:t>0.9361</a:t>
                      </a:r>
                      <a:endParaRPr lang="en-US" sz="1200" b="1">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gn="ctr">
                        <a:lnSpc>
                          <a:spcPct val="107000"/>
                        </a:lnSpc>
                        <a:spcBef>
                          <a:spcPts val="0"/>
                        </a:spcBef>
                        <a:spcAft>
                          <a:spcPts val="0"/>
                        </a:spcAft>
                      </a:pPr>
                      <a:r>
                        <a:rPr lang="en-IN" sz="1200" b="1">
                          <a:effectLst/>
                          <a:latin typeface="Times New Roman" panose="02020603050405020304" pitchFamily="18" charset="0"/>
                          <a:cs typeface="Times New Roman" panose="02020603050405020304" pitchFamily="18" charset="0"/>
                        </a:rPr>
                        <a:t>0.8925</a:t>
                      </a:r>
                      <a:endParaRPr lang="en-US" sz="1200" b="1">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gn="ctr">
                        <a:lnSpc>
                          <a:spcPct val="107000"/>
                        </a:lnSpc>
                        <a:spcBef>
                          <a:spcPts val="0"/>
                        </a:spcBef>
                        <a:spcAft>
                          <a:spcPts val="0"/>
                        </a:spcAft>
                      </a:pPr>
                      <a:r>
                        <a:rPr lang="en-IN" sz="1200" b="1">
                          <a:effectLst/>
                          <a:latin typeface="Times New Roman" panose="02020603050405020304" pitchFamily="18" charset="0"/>
                          <a:cs typeface="Times New Roman" panose="02020603050405020304" pitchFamily="18" charset="0"/>
                        </a:rPr>
                        <a:t>0.9112</a:t>
                      </a:r>
                      <a:endParaRPr lang="en-US" sz="1200" b="1">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gn="ctr">
                        <a:lnSpc>
                          <a:spcPct val="107000"/>
                        </a:lnSpc>
                        <a:spcBef>
                          <a:spcPts val="0"/>
                        </a:spcBef>
                        <a:spcAft>
                          <a:spcPts val="0"/>
                        </a:spcAft>
                      </a:pPr>
                      <a:r>
                        <a:rPr lang="en-IN" sz="1200" b="1" dirty="0">
                          <a:solidFill>
                            <a:srgbClr val="00B0F0"/>
                          </a:solidFill>
                          <a:effectLst/>
                          <a:latin typeface="Times New Roman" panose="02020603050405020304" pitchFamily="18" charset="0"/>
                          <a:cs typeface="Times New Roman" panose="02020603050405020304" pitchFamily="18" charset="0"/>
                        </a:rPr>
                        <a:t>0.9366</a:t>
                      </a:r>
                      <a:endParaRPr lang="en-US" sz="1200" b="1" dirty="0">
                        <a:solidFill>
                          <a:srgbClr val="00B0F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7716963"/>
                  </a:ext>
                </a:extLst>
              </a:tr>
            </a:tbl>
          </a:graphicData>
        </a:graphic>
      </p:graphicFrame>
      <p:sp>
        <p:nvSpPr>
          <p:cNvPr id="6" name="TextBox 5">
            <a:extLst>
              <a:ext uri="{FF2B5EF4-FFF2-40B4-BE49-F238E27FC236}">
                <a16:creationId xmlns:a16="http://schemas.microsoft.com/office/drawing/2014/main" id="{FF2E2D4E-30AF-4E70-A37C-06A45B231C4C}"/>
              </a:ext>
            </a:extLst>
          </p:cNvPr>
          <p:cNvSpPr txBox="1"/>
          <p:nvPr/>
        </p:nvSpPr>
        <p:spPr>
          <a:xfrm>
            <a:off x="360213" y="858982"/>
            <a:ext cx="11333018" cy="369332"/>
          </a:xfrm>
          <a:prstGeom prst="rect">
            <a:avLst/>
          </a:prstGeom>
          <a:noFill/>
        </p:spPr>
        <p:txBody>
          <a:bodyPr wrap="square" rtlCol="0">
            <a:spAutoFit/>
          </a:bodyPr>
          <a:lstStyle/>
          <a:p>
            <a:pPr algn="ctr"/>
            <a:r>
              <a:rPr lang="en-US" dirty="0"/>
              <a:t>Table 3: Subject Specific Estimated performance for five subjects of Dataset-1</a:t>
            </a:r>
          </a:p>
        </p:txBody>
      </p:sp>
    </p:spTree>
    <p:extLst>
      <p:ext uri="{BB962C8B-B14F-4D97-AF65-F5344CB8AC3E}">
        <p14:creationId xmlns:p14="http://schemas.microsoft.com/office/powerpoint/2010/main" val="22930668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2A8EA6-67E7-4515-8331-F8D2E901CC1A}"/>
              </a:ext>
            </a:extLst>
          </p:cNvPr>
          <p:cNvSpPr>
            <a:spLocks noGrp="1"/>
          </p:cNvSpPr>
          <p:nvPr>
            <p:ph type="title"/>
          </p:nvPr>
        </p:nvSpPr>
        <p:spPr>
          <a:xfrm>
            <a:off x="0" y="0"/>
            <a:ext cx="12192000" cy="886692"/>
          </a:xfrm>
          <a:solidFill>
            <a:srgbClr val="00B0F0"/>
          </a:solidFill>
        </p:spPr>
        <p:txBody>
          <a:bodyPr/>
          <a:lstStyle/>
          <a:p>
            <a:pPr algn="ctr"/>
            <a:r>
              <a:rPr lang="en-US" b="1" dirty="0">
                <a:latin typeface="Times New Roman" panose="02020603050405020304" pitchFamily="18" charset="0"/>
                <a:cs typeface="Times New Roman" panose="02020603050405020304" pitchFamily="18" charset="0"/>
              </a:rPr>
              <a:t>Summary of Published Work</a:t>
            </a:r>
          </a:p>
        </p:txBody>
      </p:sp>
      <p:sp>
        <p:nvSpPr>
          <p:cNvPr id="3" name="Slide Number Placeholder 2">
            <a:extLst>
              <a:ext uri="{FF2B5EF4-FFF2-40B4-BE49-F238E27FC236}">
                <a16:creationId xmlns:a16="http://schemas.microsoft.com/office/drawing/2014/main" id="{982E5B27-84A2-4A73-A998-D968D8305A37}"/>
              </a:ext>
            </a:extLst>
          </p:cNvPr>
          <p:cNvSpPr>
            <a:spLocks noGrp="1"/>
          </p:cNvSpPr>
          <p:nvPr>
            <p:ph type="sldNum" sz="quarter" idx="12"/>
          </p:nvPr>
        </p:nvSpPr>
        <p:spPr/>
        <p:txBody>
          <a:bodyPr/>
          <a:lstStyle/>
          <a:p>
            <a:fld id="{94A32D1D-B160-41E7-86C9-429380FE402D}" type="slidenum">
              <a:rPr lang="en-US" smtClean="0"/>
              <a:pPr/>
              <a:t>88</a:t>
            </a:fld>
            <a:endParaRPr lang="en-US"/>
          </a:p>
        </p:txBody>
      </p:sp>
      <p:sp>
        <p:nvSpPr>
          <p:cNvPr id="4" name="TextBox 3">
            <a:extLst>
              <a:ext uri="{FF2B5EF4-FFF2-40B4-BE49-F238E27FC236}">
                <a16:creationId xmlns:a16="http://schemas.microsoft.com/office/drawing/2014/main" id="{7266D122-A559-4F62-922E-37A40D8EACE4}"/>
              </a:ext>
            </a:extLst>
          </p:cNvPr>
          <p:cNvSpPr txBox="1"/>
          <p:nvPr/>
        </p:nvSpPr>
        <p:spPr>
          <a:xfrm>
            <a:off x="290945" y="928257"/>
            <a:ext cx="11402291" cy="369332"/>
          </a:xfrm>
          <a:prstGeom prst="rect">
            <a:avLst/>
          </a:prstGeom>
          <a:noFill/>
          <a:ln w="28575">
            <a:noFill/>
          </a:ln>
        </p:spPr>
        <p:txBody>
          <a:bodyPr wrap="square" rtlCol="0">
            <a:spAutoFit/>
          </a:bodyPr>
          <a:lstStyle/>
          <a:p>
            <a:pPr algn="ctr"/>
            <a:r>
              <a:rPr lang="en-US" dirty="0"/>
              <a:t>Table 4: Estimated Performance of proposed approach in Cross subject experiment over the Dataset-1</a:t>
            </a:r>
          </a:p>
        </p:txBody>
      </p:sp>
      <p:graphicFrame>
        <p:nvGraphicFramePr>
          <p:cNvPr id="5" name="Table 4">
            <a:extLst>
              <a:ext uri="{FF2B5EF4-FFF2-40B4-BE49-F238E27FC236}">
                <a16:creationId xmlns:a16="http://schemas.microsoft.com/office/drawing/2014/main" id="{5217E3A3-3563-4AF4-BF8A-737E03C6EBCE}"/>
              </a:ext>
            </a:extLst>
          </p:cNvPr>
          <p:cNvGraphicFramePr>
            <a:graphicFrameLocks noGrp="1"/>
          </p:cNvGraphicFramePr>
          <p:nvPr/>
        </p:nvGraphicFramePr>
        <p:xfrm>
          <a:off x="360214" y="1357752"/>
          <a:ext cx="11443858" cy="5527960"/>
        </p:xfrm>
        <a:graphic>
          <a:graphicData uri="http://schemas.openxmlformats.org/drawingml/2006/table">
            <a:tbl>
              <a:tblPr firstRow="1" firstCol="1" bandRow="1"/>
              <a:tblGrid>
                <a:gridCol w="1417648">
                  <a:extLst>
                    <a:ext uri="{9D8B030D-6E8A-4147-A177-3AD203B41FA5}">
                      <a16:colId xmlns:a16="http://schemas.microsoft.com/office/drawing/2014/main" val="3313108794"/>
                    </a:ext>
                  </a:extLst>
                </a:gridCol>
                <a:gridCol w="1417648">
                  <a:extLst>
                    <a:ext uri="{9D8B030D-6E8A-4147-A177-3AD203B41FA5}">
                      <a16:colId xmlns:a16="http://schemas.microsoft.com/office/drawing/2014/main" val="195024715"/>
                    </a:ext>
                  </a:extLst>
                </a:gridCol>
                <a:gridCol w="1417648">
                  <a:extLst>
                    <a:ext uri="{9D8B030D-6E8A-4147-A177-3AD203B41FA5}">
                      <a16:colId xmlns:a16="http://schemas.microsoft.com/office/drawing/2014/main" val="1400439027"/>
                    </a:ext>
                  </a:extLst>
                </a:gridCol>
                <a:gridCol w="1147146">
                  <a:extLst>
                    <a:ext uri="{9D8B030D-6E8A-4147-A177-3AD203B41FA5}">
                      <a16:colId xmlns:a16="http://schemas.microsoft.com/office/drawing/2014/main" val="1298638180"/>
                    </a:ext>
                  </a:extLst>
                </a:gridCol>
                <a:gridCol w="1233264">
                  <a:extLst>
                    <a:ext uri="{9D8B030D-6E8A-4147-A177-3AD203B41FA5}">
                      <a16:colId xmlns:a16="http://schemas.microsoft.com/office/drawing/2014/main" val="4128766361"/>
                    </a:ext>
                  </a:extLst>
                </a:gridCol>
                <a:gridCol w="1233264">
                  <a:extLst>
                    <a:ext uri="{9D8B030D-6E8A-4147-A177-3AD203B41FA5}">
                      <a16:colId xmlns:a16="http://schemas.microsoft.com/office/drawing/2014/main" val="3268346311"/>
                    </a:ext>
                  </a:extLst>
                </a:gridCol>
                <a:gridCol w="1291781">
                  <a:extLst>
                    <a:ext uri="{9D8B030D-6E8A-4147-A177-3AD203B41FA5}">
                      <a16:colId xmlns:a16="http://schemas.microsoft.com/office/drawing/2014/main" val="3844641499"/>
                    </a:ext>
                  </a:extLst>
                </a:gridCol>
                <a:gridCol w="1291781">
                  <a:extLst>
                    <a:ext uri="{9D8B030D-6E8A-4147-A177-3AD203B41FA5}">
                      <a16:colId xmlns:a16="http://schemas.microsoft.com/office/drawing/2014/main" val="3283852151"/>
                    </a:ext>
                  </a:extLst>
                </a:gridCol>
                <a:gridCol w="993678">
                  <a:extLst>
                    <a:ext uri="{9D8B030D-6E8A-4147-A177-3AD203B41FA5}">
                      <a16:colId xmlns:a16="http://schemas.microsoft.com/office/drawing/2014/main" val="3267718451"/>
                    </a:ext>
                  </a:extLst>
                </a:gridCol>
              </a:tblGrid>
              <a:tr h="197061">
                <a:tc rowSpan="2">
                  <a:txBody>
                    <a:bodyPr/>
                    <a:lstStyle/>
                    <a:p>
                      <a:pPr marL="0" marR="0" algn="ctr">
                        <a:lnSpc>
                          <a:spcPct val="107000"/>
                        </a:lnSpc>
                        <a:spcBef>
                          <a:spcPts val="0"/>
                        </a:spcBef>
                        <a:spcAft>
                          <a:spcPts val="0"/>
                        </a:spcAft>
                      </a:pPr>
                      <a:r>
                        <a:rPr lang="en-US" sz="1000" dirty="0">
                          <a:effectLst/>
                          <a:latin typeface="Times New Roman" panose="02020603050405020304" pitchFamily="18" charset="0"/>
                          <a:ea typeface="Calibri" panose="020F0502020204030204" pitchFamily="34" charset="0"/>
                        </a:rPr>
                        <a:t> </a:t>
                      </a:r>
                      <a:endParaRPr lang="en-US" sz="1000" dirty="0">
                        <a:effectLst/>
                        <a:latin typeface="Calibri" panose="020F0502020204030204" pitchFamily="34" charset="0"/>
                        <a:ea typeface="Calibri" panose="020F0502020204030204" pitchFamily="34" charset="0"/>
                      </a:endParaRPr>
                    </a:p>
                    <a:p>
                      <a:pPr marL="0" marR="0" algn="ctr">
                        <a:lnSpc>
                          <a:spcPct val="107000"/>
                        </a:lnSpc>
                        <a:spcBef>
                          <a:spcPts val="0"/>
                        </a:spcBef>
                        <a:spcAft>
                          <a:spcPts val="0"/>
                        </a:spcAft>
                      </a:pPr>
                      <a:r>
                        <a:rPr lang="en-US" sz="1000" dirty="0">
                          <a:effectLst/>
                          <a:latin typeface="Times New Roman" panose="02020603050405020304" pitchFamily="18" charset="0"/>
                          <a:ea typeface="Calibri" panose="020F0502020204030204" pitchFamily="34" charset="0"/>
                        </a:rPr>
                        <a:t>Cases</a:t>
                      </a:r>
                      <a:endParaRPr lang="en-US" sz="1000" dirty="0">
                        <a:effectLst/>
                        <a:latin typeface="Calibri" panose="020F0502020204030204" pitchFamily="34" charset="0"/>
                        <a:ea typeface="Calibri" panose="020F050202020403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2">
                  <a:txBody>
                    <a:bodyPr/>
                    <a:lstStyle/>
                    <a:p>
                      <a:pPr marL="0" marR="0" algn="ctr">
                        <a:lnSpc>
                          <a:spcPct val="107000"/>
                        </a:lnSpc>
                        <a:spcBef>
                          <a:spcPts val="0"/>
                        </a:spcBef>
                        <a:spcAft>
                          <a:spcPts val="0"/>
                        </a:spcAft>
                      </a:pPr>
                      <a:r>
                        <a:rPr lang="en-US" sz="1000" b="1" dirty="0">
                          <a:effectLst/>
                          <a:latin typeface="Times New Roman" panose="02020603050405020304" pitchFamily="18" charset="0"/>
                          <a:ea typeface="Calibri" panose="020F0502020204030204" pitchFamily="34" charset="0"/>
                        </a:rPr>
                        <a:t>Training Vs. Testing</a:t>
                      </a:r>
                      <a:endParaRPr lang="en-US" sz="1000" b="1" dirty="0">
                        <a:effectLst/>
                        <a:latin typeface="Calibri" panose="020F0502020204030204" pitchFamily="34" charset="0"/>
                        <a:ea typeface="Calibri" panose="020F050202020403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gridSpan="6">
                  <a:txBody>
                    <a:bodyPr/>
                    <a:lstStyle/>
                    <a:p>
                      <a:pPr marL="0" marR="0" algn="ctr">
                        <a:lnSpc>
                          <a:spcPct val="107000"/>
                        </a:lnSpc>
                        <a:spcBef>
                          <a:spcPts val="0"/>
                        </a:spcBef>
                        <a:spcAft>
                          <a:spcPts val="0"/>
                        </a:spcAft>
                      </a:pPr>
                      <a:r>
                        <a:rPr lang="en-US" sz="1000" b="1" dirty="0">
                          <a:effectLst/>
                          <a:latin typeface="Times New Roman" panose="02020603050405020304" pitchFamily="18" charset="0"/>
                          <a:ea typeface="Calibri" panose="020F0502020204030204" pitchFamily="34" charset="0"/>
                        </a:rPr>
                        <a:t>Performance of proposed approach</a:t>
                      </a:r>
                      <a:endParaRPr lang="en-US" sz="1000" b="1" dirty="0">
                        <a:effectLst/>
                        <a:latin typeface="Calibri" panose="020F0502020204030204" pitchFamily="34" charset="0"/>
                        <a:ea typeface="Calibri" panose="020F050202020403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630405529"/>
                  </a:ext>
                </a:extLst>
              </a:tr>
              <a:tr h="404374">
                <a:tc vMerge="1">
                  <a:txBody>
                    <a:bodyPr/>
                    <a:lstStyle/>
                    <a:p>
                      <a:endParaRPr lang="en-US"/>
                    </a:p>
                  </a:txBody>
                  <a:tcPr/>
                </a:tc>
                <a:tc>
                  <a:txBody>
                    <a:bodyPr/>
                    <a:lstStyle/>
                    <a:p>
                      <a:pPr marL="0" marR="0" algn="ctr">
                        <a:lnSpc>
                          <a:spcPct val="107000"/>
                        </a:lnSpc>
                        <a:spcBef>
                          <a:spcPts val="0"/>
                        </a:spcBef>
                        <a:spcAft>
                          <a:spcPts val="0"/>
                        </a:spcAft>
                      </a:pPr>
                      <a:r>
                        <a:rPr lang="en-US" sz="1000" b="1">
                          <a:effectLst/>
                          <a:latin typeface="Times New Roman" panose="02020603050405020304" pitchFamily="18" charset="0"/>
                          <a:ea typeface="Calibri" panose="020F0502020204030204" pitchFamily="34" charset="0"/>
                        </a:rPr>
                        <a:t>Training Subject</a:t>
                      </a:r>
                      <a:endParaRPr lang="en-US" sz="1000" b="1">
                        <a:effectLst/>
                        <a:latin typeface="Calibri" panose="020F0502020204030204" pitchFamily="34" charset="0"/>
                        <a:ea typeface="Calibri" panose="020F050202020403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000" b="1">
                          <a:effectLst/>
                          <a:latin typeface="Times New Roman" panose="02020603050405020304" pitchFamily="18" charset="0"/>
                          <a:ea typeface="Calibri" panose="020F0502020204030204" pitchFamily="34" charset="0"/>
                        </a:rPr>
                        <a:t>Testing Subject</a:t>
                      </a:r>
                      <a:endParaRPr lang="en-US" sz="1000" b="1">
                        <a:effectLst/>
                        <a:latin typeface="Calibri" panose="020F0502020204030204" pitchFamily="34" charset="0"/>
                        <a:ea typeface="Calibri" panose="020F050202020403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000" b="1">
                          <a:effectLst/>
                          <a:latin typeface="Times New Roman" panose="02020603050405020304" pitchFamily="18" charset="0"/>
                          <a:ea typeface="Calibri" panose="020F0502020204030204" pitchFamily="34" charset="0"/>
                        </a:rPr>
                        <a:t>Accuracy</a:t>
                      </a:r>
                      <a:endParaRPr lang="en-US" sz="1000" b="1">
                        <a:effectLst/>
                        <a:latin typeface="Calibri" panose="020F0502020204030204" pitchFamily="34" charset="0"/>
                        <a:ea typeface="Calibri" panose="020F050202020403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000" b="1">
                          <a:effectLst/>
                          <a:latin typeface="Times New Roman" panose="02020603050405020304" pitchFamily="18" charset="0"/>
                          <a:ea typeface="Calibri" panose="020F0502020204030204" pitchFamily="34" charset="0"/>
                        </a:rPr>
                        <a:t>sensitivity</a:t>
                      </a:r>
                      <a:endParaRPr lang="en-US" sz="1000" b="1">
                        <a:effectLst/>
                        <a:latin typeface="Calibri" panose="020F0502020204030204" pitchFamily="34" charset="0"/>
                        <a:ea typeface="Calibri" panose="020F050202020403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000" b="1">
                          <a:effectLst/>
                          <a:latin typeface="Times New Roman" panose="02020603050405020304" pitchFamily="18" charset="0"/>
                          <a:ea typeface="Calibri" panose="020F0502020204030204" pitchFamily="34" charset="0"/>
                        </a:rPr>
                        <a:t>specificity</a:t>
                      </a:r>
                      <a:endParaRPr lang="en-US" sz="1000" b="1">
                        <a:effectLst/>
                        <a:latin typeface="Calibri" panose="020F0502020204030204" pitchFamily="34" charset="0"/>
                        <a:ea typeface="Calibri" panose="020F050202020403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000" b="1">
                          <a:effectLst/>
                          <a:latin typeface="Times New Roman" panose="02020603050405020304" pitchFamily="18" charset="0"/>
                          <a:ea typeface="Calibri" panose="020F0502020204030204" pitchFamily="34" charset="0"/>
                        </a:rPr>
                        <a:t>FPR</a:t>
                      </a:r>
                      <a:endParaRPr lang="en-US" sz="1000" b="1">
                        <a:effectLst/>
                        <a:latin typeface="Calibri" panose="020F0502020204030204" pitchFamily="34" charset="0"/>
                        <a:ea typeface="Calibri" panose="020F050202020403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000" b="1">
                          <a:effectLst/>
                          <a:latin typeface="Times New Roman" panose="02020603050405020304" pitchFamily="18" charset="0"/>
                          <a:ea typeface="Calibri" panose="020F0502020204030204" pitchFamily="34" charset="0"/>
                        </a:rPr>
                        <a:t>AUC score</a:t>
                      </a:r>
                      <a:endParaRPr lang="en-US" sz="1000" b="1">
                        <a:effectLst/>
                        <a:latin typeface="Calibri" panose="020F0502020204030204" pitchFamily="34" charset="0"/>
                        <a:ea typeface="Calibri" panose="020F050202020403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000" b="1" dirty="0">
                          <a:effectLst/>
                          <a:latin typeface="Times New Roman" panose="02020603050405020304" pitchFamily="18" charset="0"/>
                          <a:ea typeface="Calibri" panose="020F0502020204030204" pitchFamily="34" charset="0"/>
                        </a:rPr>
                        <a:t>F1 score</a:t>
                      </a:r>
                      <a:endParaRPr lang="en-US" sz="1000" b="1" dirty="0">
                        <a:effectLst/>
                        <a:latin typeface="Calibri" panose="020F0502020204030204" pitchFamily="34" charset="0"/>
                        <a:ea typeface="Calibri" panose="020F050202020403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76393310"/>
                  </a:ext>
                </a:extLst>
              </a:tr>
              <a:tr h="197061">
                <a:tc rowSpan="4">
                  <a:txBody>
                    <a:bodyPr/>
                    <a:lstStyle/>
                    <a:p>
                      <a:pPr marL="71755" marR="71755" algn="ctr">
                        <a:lnSpc>
                          <a:spcPct val="107000"/>
                        </a:lnSpc>
                        <a:spcBef>
                          <a:spcPts val="0"/>
                        </a:spcBef>
                        <a:spcAft>
                          <a:spcPts val="0"/>
                        </a:spcAft>
                      </a:pPr>
                      <a:r>
                        <a:rPr lang="en-US" sz="1000" dirty="0">
                          <a:effectLst/>
                          <a:latin typeface="Times New Roman" panose="02020603050405020304" pitchFamily="18" charset="0"/>
                          <a:ea typeface="Calibri" panose="020F0502020204030204" pitchFamily="34" charset="0"/>
                        </a:rPr>
                        <a:t> </a:t>
                      </a:r>
                      <a:endParaRPr lang="en-US" sz="1000" dirty="0">
                        <a:effectLst/>
                        <a:latin typeface="Calibri" panose="020F0502020204030204" pitchFamily="34" charset="0"/>
                        <a:ea typeface="Calibri" panose="020F0502020204030204" pitchFamily="34" charset="0"/>
                      </a:endParaRPr>
                    </a:p>
                    <a:p>
                      <a:pPr marL="71755" marR="71755" algn="ctr">
                        <a:lnSpc>
                          <a:spcPct val="107000"/>
                        </a:lnSpc>
                        <a:spcBef>
                          <a:spcPts val="0"/>
                        </a:spcBef>
                        <a:spcAft>
                          <a:spcPts val="0"/>
                        </a:spcAft>
                      </a:pPr>
                      <a:endParaRPr lang="en-US" sz="1000" dirty="0">
                        <a:effectLst/>
                        <a:latin typeface="Times New Roman" panose="02020603050405020304" pitchFamily="18" charset="0"/>
                        <a:ea typeface="Calibri" panose="020F0502020204030204" pitchFamily="34" charset="0"/>
                      </a:endParaRPr>
                    </a:p>
                    <a:p>
                      <a:pPr marL="71755" marR="71755" algn="ctr">
                        <a:lnSpc>
                          <a:spcPct val="107000"/>
                        </a:lnSpc>
                        <a:spcBef>
                          <a:spcPts val="0"/>
                        </a:spcBef>
                        <a:spcAft>
                          <a:spcPts val="0"/>
                        </a:spcAft>
                      </a:pPr>
                      <a:endParaRPr lang="en-US" sz="1000" dirty="0">
                        <a:effectLst/>
                        <a:latin typeface="Times New Roman" panose="02020603050405020304" pitchFamily="18" charset="0"/>
                        <a:ea typeface="Calibri" panose="020F0502020204030204" pitchFamily="34" charset="0"/>
                      </a:endParaRPr>
                    </a:p>
                    <a:p>
                      <a:pPr marL="71755" marR="71755" algn="ctr">
                        <a:lnSpc>
                          <a:spcPct val="107000"/>
                        </a:lnSpc>
                        <a:spcBef>
                          <a:spcPts val="0"/>
                        </a:spcBef>
                        <a:spcAft>
                          <a:spcPts val="0"/>
                        </a:spcAft>
                      </a:pPr>
                      <a:r>
                        <a:rPr lang="en-US" sz="1000" dirty="0">
                          <a:effectLst/>
                          <a:latin typeface="Times New Roman" panose="02020603050405020304" pitchFamily="18" charset="0"/>
                          <a:ea typeface="Calibri" panose="020F0502020204030204" pitchFamily="34" charset="0"/>
                        </a:rPr>
                        <a:t>Case-1</a:t>
                      </a:r>
                      <a:endParaRPr lang="en-US" sz="1000" dirty="0">
                        <a:effectLst/>
                        <a:latin typeface="Calibri" panose="020F0502020204030204" pitchFamily="34" charset="0"/>
                        <a:ea typeface="Calibri" panose="020F0502020204030204" pitchFamily="34" charset="0"/>
                      </a:endParaRPr>
                    </a:p>
                  </a:txBody>
                  <a:tcPr marL="68580" marR="68580" marT="0" marB="0" vert="vert27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4">
                  <a:txBody>
                    <a:bodyPr/>
                    <a:lstStyle/>
                    <a:p>
                      <a:pPr marL="71755" marR="71755">
                        <a:lnSpc>
                          <a:spcPct val="107000"/>
                        </a:lnSpc>
                        <a:spcBef>
                          <a:spcPts val="0"/>
                        </a:spcBef>
                        <a:spcAft>
                          <a:spcPts val="0"/>
                        </a:spcAft>
                      </a:pPr>
                      <a:r>
                        <a:rPr lang="en-US" sz="1000" dirty="0">
                          <a:effectLst/>
                          <a:latin typeface="Times New Roman" panose="02020603050405020304" pitchFamily="18" charset="0"/>
                          <a:ea typeface="Calibri" panose="020F0502020204030204" pitchFamily="34" charset="0"/>
                        </a:rPr>
                        <a:t> </a:t>
                      </a:r>
                      <a:endParaRPr lang="en-US" sz="1000" dirty="0">
                        <a:effectLst/>
                        <a:latin typeface="Calibri" panose="020F0502020204030204" pitchFamily="34" charset="0"/>
                        <a:ea typeface="Calibri" panose="020F0502020204030204" pitchFamily="34" charset="0"/>
                      </a:endParaRPr>
                    </a:p>
                    <a:p>
                      <a:pPr marL="71755" marR="71755" algn="ctr">
                        <a:lnSpc>
                          <a:spcPct val="107000"/>
                        </a:lnSpc>
                        <a:spcBef>
                          <a:spcPts val="0"/>
                        </a:spcBef>
                        <a:spcAft>
                          <a:spcPts val="0"/>
                        </a:spcAft>
                      </a:pPr>
                      <a:endParaRPr lang="en-US" sz="1000" dirty="0">
                        <a:effectLst/>
                        <a:latin typeface="Times New Roman" panose="02020603050405020304" pitchFamily="18" charset="0"/>
                        <a:ea typeface="Calibri" panose="020F0502020204030204" pitchFamily="34" charset="0"/>
                      </a:endParaRPr>
                    </a:p>
                    <a:p>
                      <a:pPr marL="71755" marR="71755" algn="ctr">
                        <a:lnSpc>
                          <a:spcPct val="107000"/>
                        </a:lnSpc>
                        <a:spcBef>
                          <a:spcPts val="0"/>
                        </a:spcBef>
                        <a:spcAft>
                          <a:spcPts val="0"/>
                        </a:spcAft>
                      </a:pPr>
                      <a:endParaRPr lang="en-US" sz="1000" dirty="0">
                        <a:effectLst/>
                        <a:latin typeface="Times New Roman" panose="02020603050405020304" pitchFamily="18" charset="0"/>
                        <a:ea typeface="Calibri" panose="020F0502020204030204" pitchFamily="34" charset="0"/>
                      </a:endParaRPr>
                    </a:p>
                    <a:p>
                      <a:pPr marL="71755" marR="71755" algn="ctr">
                        <a:lnSpc>
                          <a:spcPct val="107000"/>
                        </a:lnSpc>
                        <a:spcBef>
                          <a:spcPts val="0"/>
                        </a:spcBef>
                        <a:spcAft>
                          <a:spcPts val="0"/>
                        </a:spcAft>
                      </a:pPr>
                      <a:r>
                        <a:rPr lang="en-US" sz="1000" dirty="0">
                          <a:effectLst/>
                          <a:latin typeface="Times New Roman" panose="02020603050405020304" pitchFamily="18" charset="0"/>
                          <a:ea typeface="Calibri" panose="020F0502020204030204" pitchFamily="34" charset="0"/>
                        </a:rPr>
                        <a:t>Subject1</a:t>
                      </a:r>
                      <a:endParaRPr lang="en-US" sz="1000" dirty="0">
                        <a:effectLst/>
                        <a:latin typeface="Calibri" panose="020F0502020204030204" pitchFamily="34" charset="0"/>
                        <a:ea typeface="Calibri" panose="020F0502020204030204" pitchFamily="34" charset="0"/>
                      </a:endParaRPr>
                    </a:p>
                  </a:txBody>
                  <a:tcPr marL="68580" marR="68580" marT="0" marB="0" vert="vert27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000" dirty="0">
                          <a:effectLst/>
                          <a:latin typeface="Times New Roman" panose="02020603050405020304" pitchFamily="18" charset="0"/>
                          <a:ea typeface="Calibri" panose="020F0502020204030204" pitchFamily="34" charset="0"/>
                        </a:rPr>
                        <a:t>Subject2</a:t>
                      </a:r>
                      <a:endParaRPr lang="en-US" sz="1000" dirty="0">
                        <a:effectLst/>
                        <a:latin typeface="Calibri" panose="020F0502020204030204" pitchFamily="34" charset="0"/>
                        <a:ea typeface="Calibri" panose="020F050202020403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000" dirty="0">
                          <a:effectLst/>
                          <a:latin typeface="Times New Roman" panose="02020603050405020304" pitchFamily="18" charset="0"/>
                          <a:ea typeface="Calibri" panose="020F0502020204030204" pitchFamily="34" charset="0"/>
                        </a:rPr>
                        <a:t>87.08%</a:t>
                      </a:r>
                      <a:endParaRPr lang="en-US" sz="1000" dirty="0">
                        <a:effectLst/>
                        <a:latin typeface="Calibri" panose="020F0502020204030204" pitchFamily="34" charset="0"/>
                        <a:ea typeface="Calibri" panose="020F050202020403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000">
                          <a:effectLst/>
                          <a:latin typeface="Times New Roman" panose="02020603050405020304" pitchFamily="18" charset="0"/>
                          <a:ea typeface="Calibri" panose="020F0502020204030204" pitchFamily="34" charset="0"/>
                        </a:rPr>
                        <a:t>81.79%</a:t>
                      </a:r>
                      <a:endParaRPr lang="en-US" sz="1000">
                        <a:effectLst/>
                        <a:latin typeface="Calibri" panose="020F0502020204030204" pitchFamily="34" charset="0"/>
                        <a:ea typeface="Calibri" panose="020F050202020403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000">
                          <a:effectLst/>
                          <a:latin typeface="Times New Roman" panose="02020603050405020304" pitchFamily="18" charset="0"/>
                          <a:ea typeface="Calibri" panose="020F0502020204030204" pitchFamily="34" charset="0"/>
                        </a:rPr>
                        <a:t>94.44%</a:t>
                      </a:r>
                      <a:endParaRPr lang="en-US" sz="1000">
                        <a:effectLst/>
                        <a:latin typeface="Calibri" panose="020F0502020204030204" pitchFamily="34" charset="0"/>
                        <a:ea typeface="Calibri" panose="020F050202020403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000">
                          <a:effectLst/>
                          <a:latin typeface="Times New Roman" panose="02020603050405020304" pitchFamily="18" charset="0"/>
                          <a:ea typeface="Calibri" panose="020F0502020204030204" pitchFamily="34" charset="0"/>
                        </a:rPr>
                        <a:t>0.0555</a:t>
                      </a:r>
                      <a:endParaRPr lang="en-US" sz="1000">
                        <a:effectLst/>
                        <a:latin typeface="Calibri" panose="020F0502020204030204" pitchFamily="34" charset="0"/>
                        <a:ea typeface="Calibri" panose="020F050202020403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000">
                          <a:effectLst/>
                          <a:latin typeface="Times New Roman" panose="02020603050405020304" pitchFamily="18" charset="0"/>
                          <a:ea typeface="Calibri" panose="020F0502020204030204" pitchFamily="34" charset="0"/>
                        </a:rPr>
                        <a:t>0.8712</a:t>
                      </a:r>
                      <a:endParaRPr lang="en-US" sz="1000">
                        <a:effectLst/>
                        <a:latin typeface="Calibri" panose="020F0502020204030204" pitchFamily="34" charset="0"/>
                        <a:ea typeface="Calibri" panose="020F050202020403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000" dirty="0">
                          <a:effectLst/>
                          <a:latin typeface="Times New Roman" panose="02020603050405020304" pitchFamily="18" charset="0"/>
                          <a:ea typeface="Calibri" panose="020F0502020204030204" pitchFamily="34" charset="0"/>
                        </a:rPr>
                        <a:t>0.8804</a:t>
                      </a:r>
                      <a:endParaRPr lang="en-US" sz="1000" dirty="0">
                        <a:effectLst/>
                        <a:latin typeface="Calibri" panose="020F0502020204030204" pitchFamily="34" charset="0"/>
                        <a:ea typeface="Calibri" panose="020F050202020403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63506592"/>
                  </a:ext>
                </a:extLst>
              </a:tr>
              <a:tr h="197061">
                <a:tc vMerge="1">
                  <a:txBody>
                    <a:bodyPr/>
                    <a:lstStyle/>
                    <a:p>
                      <a:endParaRPr lang="en-US"/>
                    </a:p>
                  </a:txBody>
                  <a:tcPr/>
                </a:tc>
                <a:tc vMerge="1">
                  <a:txBody>
                    <a:bodyPr/>
                    <a:lstStyle/>
                    <a:p>
                      <a:endParaRPr lang="en-US"/>
                    </a:p>
                  </a:txBody>
                  <a:tcPr/>
                </a:tc>
                <a:tc>
                  <a:txBody>
                    <a:bodyPr/>
                    <a:lstStyle/>
                    <a:p>
                      <a:pPr marL="0" marR="0" algn="ctr">
                        <a:lnSpc>
                          <a:spcPct val="107000"/>
                        </a:lnSpc>
                        <a:spcBef>
                          <a:spcPts val="0"/>
                        </a:spcBef>
                        <a:spcAft>
                          <a:spcPts val="0"/>
                        </a:spcAft>
                      </a:pPr>
                      <a:r>
                        <a:rPr lang="en-US" sz="1000">
                          <a:effectLst/>
                          <a:latin typeface="Times New Roman" panose="02020603050405020304" pitchFamily="18" charset="0"/>
                          <a:ea typeface="Calibri" panose="020F0502020204030204" pitchFamily="34" charset="0"/>
                        </a:rPr>
                        <a:t>Subject3</a:t>
                      </a:r>
                      <a:endParaRPr lang="en-US" sz="1000">
                        <a:effectLst/>
                        <a:latin typeface="Calibri" panose="020F0502020204030204" pitchFamily="34" charset="0"/>
                        <a:ea typeface="Calibri" panose="020F050202020403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000" dirty="0">
                          <a:effectLst/>
                          <a:latin typeface="Times New Roman" panose="02020603050405020304" pitchFamily="18" charset="0"/>
                          <a:ea typeface="Calibri" panose="020F0502020204030204" pitchFamily="34" charset="0"/>
                        </a:rPr>
                        <a:t>91.21%</a:t>
                      </a:r>
                      <a:endParaRPr lang="en-US" sz="1000" dirty="0">
                        <a:effectLst/>
                        <a:latin typeface="Calibri" panose="020F0502020204030204" pitchFamily="34" charset="0"/>
                        <a:ea typeface="Calibri" panose="020F050202020403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000">
                          <a:effectLst/>
                          <a:latin typeface="Times New Roman" panose="02020603050405020304" pitchFamily="18" charset="0"/>
                          <a:ea typeface="Calibri" panose="020F0502020204030204" pitchFamily="34" charset="0"/>
                        </a:rPr>
                        <a:t>98.60%</a:t>
                      </a:r>
                      <a:endParaRPr lang="en-US" sz="1000">
                        <a:effectLst/>
                        <a:latin typeface="Calibri" panose="020F0502020204030204" pitchFamily="34" charset="0"/>
                        <a:ea typeface="Calibri" panose="020F050202020403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000">
                          <a:effectLst/>
                          <a:latin typeface="Times New Roman" panose="02020603050405020304" pitchFamily="18" charset="0"/>
                          <a:ea typeface="Calibri" panose="020F0502020204030204" pitchFamily="34" charset="0"/>
                        </a:rPr>
                        <a:t>85.20%</a:t>
                      </a:r>
                      <a:endParaRPr lang="en-US" sz="1000">
                        <a:effectLst/>
                        <a:latin typeface="Calibri" panose="020F0502020204030204" pitchFamily="34" charset="0"/>
                        <a:ea typeface="Calibri" panose="020F050202020403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000">
                          <a:effectLst/>
                          <a:latin typeface="Times New Roman" panose="02020603050405020304" pitchFamily="18" charset="0"/>
                          <a:ea typeface="Calibri" panose="020F0502020204030204" pitchFamily="34" charset="0"/>
                        </a:rPr>
                        <a:t>0.1479</a:t>
                      </a:r>
                      <a:endParaRPr lang="en-US" sz="1000">
                        <a:effectLst/>
                        <a:latin typeface="Calibri" panose="020F0502020204030204" pitchFamily="34" charset="0"/>
                        <a:ea typeface="Calibri" panose="020F050202020403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000">
                          <a:effectLst/>
                          <a:latin typeface="Times New Roman" panose="02020603050405020304" pitchFamily="18" charset="0"/>
                          <a:ea typeface="Calibri" panose="020F0502020204030204" pitchFamily="34" charset="0"/>
                        </a:rPr>
                        <a:t>0.9153</a:t>
                      </a:r>
                      <a:endParaRPr lang="en-US" sz="1000">
                        <a:effectLst/>
                        <a:latin typeface="Calibri" panose="020F0502020204030204" pitchFamily="34" charset="0"/>
                        <a:ea typeface="Calibri" panose="020F050202020403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000" dirty="0">
                          <a:effectLst/>
                          <a:latin typeface="Times New Roman" panose="02020603050405020304" pitchFamily="18" charset="0"/>
                          <a:ea typeface="Calibri" panose="020F0502020204030204" pitchFamily="34" charset="0"/>
                        </a:rPr>
                        <a:t>0.9092</a:t>
                      </a:r>
                      <a:endParaRPr lang="en-US" sz="1000" dirty="0">
                        <a:effectLst/>
                        <a:latin typeface="Calibri" panose="020F0502020204030204" pitchFamily="34" charset="0"/>
                        <a:ea typeface="Calibri" panose="020F050202020403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6143835"/>
                  </a:ext>
                </a:extLst>
              </a:tr>
              <a:tr h="197061">
                <a:tc vMerge="1">
                  <a:txBody>
                    <a:bodyPr/>
                    <a:lstStyle/>
                    <a:p>
                      <a:endParaRPr lang="en-US"/>
                    </a:p>
                  </a:txBody>
                  <a:tcPr/>
                </a:tc>
                <a:tc vMerge="1">
                  <a:txBody>
                    <a:bodyPr/>
                    <a:lstStyle/>
                    <a:p>
                      <a:endParaRPr lang="en-US"/>
                    </a:p>
                  </a:txBody>
                  <a:tcPr/>
                </a:tc>
                <a:tc>
                  <a:txBody>
                    <a:bodyPr/>
                    <a:lstStyle/>
                    <a:p>
                      <a:pPr marL="0" marR="0" algn="ctr">
                        <a:lnSpc>
                          <a:spcPct val="107000"/>
                        </a:lnSpc>
                        <a:spcBef>
                          <a:spcPts val="0"/>
                        </a:spcBef>
                        <a:spcAft>
                          <a:spcPts val="0"/>
                        </a:spcAft>
                      </a:pPr>
                      <a:r>
                        <a:rPr lang="en-US" sz="1000">
                          <a:effectLst/>
                          <a:latin typeface="Times New Roman" panose="02020603050405020304" pitchFamily="18" charset="0"/>
                          <a:ea typeface="Calibri" panose="020F0502020204030204" pitchFamily="34" charset="0"/>
                        </a:rPr>
                        <a:t>Subject4</a:t>
                      </a:r>
                      <a:endParaRPr lang="en-US" sz="1000">
                        <a:effectLst/>
                        <a:latin typeface="Calibri" panose="020F0502020204030204" pitchFamily="34" charset="0"/>
                        <a:ea typeface="Calibri" panose="020F050202020403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000" dirty="0">
                          <a:effectLst/>
                          <a:latin typeface="Times New Roman" panose="02020603050405020304" pitchFamily="18" charset="0"/>
                          <a:ea typeface="Calibri" panose="020F0502020204030204" pitchFamily="34" charset="0"/>
                        </a:rPr>
                        <a:t>95.38%</a:t>
                      </a:r>
                      <a:endParaRPr lang="en-US" sz="1000" dirty="0">
                        <a:effectLst/>
                        <a:latin typeface="Calibri" panose="020F0502020204030204" pitchFamily="34" charset="0"/>
                        <a:ea typeface="Calibri" panose="020F050202020403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000">
                          <a:effectLst/>
                          <a:latin typeface="Times New Roman" panose="02020603050405020304" pitchFamily="18" charset="0"/>
                          <a:ea typeface="Calibri" panose="020F0502020204030204" pitchFamily="34" charset="0"/>
                        </a:rPr>
                        <a:t>97.71%</a:t>
                      </a:r>
                      <a:endParaRPr lang="en-US" sz="1000">
                        <a:effectLst/>
                        <a:latin typeface="Calibri" panose="020F0502020204030204" pitchFamily="34" charset="0"/>
                        <a:ea typeface="Calibri" panose="020F050202020403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000">
                          <a:effectLst/>
                          <a:latin typeface="Times New Roman" panose="02020603050405020304" pitchFamily="18" charset="0"/>
                          <a:ea typeface="Calibri" panose="020F0502020204030204" pitchFamily="34" charset="0"/>
                        </a:rPr>
                        <a:t>93.66%</a:t>
                      </a:r>
                      <a:endParaRPr lang="en-US" sz="1000">
                        <a:effectLst/>
                        <a:latin typeface="Calibri" panose="020F0502020204030204" pitchFamily="34" charset="0"/>
                        <a:ea typeface="Calibri" panose="020F050202020403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000">
                          <a:effectLst/>
                          <a:latin typeface="Times New Roman" panose="02020603050405020304" pitchFamily="18" charset="0"/>
                          <a:ea typeface="Calibri" panose="020F0502020204030204" pitchFamily="34" charset="0"/>
                        </a:rPr>
                        <a:t>0.0633</a:t>
                      </a:r>
                      <a:endParaRPr lang="en-US" sz="1000">
                        <a:effectLst/>
                        <a:latin typeface="Calibri" panose="020F0502020204030204" pitchFamily="34" charset="0"/>
                        <a:ea typeface="Calibri" panose="020F050202020403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000">
                          <a:effectLst/>
                          <a:latin typeface="Times New Roman" panose="02020603050405020304" pitchFamily="18" charset="0"/>
                          <a:ea typeface="Calibri" panose="020F0502020204030204" pitchFamily="34" charset="0"/>
                        </a:rPr>
                        <a:t>0.9540</a:t>
                      </a:r>
                      <a:endParaRPr lang="en-US" sz="1000">
                        <a:effectLst/>
                        <a:latin typeface="Calibri" panose="020F0502020204030204" pitchFamily="34" charset="0"/>
                        <a:ea typeface="Calibri" panose="020F050202020403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000" dirty="0">
                          <a:effectLst/>
                          <a:latin typeface="Times New Roman" panose="02020603050405020304" pitchFamily="18" charset="0"/>
                          <a:ea typeface="Calibri" panose="020F0502020204030204" pitchFamily="34" charset="0"/>
                        </a:rPr>
                        <a:t>0.9536</a:t>
                      </a:r>
                      <a:endParaRPr lang="en-US" sz="1000" dirty="0">
                        <a:effectLst/>
                        <a:latin typeface="Calibri" panose="020F0502020204030204" pitchFamily="34" charset="0"/>
                        <a:ea typeface="Calibri" panose="020F050202020403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31722951"/>
                  </a:ext>
                </a:extLst>
              </a:tr>
              <a:tr h="197061">
                <a:tc vMerge="1">
                  <a:txBody>
                    <a:bodyPr/>
                    <a:lstStyle/>
                    <a:p>
                      <a:endParaRPr lang="en-US"/>
                    </a:p>
                  </a:txBody>
                  <a:tcPr/>
                </a:tc>
                <a:tc vMerge="1">
                  <a:txBody>
                    <a:bodyPr/>
                    <a:lstStyle/>
                    <a:p>
                      <a:endParaRPr lang="en-US"/>
                    </a:p>
                  </a:txBody>
                  <a:tcPr/>
                </a:tc>
                <a:tc>
                  <a:txBody>
                    <a:bodyPr/>
                    <a:lstStyle/>
                    <a:p>
                      <a:pPr marL="0" marR="0" algn="ctr">
                        <a:lnSpc>
                          <a:spcPct val="107000"/>
                        </a:lnSpc>
                        <a:spcBef>
                          <a:spcPts val="0"/>
                        </a:spcBef>
                        <a:spcAft>
                          <a:spcPts val="0"/>
                        </a:spcAft>
                      </a:pPr>
                      <a:r>
                        <a:rPr lang="en-US" sz="1000">
                          <a:effectLst/>
                          <a:latin typeface="Times New Roman" panose="02020603050405020304" pitchFamily="18" charset="0"/>
                          <a:ea typeface="Calibri" panose="020F0502020204030204" pitchFamily="34" charset="0"/>
                        </a:rPr>
                        <a:t>Subject5</a:t>
                      </a:r>
                      <a:endParaRPr lang="en-US" sz="1000">
                        <a:effectLst/>
                        <a:latin typeface="Calibri" panose="020F0502020204030204" pitchFamily="34" charset="0"/>
                        <a:ea typeface="Calibri" panose="020F050202020403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000" dirty="0">
                          <a:effectLst/>
                          <a:latin typeface="Times New Roman" panose="02020603050405020304" pitchFamily="18" charset="0"/>
                          <a:ea typeface="Calibri" panose="020F0502020204030204" pitchFamily="34" charset="0"/>
                        </a:rPr>
                        <a:t>67.17%</a:t>
                      </a:r>
                      <a:endParaRPr lang="en-US" sz="1000" dirty="0">
                        <a:effectLst/>
                        <a:latin typeface="Calibri" panose="020F0502020204030204" pitchFamily="34" charset="0"/>
                        <a:ea typeface="Calibri" panose="020F050202020403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000">
                          <a:effectLst/>
                          <a:latin typeface="Times New Roman" panose="02020603050405020304" pitchFamily="18" charset="0"/>
                          <a:ea typeface="Calibri" panose="020F0502020204030204" pitchFamily="34" charset="0"/>
                        </a:rPr>
                        <a:t>60.55%</a:t>
                      </a:r>
                      <a:endParaRPr lang="en-US" sz="1000">
                        <a:effectLst/>
                        <a:latin typeface="Calibri" panose="020F0502020204030204" pitchFamily="34" charset="0"/>
                        <a:ea typeface="Calibri" panose="020F050202020403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000">
                          <a:effectLst/>
                          <a:latin typeface="Times New Roman" panose="02020603050405020304" pitchFamily="18" charset="0"/>
                          <a:ea typeface="Calibri" panose="020F0502020204030204" pitchFamily="34" charset="0"/>
                        </a:rPr>
                        <a:t>99.29%</a:t>
                      </a:r>
                      <a:endParaRPr lang="en-US" sz="1000">
                        <a:effectLst/>
                        <a:latin typeface="Calibri" panose="020F0502020204030204" pitchFamily="34" charset="0"/>
                        <a:ea typeface="Calibri" panose="020F050202020403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000">
                          <a:effectLst/>
                          <a:latin typeface="Times New Roman" panose="02020603050405020304" pitchFamily="18" charset="0"/>
                          <a:ea typeface="Calibri" panose="020F0502020204030204" pitchFamily="34" charset="0"/>
                        </a:rPr>
                        <a:t>0.0070</a:t>
                      </a:r>
                      <a:endParaRPr lang="en-US" sz="1000">
                        <a:effectLst/>
                        <a:latin typeface="Calibri" panose="020F0502020204030204" pitchFamily="34" charset="0"/>
                        <a:ea typeface="Calibri" panose="020F050202020403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000">
                          <a:effectLst/>
                          <a:latin typeface="Times New Roman" panose="02020603050405020304" pitchFamily="18" charset="0"/>
                          <a:ea typeface="Calibri" panose="020F0502020204030204" pitchFamily="34" charset="0"/>
                        </a:rPr>
                        <a:t>0.6695</a:t>
                      </a:r>
                      <a:endParaRPr lang="en-US" sz="1000">
                        <a:effectLst/>
                        <a:latin typeface="Calibri" panose="020F0502020204030204" pitchFamily="34" charset="0"/>
                        <a:ea typeface="Calibri" panose="020F050202020403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000" dirty="0">
                          <a:effectLst/>
                          <a:latin typeface="Times New Roman" panose="02020603050405020304" pitchFamily="18" charset="0"/>
                          <a:ea typeface="Calibri" panose="020F0502020204030204" pitchFamily="34" charset="0"/>
                        </a:rPr>
                        <a:t>0.7536</a:t>
                      </a:r>
                      <a:endParaRPr lang="en-US" sz="1000" dirty="0">
                        <a:effectLst/>
                        <a:latin typeface="Calibri" panose="020F0502020204030204" pitchFamily="34" charset="0"/>
                        <a:ea typeface="Calibri" panose="020F050202020403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32249863"/>
                  </a:ext>
                </a:extLst>
              </a:tr>
              <a:tr h="197061">
                <a:tc gridSpan="3">
                  <a:txBody>
                    <a:bodyPr/>
                    <a:lstStyle/>
                    <a:p>
                      <a:pPr marL="0" marR="0" algn="ctr">
                        <a:lnSpc>
                          <a:spcPct val="107000"/>
                        </a:lnSpc>
                        <a:spcBef>
                          <a:spcPts val="0"/>
                        </a:spcBef>
                        <a:spcAft>
                          <a:spcPts val="0"/>
                        </a:spcAft>
                      </a:pPr>
                      <a:r>
                        <a:rPr lang="en-US" sz="1000" b="1" dirty="0">
                          <a:solidFill>
                            <a:srgbClr val="00B0F0"/>
                          </a:solidFill>
                          <a:effectLst/>
                          <a:latin typeface="Times New Roman" panose="02020603050405020304" pitchFamily="18" charset="0"/>
                          <a:ea typeface="Calibri" panose="020F0502020204030204" pitchFamily="34" charset="0"/>
                        </a:rPr>
                        <a:t>Mean Performance</a:t>
                      </a:r>
                      <a:endParaRPr lang="en-US" sz="1000" dirty="0">
                        <a:solidFill>
                          <a:srgbClr val="00B0F0"/>
                        </a:solidFill>
                        <a:effectLst/>
                        <a:latin typeface="Calibri" panose="020F0502020204030204" pitchFamily="34" charset="0"/>
                        <a:ea typeface="Calibri" panose="020F050202020403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lnL w="12700" cap="flat" cmpd="sng" algn="ctr">
                      <a:solidFill>
                        <a:srgbClr val="000000"/>
                      </a:solidFill>
                      <a:prstDash val="solid"/>
                      <a:round/>
                      <a:headEnd type="none" w="med" len="med"/>
                      <a:tailEnd type="none" w="med" len="med"/>
                    </a:lnL>
                    <a:lnT w="12700" cap="flat" cmpd="sng" algn="ctr">
                      <a:solidFill>
                        <a:srgbClr val="000000"/>
                      </a:solidFill>
                      <a:prstDash val="solid"/>
                      <a:round/>
                      <a:headEnd type="none" w="med" len="med"/>
                      <a:tailEnd type="none" w="med" len="med"/>
                    </a:lnT>
                  </a:tcPr>
                </a:tc>
                <a:tc hMerge="1">
                  <a:txBody>
                    <a:bodyPr/>
                    <a:lstStyle/>
                    <a:p>
                      <a:endParaRPr lang="en-US"/>
                    </a:p>
                  </a:txBody>
                  <a:tcPr/>
                </a:tc>
                <a:tc>
                  <a:txBody>
                    <a:bodyPr/>
                    <a:lstStyle/>
                    <a:p>
                      <a:pPr marL="0" marR="0" algn="ctr">
                        <a:lnSpc>
                          <a:spcPct val="107000"/>
                        </a:lnSpc>
                        <a:spcBef>
                          <a:spcPts val="0"/>
                        </a:spcBef>
                        <a:spcAft>
                          <a:spcPts val="0"/>
                        </a:spcAft>
                      </a:pPr>
                      <a:r>
                        <a:rPr lang="en-US" sz="1000" b="1" dirty="0">
                          <a:solidFill>
                            <a:srgbClr val="00B0F0"/>
                          </a:solidFill>
                          <a:effectLst/>
                          <a:latin typeface="Times New Roman" panose="02020603050405020304" pitchFamily="18" charset="0"/>
                          <a:ea typeface="Calibri" panose="020F0502020204030204" pitchFamily="34" charset="0"/>
                        </a:rPr>
                        <a:t>85.21%</a:t>
                      </a:r>
                      <a:endParaRPr lang="en-US" sz="1000" dirty="0">
                        <a:solidFill>
                          <a:srgbClr val="00B0F0"/>
                        </a:solidFill>
                        <a:effectLst/>
                        <a:latin typeface="Calibri" panose="020F0502020204030204" pitchFamily="34" charset="0"/>
                        <a:ea typeface="Calibri" panose="020F050202020403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000" b="1" dirty="0">
                          <a:solidFill>
                            <a:srgbClr val="00B0F0"/>
                          </a:solidFill>
                          <a:effectLst/>
                          <a:latin typeface="Times New Roman" panose="02020603050405020304" pitchFamily="18" charset="0"/>
                          <a:ea typeface="Calibri" panose="020F0502020204030204" pitchFamily="34" charset="0"/>
                        </a:rPr>
                        <a:t>84.66%</a:t>
                      </a:r>
                      <a:endParaRPr lang="en-US" sz="1000" dirty="0">
                        <a:solidFill>
                          <a:srgbClr val="00B0F0"/>
                        </a:solidFill>
                        <a:effectLst/>
                        <a:latin typeface="Calibri" panose="020F0502020204030204" pitchFamily="34" charset="0"/>
                        <a:ea typeface="Calibri" panose="020F050202020403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000" b="1" dirty="0">
                          <a:solidFill>
                            <a:srgbClr val="00B0F0"/>
                          </a:solidFill>
                          <a:effectLst/>
                          <a:latin typeface="Times New Roman" panose="02020603050405020304" pitchFamily="18" charset="0"/>
                          <a:ea typeface="Calibri" panose="020F0502020204030204" pitchFamily="34" charset="0"/>
                        </a:rPr>
                        <a:t>93.14%</a:t>
                      </a:r>
                      <a:endParaRPr lang="en-US" sz="1000" dirty="0">
                        <a:solidFill>
                          <a:srgbClr val="00B0F0"/>
                        </a:solidFill>
                        <a:effectLst/>
                        <a:latin typeface="Calibri" panose="020F0502020204030204" pitchFamily="34" charset="0"/>
                        <a:ea typeface="Calibri" panose="020F050202020403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000" b="1" dirty="0">
                          <a:solidFill>
                            <a:srgbClr val="00B0F0"/>
                          </a:solidFill>
                          <a:effectLst/>
                          <a:latin typeface="Times New Roman" panose="02020603050405020304" pitchFamily="18" charset="0"/>
                          <a:ea typeface="Calibri" panose="020F0502020204030204" pitchFamily="34" charset="0"/>
                        </a:rPr>
                        <a:t>0.0684</a:t>
                      </a:r>
                      <a:endParaRPr lang="en-US" sz="1000" dirty="0">
                        <a:solidFill>
                          <a:srgbClr val="00B0F0"/>
                        </a:solidFill>
                        <a:effectLst/>
                        <a:latin typeface="Calibri" panose="020F0502020204030204" pitchFamily="34" charset="0"/>
                        <a:ea typeface="Calibri" panose="020F050202020403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000" b="1" dirty="0">
                          <a:solidFill>
                            <a:srgbClr val="00B0F0"/>
                          </a:solidFill>
                          <a:effectLst/>
                          <a:latin typeface="Times New Roman" panose="02020603050405020304" pitchFamily="18" charset="0"/>
                          <a:ea typeface="Calibri" panose="020F0502020204030204" pitchFamily="34" charset="0"/>
                        </a:rPr>
                        <a:t>0.8525</a:t>
                      </a:r>
                      <a:endParaRPr lang="en-US" sz="1000" dirty="0">
                        <a:solidFill>
                          <a:srgbClr val="00B0F0"/>
                        </a:solidFill>
                        <a:effectLst/>
                        <a:latin typeface="Calibri" panose="020F0502020204030204" pitchFamily="34" charset="0"/>
                        <a:ea typeface="Calibri" panose="020F050202020403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000" b="1" dirty="0">
                          <a:solidFill>
                            <a:srgbClr val="00B0F0"/>
                          </a:solidFill>
                          <a:effectLst/>
                          <a:latin typeface="Times New Roman" panose="02020603050405020304" pitchFamily="18" charset="0"/>
                          <a:ea typeface="Calibri" panose="020F0502020204030204" pitchFamily="34" charset="0"/>
                        </a:rPr>
                        <a:t>0.8742</a:t>
                      </a:r>
                      <a:endParaRPr lang="en-US" sz="1000" dirty="0">
                        <a:solidFill>
                          <a:srgbClr val="00B0F0"/>
                        </a:solidFill>
                        <a:effectLst/>
                        <a:latin typeface="Calibri" panose="020F0502020204030204" pitchFamily="34" charset="0"/>
                        <a:ea typeface="Calibri" panose="020F050202020403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9365031"/>
                  </a:ext>
                </a:extLst>
              </a:tr>
              <a:tr h="197061">
                <a:tc rowSpan="4">
                  <a:txBody>
                    <a:bodyPr/>
                    <a:lstStyle/>
                    <a:p>
                      <a:pPr marL="71755" marR="71755" algn="ctr">
                        <a:lnSpc>
                          <a:spcPct val="107000"/>
                        </a:lnSpc>
                        <a:spcBef>
                          <a:spcPts val="0"/>
                        </a:spcBef>
                        <a:spcAft>
                          <a:spcPts val="0"/>
                        </a:spcAft>
                      </a:pPr>
                      <a:r>
                        <a:rPr lang="en-US" sz="1000" dirty="0">
                          <a:effectLst/>
                          <a:latin typeface="Times New Roman" panose="02020603050405020304" pitchFamily="18" charset="0"/>
                          <a:ea typeface="Calibri" panose="020F0502020204030204" pitchFamily="34" charset="0"/>
                        </a:rPr>
                        <a:t> </a:t>
                      </a:r>
                      <a:endParaRPr lang="en-US" sz="1000" dirty="0">
                        <a:effectLst/>
                        <a:latin typeface="Calibri" panose="020F0502020204030204" pitchFamily="34" charset="0"/>
                        <a:ea typeface="Calibri" panose="020F0502020204030204" pitchFamily="34" charset="0"/>
                      </a:endParaRPr>
                    </a:p>
                    <a:p>
                      <a:pPr marL="71755" marR="71755" algn="ctr">
                        <a:lnSpc>
                          <a:spcPct val="107000"/>
                        </a:lnSpc>
                        <a:spcBef>
                          <a:spcPts val="0"/>
                        </a:spcBef>
                        <a:spcAft>
                          <a:spcPts val="0"/>
                        </a:spcAft>
                      </a:pPr>
                      <a:endParaRPr lang="en-US" sz="1000" dirty="0">
                        <a:effectLst/>
                        <a:latin typeface="Times New Roman" panose="02020603050405020304" pitchFamily="18" charset="0"/>
                        <a:ea typeface="Calibri" panose="020F0502020204030204" pitchFamily="34" charset="0"/>
                      </a:endParaRPr>
                    </a:p>
                    <a:p>
                      <a:pPr marL="71755" marR="71755" algn="ctr">
                        <a:lnSpc>
                          <a:spcPct val="107000"/>
                        </a:lnSpc>
                        <a:spcBef>
                          <a:spcPts val="0"/>
                        </a:spcBef>
                        <a:spcAft>
                          <a:spcPts val="0"/>
                        </a:spcAft>
                      </a:pPr>
                      <a:endParaRPr lang="en-US" sz="1000" dirty="0">
                        <a:effectLst/>
                        <a:latin typeface="Times New Roman" panose="02020603050405020304" pitchFamily="18" charset="0"/>
                        <a:ea typeface="Calibri" panose="020F0502020204030204" pitchFamily="34" charset="0"/>
                      </a:endParaRPr>
                    </a:p>
                    <a:p>
                      <a:pPr marL="71755" marR="71755" algn="ctr">
                        <a:lnSpc>
                          <a:spcPct val="107000"/>
                        </a:lnSpc>
                        <a:spcBef>
                          <a:spcPts val="0"/>
                        </a:spcBef>
                        <a:spcAft>
                          <a:spcPts val="0"/>
                        </a:spcAft>
                      </a:pPr>
                      <a:r>
                        <a:rPr lang="en-US" sz="1000" dirty="0">
                          <a:effectLst/>
                          <a:latin typeface="Times New Roman" panose="02020603050405020304" pitchFamily="18" charset="0"/>
                          <a:ea typeface="Calibri" panose="020F0502020204030204" pitchFamily="34" charset="0"/>
                        </a:rPr>
                        <a:t>Case-2</a:t>
                      </a:r>
                      <a:endParaRPr lang="en-US" sz="1000" dirty="0">
                        <a:effectLst/>
                        <a:latin typeface="Calibri" panose="020F0502020204030204" pitchFamily="34" charset="0"/>
                        <a:ea typeface="Calibri" panose="020F0502020204030204" pitchFamily="34" charset="0"/>
                      </a:endParaRPr>
                    </a:p>
                  </a:txBody>
                  <a:tcPr marL="68580" marR="68580" marT="0" marB="0" vert="vert27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4">
                  <a:txBody>
                    <a:bodyPr/>
                    <a:lstStyle/>
                    <a:p>
                      <a:pPr marL="71755" marR="71755" algn="ctr">
                        <a:lnSpc>
                          <a:spcPct val="107000"/>
                        </a:lnSpc>
                        <a:spcBef>
                          <a:spcPts val="0"/>
                        </a:spcBef>
                        <a:spcAft>
                          <a:spcPts val="0"/>
                        </a:spcAft>
                      </a:pPr>
                      <a:r>
                        <a:rPr lang="en-US" sz="1000" dirty="0">
                          <a:effectLst/>
                          <a:latin typeface="Times New Roman" panose="02020603050405020304" pitchFamily="18" charset="0"/>
                          <a:ea typeface="Calibri" panose="020F0502020204030204" pitchFamily="34" charset="0"/>
                        </a:rPr>
                        <a:t> </a:t>
                      </a:r>
                      <a:endParaRPr lang="en-US" sz="1000" dirty="0">
                        <a:effectLst/>
                        <a:latin typeface="Calibri" panose="020F0502020204030204" pitchFamily="34" charset="0"/>
                        <a:ea typeface="Calibri" panose="020F0502020204030204" pitchFamily="34" charset="0"/>
                      </a:endParaRPr>
                    </a:p>
                    <a:p>
                      <a:pPr marL="71755" marR="71755" algn="ctr">
                        <a:lnSpc>
                          <a:spcPct val="107000"/>
                        </a:lnSpc>
                        <a:spcBef>
                          <a:spcPts val="0"/>
                        </a:spcBef>
                        <a:spcAft>
                          <a:spcPts val="0"/>
                        </a:spcAft>
                      </a:pPr>
                      <a:endParaRPr lang="en-US" sz="1000" dirty="0">
                        <a:effectLst/>
                        <a:latin typeface="Times New Roman" panose="02020603050405020304" pitchFamily="18" charset="0"/>
                        <a:ea typeface="Calibri" panose="020F0502020204030204" pitchFamily="34" charset="0"/>
                      </a:endParaRPr>
                    </a:p>
                    <a:p>
                      <a:pPr marL="71755" marR="71755" algn="ctr">
                        <a:lnSpc>
                          <a:spcPct val="107000"/>
                        </a:lnSpc>
                        <a:spcBef>
                          <a:spcPts val="0"/>
                        </a:spcBef>
                        <a:spcAft>
                          <a:spcPts val="0"/>
                        </a:spcAft>
                      </a:pPr>
                      <a:endParaRPr lang="en-US" sz="1000" dirty="0">
                        <a:effectLst/>
                        <a:latin typeface="Times New Roman" panose="02020603050405020304" pitchFamily="18" charset="0"/>
                        <a:ea typeface="Calibri" panose="020F0502020204030204" pitchFamily="34" charset="0"/>
                      </a:endParaRPr>
                    </a:p>
                    <a:p>
                      <a:pPr marL="71755" marR="71755" algn="ctr">
                        <a:lnSpc>
                          <a:spcPct val="107000"/>
                        </a:lnSpc>
                        <a:spcBef>
                          <a:spcPts val="0"/>
                        </a:spcBef>
                        <a:spcAft>
                          <a:spcPts val="0"/>
                        </a:spcAft>
                      </a:pPr>
                      <a:r>
                        <a:rPr lang="en-US" sz="1000" dirty="0">
                          <a:effectLst/>
                          <a:latin typeface="Times New Roman" panose="02020603050405020304" pitchFamily="18" charset="0"/>
                          <a:ea typeface="Calibri" panose="020F0502020204030204" pitchFamily="34" charset="0"/>
                        </a:rPr>
                        <a:t>Subject2</a:t>
                      </a:r>
                      <a:endParaRPr lang="en-US" sz="1000" dirty="0">
                        <a:effectLst/>
                        <a:latin typeface="Calibri" panose="020F0502020204030204" pitchFamily="34" charset="0"/>
                        <a:ea typeface="Calibri" panose="020F0502020204030204" pitchFamily="34" charset="0"/>
                      </a:endParaRPr>
                    </a:p>
                  </a:txBody>
                  <a:tcPr marL="68580" marR="68580" marT="0" marB="0" vert="vert27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000" dirty="0">
                          <a:effectLst/>
                          <a:latin typeface="Times New Roman" panose="02020603050405020304" pitchFamily="18" charset="0"/>
                          <a:ea typeface="Calibri" panose="020F0502020204030204" pitchFamily="34" charset="0"/>
                        </a:rPr>
                        <a:t>Subject1</a:t>
                      </a:r>
                      <a:endParaRPr lang="en-US" sz="1000" dirty="0">
                        <a:effectLst/>
                        <a:latin typeface="Calibri" panose="020F0502020204030204" pitchFamily="34" charset="0"/>
                        <a:ea typeface="Calibri" panose="020F050202020403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000" dirty="0">
                          <a:effectLst/>
                          <a:latin typeface="Times New Roman" panose="02020603050405020304" pitchFamily="18" charset="0"/>
                          <a:ea typeface="Calibri" panose="020F0502020204030204" pitchFamily="34" charset="0"/>
                        </a:rPr>
                        <a:t>95.58%</a:t>
                      </a:r>
                      <a:endParaRPr lang="en-US" sz="1000" dirty="0">
                        <a:effectLst/>
                        <a:latin typeface="Calibri" panose="020F0502020204030204" pitchFamily="34" charset="0"/>
                        <a:ea typeface="Calibri" panose="020F050202020403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000">
                          <a:effectLst/>
                          <a:latin typeface="Times New Roman" panose="02020603050405020304" pitchFamily="18" charset="0"/>
                          <a:ea typeface="Calibri" panose="020F0502020204030204" pitchFamily="34" charset="0"/>
                        </a:rPr>
                        <a:t>98.31%</a:t>
                      </a:r>
                      <a:endParaRPr lang="en-US" sz="1000">
                        <a:effectLst/>
                        <a:latin typeface="Calibri" panose="020F0502020204030204" pitchFamily="34" charset="0"/>
                        <a:ea typeface="Calibri" panose="020F050202020403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000">
                          <a:effectLst/>
                          <a:latin typeface="Times New Roman" panose="02020603050405020304" pitchFamily="18" charset="0"/>
                          <a:ea typeface="Calibri" panose="020F0502020204030204" pitchFamily="34" charset="0"/>
                        </a:rPr>
                        <a:t>93.60%</a:t>
                      </a:r>
                      <a:endParaRPr lang="en-US" sz="1000">
                        <a:effectLst/>
                        <a:latin typeface="Calibri" panose="020F0502020204030204" pitchFamily="34" charset="0"/>
                        <a:ea typeface="Calibri" panose="020F050202020403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000">
                          <a:effectLst/>
                          <a:latin typeface="Times New Roman" panose="02020603050405020304" pitchFamily="18" charset="0"/>
                          <a:ea typeface="Calibri" panose="020F0502020204030204" pitchFamily="34" charset="0"/>
                        </a:rPr>
                        <a:t>0.0639</a:t>
                      </a:r>
                      <a:endParaRPr lang="en-US" sz="1000">
                        <a:effectLst/>
                        <a:latin typeface="Calibri" panose="020F0502020204030204" pitchFamily="34" charset="0"/>
                        <a:ea typeface="Calibri" panose="020F050202020403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000">
                          <a:effectLst/>
                          <a:latin typeface="Times New Roman" panose="02020603050405020304" pitchFamily="18" charset="0"/>
                          <a:ea typeface="Calibri" panose="020F0502020204030204" pitchFamily="34" charset="0"/>
                        </a:rPr>
                        <a:t>0.9581</a:t>
                      </a:r>
                      <a:endParaRPr lang="en-US" sz="1000">
                        <a:effectLst/>
                        <a:latin typeface="Calibri" panose="020F0502020204030204" pitchFamily="34" charset="0"/>
                        <a:ea typeface="Calibri" panose="020F050202020403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000" dirty="0">
                          <a:effectLst/>
                          <a:latin typeface="Times New Roman" panose="02020603050405020304" pitchFamily="18" charset="0"/>
                          <a:ea typeface="Calibri" panose="020F0502020204030204" pitchFamily="34" charset="0"/>
                        </a:rPr>
                        <a:t>0.9569</a:t>
                      </a:r>
                      <a:endParaRPr lang="en-US" sz="1000" dirty="0">
                        <a:effectLst/>
                        <a:latin typeface="Calibri" panose="020F0502020204030204" pitchFamily="34" charset="0"/>
                        <a:ea typeface="Calibri" panose="020F050202020403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63662660"/>
                  </a:ext>
                </a:extLst>
              </a:tr>
              <a:tr h="197061">
                <a:tc vMerge="1">
                  <a:txBody>
                    <a:bodyPr/>
                    <a:lstStyle/>
                    <a:p>
                      <a:endParaRPr lang="en-US"/>
                    </a:p>
                  </a:txBody>
                  <a:tcPr/>
                </a:tc>
                <a:tc vMerge="1">
                  <a:txBody>
                    <a:bodyPr/>
                    <a:lstStyle/>
                    <a:p>
                      <a:endParaRPr lang="en-US"/>
                    </a:p>
                  </a:txBody>
                  <a:tcPr/>
                </a:tc>
                <a:tc>
                  <a:txBody>
                    <a:bodyPr/>
                    <a:lstStyle/>
                    <a:p>
                      <a:pPr marL="0" marR="0" algn="ctr">
                        <a:lnSpc>
                          <a:spcPct val="107000"/>
                        </a:lnSpc>
                        <a:spcBef>
                          <a:spcPts val="0"/>
                        </a:spcBef>
                        <a:spcAft>
                          <a:spcPts val="0"/>
                        </a:spcAft>
                      </a:pPr>
                      <a:r>
                        <a:rPr lang="en-US" sz="1000" dirty="0">
                          <a:effectLst/>
                          <a:latin typeface="Times New Roman" panose="02020603050405020304" pitchFamily="18" charset="0"/>
                          <a:ea typeface="Calibri" panose="020F0502020204030204" pitchFamily="34" charset="0"/>
                        </a:rPr>
                        <a:t>Subject3</a:t>
                      </a:r>
                      <a:endParaRPr lang="en-US" sz="1000" dirty="0">
                        <a:effectLst/>
                        <a:latin typeface="Calibri" panose="020F0502020204030204" pitchFamily="34" charset="0"/>
                        <a:ea typeface="Calibri" panose="020F050202020403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000">
                          <a:effectLst/>
                          <a:latin typeface="Times New Roman" panose="02020603050405020304" pitchFamily="18" charset="0"/>
                          <a:ea typeface="Calibri" panose="020F0502020204030204" pitchFamily="34" charset="0"/>
                        </a:rPr>
                        <a:t>88.23%</a:t>
                      </a:r>
                      <a:endParaRPr lang="en-US" sz="1000">
                        <a:effectLst/>
                        <a:latin typeface="Calibri" panose="020F0502020204030204" pitchFamily="34" charset="0"/>
                        <a:ea typeface="Calibri" panose="020F050202020403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000">
                          <a:effectLst/>
                          <a:latin typeface="Times New Roman" panose="02020603050405020304" pitchFamily="18" charset="0"/>
                          <a:ea typeface="Calibri" panose="020F0502020204030204" pitchFamily="34" charset="0"/>
                        </a:rPr>
                        <a:t>98.85%</a:t>
                      </a:r>
                      <a:endParaRPr lang="en-US" sz="1000">
                        <a:effectLst/>
                        <a:latin typeface="Calibri" panose="020F0502020204030204" pitchFamily="34" charset="0"/>
                        <a:ea typeface="Calibri" panose="020F050202020403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000">
                          <a:effectLst/>
                          <a:latin typeface="Times New Roman" panose="02020603050405020304" pitchFamily="18" charset="0"/>
                          <a:ea typeface="Calibri" panose="020F0502020204030204" pitchFamily="34" charset="0"/>
                        </a:rPr>
                        <a:t>80.70%</a:t>
                      </a:r>
                      <a:endParaRPr lang="en-US" sz="1000">
                        <a:effectLst/>
                        <a:latin typeface="Calibri" panose="020F0502020204030204" pitchFamily="34" charset="0"/>
                        <a:ea typeface="Calibri" panose="020F050202020403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000">
                          <a:effectLst/>
                          <a:latin typeface="Times New Roman" panose="02020603050405020304" pitchFamily="18" charset="0"/>
                          <a:ea typeface="Calibri" panose="020F0502020204030204" pitchFamily="34" charset="0"/>
                        </a:rPr>
                        <a:t>0.1925</a:t>
                      </a:r>
                      <a:endParaRPr lang="en-US" sz="1000">
                        <a:effectLst/>
                        <a:latin typeface="Calibri" panose="020F0502020204030204" pitchFamily="34" charset="0"/>
                        <a:ea typeface="Calibri" panose="020F050202020403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000">
                          <a:effectLst/>
                          <a:latin typeface="Times New Roman" panose="02020603050405020304" pitchFamily="18" charset="0"/>
                          <a:ea typeface="Calibri" panose="020F0502020204030204" pitchFamily="34" charset="0"/>
                        </a:rPr>
                        <a:t>0.8868</a:t>
                      </a:r>
                      <a:endParaRPr lang="en-US" sz="1000">
                        <a:effectLst/>
                        <a:latin typeface="Calibri" panose="020F0502020204030204" pitchFamily="34" charset="0"/>
                        <a:ea typeface="Calibri" panose="020F050202020403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000" dirty="0">
                          <a:effectLst/>
                          <a:latin typeface="Times New Roman" panose="02020603050405020304" pitchFamily="18" charset="0"/>
                          <a:ea typeface="Calibri" panose="020F0502020204030204" pitchFamily="34" charset="0"/>
                        </a:rPr>
                        <a:t>0.8742</a:t>
                      </a:r>
                      <a:endParaRPr lang="en-US" sz="1000" dirty="0">
                        <a:effectLst/>
                        <a:latin typeface="Calibri" panose="020F0502020204030204" pitchFamily="34" charset="0"/>
                        <a:ea typeface="Calibri" panose="020F050202020403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4675690"/>
                  </a:ext>
                </a:extLst>
              </a:tr>
              <a:tr h="197061">
                <a:tc vMerge="1">
                  <a:txBody>
                    <a:bodyPr/>
                    <a:lstStyle/>
                    <a:p>
                      <a:endParaRPr lang="en-US"/>
                    </a:p>
                  </a:txBody>
                  <a:tcPr/>
                </a:tc>
                <a:tc vMerge="1">
                  <a:txBody>
                    <a:bodyPr/>
                    <a:lstStyle/>
                    <a:p>
                      <a:endParaRPr lang="en-US"/>
                    </a:p>
                  </a:txBody>
                  <a:tcPr/>
                </a:tc>
                <a:tc>
                  <a:txBody>
                    <a:bodyPr/>
                    <a:lstStyle/>
                    <a:p>
                      <a:pPr marL="0" marR="0" algn="ctr">
                        <a:lnSpc>
                          <a:spcPct val="107000"/>
                        </a:lnSpc>
                        <a:spcBef>
                          <a:spcPts val="0"/>
                        </a:spcBef>
                        <a:spcAft>
                          <a:spcPts val="0"/>
                        </a:spcAft>
                      </a:pPr>
                      <a:r>
                        <a:rPr lang="en-US" sz="1000" dirty="0">
                          <a:effectLst/>
                          <a:latin typeface="Times New Roman" panose="02020603050405020304" pitchFamily="18" charset="0"/>
                          <a:ea typeface="Calibri" panose="020F0502020204030204" pitchFamily="34" charset="0"/>
                        </a:rPr>
                        <a:t>Subject4</a:t>
                      </a:r>
                      <a:endParaRPr lang="en-US" sz="1000" dirty="0">
                        <a:effectLst/>
                        <a:latin typeface="Calibri" panose="020F0502020204030204" pitchFamily="34" charset="0"/>
                        <a:ea typeface="Calibri" panose="020F050202020403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000">
                          <a:effectLst/>
                          <a:latin typeface="Times New Roman" panose="02020603050405020304" pitchFamily="18" charset="0"/>
                          <a:ea typeface="Calibri" panose="020F0502020204030204" pitchFamily="34" charset="0"/>
                        </a:rPr>
                        <a:t>95.24%</a:t>
                      </a:r>
                      <a:endParaRPr lang="en-US" sz="1000">
                        <a:effectLst/>
                        <a:latin typeface="Calibri" panose="020F0502020204030204" pitchFamily="34" charset="0"/>
                        <a:ea typeface="Calibri" panose="020F050202020403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000">
                          <a:effectLst/>
                          <a:latin typeface="Times New Roman" panose="02020603050405020304" pitchFamily="18" charset="0"/>
                          <a:ea typeface="Calibri" panose="020F0502020204030204" pitchFamily="34" charset="0"/>
                        </a:rPr>
                        <a:t>98.10%</a:t>
                      </a:r>
                      <a:endParaRPr lang="en-US" sz="1000">
                        <a:effectLst/>
                        <a:latin typeface="Calibri" panose="020F0502020204030204" pitchFamily="34" charset="0"/>
                        <a:ea typeface="Calibri" panose="020F050202020403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000">
                          <a:effectLst/>
                          <a:latin typeface="Times New Roman" panose="02020603050405020304" pitchFamily="18" charset="0"/>
                          <a:ea typeface="Calibri" panose="020F0502020204030204" pitchFamily="34" charset="0"/>
                        </a:rPr>
                        <a:t>92.63%</a:t>
                      </a:r>
                      <a:endParaRPr lang="en-US" sz="1000">
                        <a:effectLst/>
                        <a:latin typeface="Calibri" panose="020F0502020204030204" pitchFamily="34" charset="0"/>
                        <a:ea typeface="Calibri" panose="020F050202020403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000">
                          <a:effectLst/>
                          <a:latin typeface="Times New Roman" panose="02020603050405020304" pitchFamily="18" charset="0"/>
                          <a:ea typeface="Calibri" panose="020F0502020204030204" pitchFamily="34" charset="0"/>
                        </a:rPr>
                        <a:t>0.0736</a:t>
                      </a:r>
                      <a:endParaRPr lang="en-US" sz="1000">
                        <a:effectLst/>
                        <a:latin typeface="Calibri" panose="020F0502020204030204" pitchFamily="34" charset="0"/>
                        <a:ea typeface="Calibri" panose="020F050202020403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000">
                          <a:effectLst/>
                          <a:latin typeface="Times New Roman" panose="02020603050405020304" pitchFamily="18" charset="0"/>
                          <a:ea typeface="Calibri" panose="020F0502020204030204" pitchFamily="34" charset="0"/>
                        </a:rPr>
                        <a:t>0.9528</a:t>
                      </a:r>
                      <a:endParaRPr lang="en-US" sz="1000">
                        <a:effectLst/>
                        <a:latin typeface="Calibri" panose="020F0502020204030204" pitchFamily="34" charset="0"/>
                        <a:ea typeface="Calibri" panose="020F050202020403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000" dirty="0">
                          <a:effectLst/>
                          <a:latin typeface="Times New Roman" panose="02020603050405020304" pitchFamily="18" charset="0"/>
                          <a:ea typeface="Calibri" panose="020F0502020204030204" pitchFamily="34" charset="0"/>
                        </a:rPr>
                        <a:t>0.9517</a:t>
                      </a:r>
                      <a:endParaRPr lang="en-US" sz="1000" dirty="0">
                        <a:effectLst/>
                        <a:latin typeface="Calibri" panose="020F0502020204030204" pitchFamily="34" charset="0"/>
                        <a:ea typeface="Calibri" panose="020F050202020403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01216009"/>
                  </a:ext>
                </a:extLst>
              </a:tr>
              <a:tr h="197061">
                <a:tc vMerge="1">
                  <a:txBody>
                    <a:bodyPr/>
                    <a:lstStyle/>
                    <a:p>
                      <a:endParaRPr lang="en-US"/>
                    </a:p>
                  </a:txBody>
                  <a:tcPr/>
                </a:tc>
                <a:tc vMerge="1">
                  <a:txBody>
                    <a:bodyPr/>
                    <a:lstStyle/>
                    <a:p>
                      <a:endParaRPr lang="en-US"/>
                    </a:p>
                  </a:txBody>
                  <a:tcPr/>
                </a:tc>
                <a:tc>
                  <a:txBody>
                    <a:bodyPr/>
                    <a:lstStyle/>
                    <a:p>
                      <a:pPr marL="0" marR="0" algn="ctr">
                        <a:lnSpc>
                          <a:spcPct val="107000"/>
                        </a:lnSpc>
                        <a:spcBef>
                          <a:spcPts val="0"/>
                        </a:spcBef>
                        <a:spcAft>
                          <a:spcPts val="0"/>
                        </a:spcAft>
                      </a:pPr>
                      <a:r>
                        <a:rPr lang="en-US" sz="1000" dirty="0">
                          <a:effectLst/>
                          <a:latin typeface="Times New Roman" panose="02020603050405020304" pitchFamily="18" charset="0"/>
                          <a:ea typeface="Calibri" panose="020F0502020204030204" pitchFamily="34" charset="0"/>
                        </a:rPr>
                        <a:t>Subject5</a:t>
                      </a:r>
                      <a:endParaRPr lang="en-US" sz="1000" dirty="0">
                        <a:effectLst/>
                        <a:latin typeface="Calibri" panose="020F0502020204030204" pitchFamily="34" charset="0"/>
                        <a:ea typeface="Calibri" panose="020F050202020403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000">
                          <a:effectLst/>
                          <a:latin typeface="Times New Roman" panose="02020603050405020304" pitchFamily="18" charset="0"/>
                          <a:ea typeface="Calibri" panose="020F0502020204030204" pitchFamily="34" charset="0"/>
                        </a:rPr>
                        <a:t>66.60%</a:t>
                      </a:r>
                      <a:endParaRPr lang="en-US" sz="1000">
                        <a:effectLst/>
                        <a:latin typeface="Calibri" panose="020F0502020204030204" pitchFamily="34" charset="0"/>
                        <a:ea typeface="Calibri" panose="020F050202020403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000">
                          <a:effectLst/>
                          <a:latin typeface="Times New Roman" panose="02020603050405020304" pitchFamily="18" charset="0"/>
                          <a:ea typeface="Calibri" panose="020F0502020204030204" pitchFamily="34" charset="0"/>
                        </a:rPr>
                        <a:t>60.16%</a:t>
                      </a:r>
                      <a:endParaRPr lang="en-US" sz="1000">
                        <a:effectLst/>
                        <a:latin typeface="Calibri" panose="020F0502020204030204" pitchFamily="34" charset="0"/>
                        <a:ea typeface="Calibri" panose="020F050202020403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000">
                          <a:effectLst/>
                          <a:latin typeface="Times New Roman" panose="02020603050405020304" pitchFamily="18" charset="0"/>
                          <a:ea typeface="Calibri" panose="020F0502020204030204" pitchFamily="34" charset="0"/>
                        </a:rPr>
                        <a:t>98.68%</a:t>
                      </a:r>
                      <a:endParaRPr lang="en-US" sz="1000">
                        <a:effectLst/>
                        <a:latin typeface="Calibri" panose="020F0502020204030204" pitchFamily="34" charset="0"/>
                        <a:ea typeface="Calibri" panose="020F050202020403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000">
                          <a:effectLst/>
                          <a:latin typeface="Times New Roman" panose="02020603050405020304" pitchFamily="18" charset="0"/>
                          <a:ea typeface="Calibri" panose="020F0502020204030204" pitchFamily="34" charset="0"/>
                        </a:rPr>
                        <a:t>0.0131</a:t>
                      </a:r>
                      <a:endParaRPr lang="en-US" sz="1000">
                        <a:effectLst/>
                        <a:latin typeface="Calibri" panose="020F0502020204030204" pitchFamily="34" charset="0"/>
                        <a:ea typeface="Calibri" panose="020F050202020403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000">
                          <a:effectLst/>
                          <a:latin typeface="Times New Roman" panose="02020603050405020304" pitchFamily="18" charset="0"/>
                          <a:ea typeface="Calibri" panose="020F0502020204030204" pitchFamily="34" charset="0"/>
                        </a:rPr>
                        <a:t>0.6638</a:t>
                      </a:r>
                      <a:endParaRPr lang="en-US" sz="1000">
                        <a:effectLst/>
                        <a:latin typeface="Calibri" panose="020F0502020204030204" pitchFamily="34" charset="0"/>
                        <a:ea typeface="Calibri" panose="020F050202020403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000" dirty="0">
                          <a:effectLst/>
                          <a:latin typeface="Times New Roman" panose="02020603050405020304" pitchFamily="18" charset="0"/>
                          <a:ea typeface="Calibri" panose="020F0502020204030204" pitchFamily="34" charset="0"/>
                        </a:rPr>
                        <a:t>0.7500</a:t>
                      </a:r>
                      <a:endParaRPr lang="en-US" sz="1000" dirty="0">
                        <a:effectLst/>
                        <a:latin typeface="Calibri" panose="020F0502020204030204" pitchFamily="34" charset="0"/>
                        <a:ea typeface="Calibri" panose="020F050202020403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43457255"/>
                  </a:ext>
                </a:extLst>
              </a:tr>
              <a:tr h="197061">
                <a:tc gridSpan="3">
                  <a:txBody>
                    <a:bodyPr/>
                    <a:lstStyle/>
                    <a:p>
                      <a:pPr marL="0" marR="0" algn="ctr">
                        <a:lnSpc>
                          <a:spcPct val="107000"/>
                        </a:lnSpc>
                        <a:spcBef>
                          <a:spcPts val="0"/>
                        </a:spcBef>
                        <a:spcAft>
                          <a:spcPts val="0"/>
                        </a:spcAft>
                      </a:pPr>
                      <a:r>
                        <a:rPr lang="en-US" sz="1000" b="1" dirty="0">
                          <a:solidFill>
                            <a:srgbClr val="00B0F0"/>
                          </a:solidFill>
                          <a:effectLst/>
                          <a:latin typeface="Times New Roman" panose="02020603050405020304" pitchFamily="18" charset="0"/>
                          <a:ea typeface="Calibri" panose="020F0502020204030204" pitchFamily="34" charset="0"/>
                        </a:rPr>
                        <a:t>Mean Performance</a:t>
                      </a:r>
                      <a:endParaRPr lang="en-US" sz="1000" dirty="0">
                        <a:solidFill>
                          <a:srgbClr val="00B0F0"/>
                        </a:solidFill>
                        <a:effectLst/>
                        <a:latin typeface="Calibri" panose="020F0502020204030204" pitchFamily="34" charset="0"/>
                        <a:ea typeface="Calibri" panose="020F050202020403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lnL w="12700" cap="flat" cmpd="sng" algn="ctr">
                      <a:solidFill>
                        <a:srgbClr val="000000"/>
                      </a:solidFill>
                      <a:prstDash val="solid"/>
                      <a:round/>
                      <a:headEnd type="none" w="med" len="med"/>
                      <a:tailEnd type="none" w="med" len="med"/>
                    </a:lnL>
                    <a:lnT w="12700" cap="flat" cmpd="sng" algn="ctr">
                      <a:solidFill>
                        <a:srgbClr val="000000"/>
                      </a:solidFill>
                      <a:prstDash val="solid"/>
                      <a:round/>
                      <a:headEnd type="none" w="med" len="med"/>
                      <a:tailEnd type="none" w="med" len="med"/>
                    </a:lnT>
                  </a:tcPr>
                </a:tc>
                <a:tc hMerge="1">
                  <a:txBody>
                    <a:bodyPr/>
                    <a:lstStyle/>
                    <a:p>
                      <a:endParaRPr lang="en-US"/>
                    </a:p>
                  </a:txBody>
                  <a:tcPr/>
                </a:tc>
                <a:tc>
                  <a:txBody>
                    <a:bodyPr/>
                    <a:lstStyle/>
                    <a:p>
                      <a:pPr marL="0" marR="0" algn="ctr">
                        <a:lnSpc>
                          <a:spcPct val="107000"/>
                        </a:lnSpc>
                        <a:spcBef>
                          <a:spcPts val="0"/>
                        </a:spcBef>
                        <a:spcAft>
                          <a:spcPts val="0"/>
                        </a:spcAft>
                      </a:pPr>
                      <a:r>
                        <a:rPr lang="en-US" sz="1000" b="1" dirty="0">
                          <a:solidFill>
                            <a:srgbClr val="00B0F0"/>
                          </a:solidFill>
                          <a:effectLst/>
                          <a:latin typeface="Times New Roman" panose="02020603050405020304" pitchFamily="18" charset="0"/>
                          <a:ea typeface="Calibri" panose="020F0502020204030204" pitchFamily="34" charset="0"/>
                        </a:rPr>
                        <a:t>86.41%</a:t>
                      </a:r>
                      <a:endParaRPr lang="en-US" sz="1000" dirty="0">
                        <a:solidFill>
                          <a:srgbClr val="00B0F0"/>
                        </a:solidFill>
                        <a:effectLst/>
                        <a:latin typeface="Calibri" panose="020F0502020204030204" pitchFamily="34" charset="0"/>
                        <a:ea typeface="Calibri" panose="020F050202020403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000" b="1" dirty="0">
                          <a:solidFill>
                            <a:srgbClr val="00B0F0"/>
                          </a:solidFill>
                          <a:effectLst/>
                          <a:latin typeface="Times New Roman" panose="02020603050405020304" pitchFamily="18" charset="0"/>
                          <a:ea typeface="Calibri" panose="020F0502020204030204" pitchFamily="34" charset="0"/>
                        </a:rPr>
                        <a:t>88.85%</a:t>
                      </a:r>
                      <a:endParaRPr lang="en-US" sz="1000" dirty="0">
                        <a:solidFill>
                          <a:srgbClr val="00B0F0"/>
                        </a:solidFill>
                        <a:effectLst/>
                        <a:latin typeface="Calibri" panose="020F0502020204030204" pitchFamily="34" charset="0"/>
                        <a:ea typeface="Calibri" panose="020F050202020403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000" b="1" dirty="0">
                          <a:solidFill>
                            <a:srgbClr val="00B0F0"/>
                          </a:solidFill>
                          <a:effectLst/>
                          <a:latin typeface="Times New Roman" panose="02020603050405020304" pitchFamily="18" charset="0"/>
                          <a:ea typeface="Calibri" panose="020F0502020204030204" pitchFamily="34" charset="0"/>
                        </a:rPr>
                        <a:t>91.40%</a:t>
                      </a:r>
                      <a:endParaRPr lang="en-US" sz="1000" dirty="0">
                        <a:solidFill>
                          <a:srgbClr val="00B0F0"/>
                        </a:solidFill>
                        <a:effectLst/>
                        <a:latin typeface="Calibri" panose="020F0502020204030204" pitchFamily="34" charset="0"/>
                        <a:ea typeface="Calibri" panose="020F050202020403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000" b="1" dirty="0">
                          <a:solidFill>
                            <a:srgbClr val="00B0F0"/>
                          </a:solidFill>
                          <a:effectLst/>
                          <a:latin typeface="Times New Roman" panose="02020603050405020304" pitchFamily="18" charset="0"/>
                          <a:ea typeface="Calibri" panose="020F0502020204030204" pitchFamily="34" charset="0"/>
                        </a:rPr>
                        <a:t>0.0857</a:t>
                      </a:r>
                      <a:endParaRPr lang="en-US" sz="1000" dirty="0">
                        <a:solidFill>
                          <a:srgbClr val="00B0F0"/>
                        </a:solidFill>
                        <a:effectLst/>
                        <a:latin typeface="Calibri" panose="020F0502020204030204" pitchFamily="34" charset="0"/>
                        <a:ea typeface="Calibri" panose="020F050202020403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000" b="1" dirty="0">
                          <a:solidFill>
                            <a:srgbClr val="00B0F0"/>
                          </a:solidFill>
                          <a:effectLst/>
                          <a:latin typeface="Times New Roman" panose="02020603050405020304" pitchFamily="18" charset="0"/>
                          <a:ea typeface="Calibri" panose="020F0502020204030204" pitchFamily="34" charset="0"/>
                        </a:rPr>
                        <a:t>0.8653</a:t>
                      </a:r>
                      <a:endParaRPr lang="en-US" sz="1000" dirty="0">
                        <a:solidFill>
                          <a:srgbClr val="00B0F0"/>
                        </a:solidFill>
                        <a:effectLst/>
                        <a:latin typeface="Calibri" panose="020F0502020204030204" pitchFamily="34" charset="0"/>
                        <a:ea typeface="Calibri" panose="020F050202020403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000" b="1" dirty="0">
                          <a:solidFill>
                            <a:srgbClr val="00B0F0"/>
                          </a:solidFill>
                          <a:effectLst/>
                          <a:latin typeface="Times New Roman" panose="02020603050405020304" pitchFamily="18" charset="0"/>
                          <a:ea typeface="Calibri" panose="020F0502020204030204" pitchFamily="34" charset="0"/>
                        </a:rPr>
                        <a:t>0.8832</a:t>
                      </a:r>
                      <a:endParaRPr lang="en-US" sz="1000" dirty="0">
                        <a:solidFill>
                          <a:srgbClr val="00B0F0"/>
                        </a:solidFill>
                        <a:effectLst/>
                        <a:latin typeface="Calibri" panose="020F0502020204030204" pitchFamily="34" charset="0"/>
                        <a:ea typeface="Calibri" panose="020F050202020403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7802703"/>
                  </a:ext>
                </a:extLst>
              </a:tr>
              <a:tr h="197061">
                <a:tc rowSpan="4">
                  <a:txBody>
                    <a:bodyPr/>
                    <a:lstStyle/>
                    <a:p>
                      <a:pPr marL="71755" marR="71755" algn="ctr">
                        <a:lnSpc>
                          <a:spcPct val="107000"/>
                        </a:lnSpc>
                        <a:spcBef>
                          <a:spcPts val="0"/>
                        </a:spcBef>
                        <a:spcAft>
                          <a:spcPts val="0"/>
                        </a:spcAft>
                      </a:pPr>
                      <a:r>
                        <a:rPr lang="en-US" sz="1000" dirty="0">
                          <a:effectLst/>
                          <a:latin typeface="Times New Roman" panose="02020603050405020304" pitchFamily="18" charset="0"/>
                          <a:ea typeface="Calibri" panose="020F0502020204030204" pitchFamily="34" charset="0"/>
                        </a:rPr>
                        <a:t> </a:t>
                      </a:r>
                      <a:endParaRPr lang="en-US" sz="1000" dirty="0">
                        <a:effectLst/>
                        <a:latin typeface="Calibri" panose="020F0502020204030204" pitchFamily="34" charset="0"/>
                        <a:ea typeface="Calibri" panose="020F0502020204030204" pitchFamily="34" charset="0"/>
                      </a:endParaRPr>
                    </a:p>
                    <a:p>
                      <a:pPr marL="71755" marR="71755" algn="ctr">
                        <a:lnSpc>
                          <a:spcPct val="107000"/>
                        </a:lnSpc>
                        <a:spcBef>
                          <a:spcPts val="0"/>
                        </a:spcBef>
                        <a:spcAft>
                          <a:spcPts val="0"/>
                        </a:spcAft>
                      </a:pPr>
                      <a:endParaRPr lang="en-US" sz="1000" dirty="0">
                        <a:effectLst/>
                        <a:latin typeface="Times New Roman" panose="02020603050405020304" pitchFamily="18" charset="0"/>
                        <a:ea typeface="Calibri" panose="020F0502020204030204" pitchFamily="34" charset="0"/>
                      </a:endParaRPr>
                    </a:p>
                    <a:p>
                      <a:pPr marL="71755" marR="71755" algn="ctr">
                        <a:lnSpc>
                          <a:spcPct val="107000"/>
                        </a:lnSpc>
                        <a:spcBef>
                          <a:spcPts val="0"/>
                        </a:spcBef>
                        <a:spcAft>
                          <a:spcPts val="0"/>
                        </a:spcAft>
                      </a:pPr>
                      <a:endParaRPr lang="en-US" sz="1000" dirty="0">
                        <a:effectLst/>
                        <a:latin typeface="Times New Roman" panose="02020603050405020304" pitchFamily="18" charset="0"/>
                        <a:ea typeface="Calibri" panose="020F0502020204030204" pitchFamily="34" charset="0"/>
                      </a:endParaRPr>
                    </a:p>
                    <a:p>
                      <a:pPr marL="71755" marR="71755" algn="ctr">
                        <a:lnSpc>
                          <a:spcPct val="107000"/>
                        </a:lnSpc>
                        <a:spcBef>
                          <a:spcPts val="0"/>
                        </a:spcBef>
                        <a:spcAft>
                          <a:spcPts val="0"/>
                        </a:spcAft>
                      </a:pPr>
                      <a:r>
                        <a:rPr lang="en-US" sz="1000" dirty="0">
                          <a:effectLst/>
                          <a:latin typeface="Times New Roman" panose="02020603050405020304" pitchFamily="18" charset="0"/>
                          <a:ea typeface="Calibri" panose="020F0502020204030204" pitchFamily="34" charset="0"/>
                        </a:rPr>
                        <a:t>Case-3</a:t>
                      </a:r>
                      <a:endParaRPr lang="en-US" sz="1000" dirty="0">
                        <a:effectLst/>
                        <a:latin typeface="Calibri" panose="020F0502020204030204" pitchFamily="34" charset="0"/>
                        <a:ea typeface="Calibri" panose="020F0502020204030204" pitchFamily="34" charset="0"/>
                      </a:endParaRPr>
                    </a:p>
                  </a:txBody>
                  <a:tcPr marL="68580" marR="68580" marT="0" marB="0" vert="vert27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4">
                  <a:txBody>
                    <a:bodyPr/>
                    <a:lstStyle/>
                    <a:p>
                      <a:pPr marL="71755" marR="71755" algn="ctr">
                        <a:lnSpc>
                          <a:spcPct val="107000"/>
                        </a:lnSpc>
                        <a:spcBef>
                          <a:spcPts val="0"/>
                        </a:spcBef>
                        <a:spcAft>
                          <a:spcPts val="0"/>
                        </a:spcAft>
                      </a:pPr>
                      <a:r>
                        <a:rPr lang="en-US" sz="1000" dirty="0">
                          <a:effectLst/>
                          <a:latin typeface="Times New Roman" panose="02020603050405020304" pitchFamily="18" charset="0"/>
                          <a:ea typeface="Calibri" panose="020F0502020204030204" pitchFamily="34" charset="0"/>
                        </a:rPr>
                        <a:t> </a:t>
                      </a:r>
                      <a:endParaRPr lang="en-US" sz="1000" dirty="0">
                        <a:effectLst/>
                        <a:latin typeface="Calibri" panose="020F0502020204030204" pitchFamily="34" charset="0"/>
                        <a:ea typeface="Calibri" panose="020F0502020204030204" pitchFamily="34" charset="0"/>
                      </a:endParaRPr>
                    </a:p>
                    <a:p>
                      <a:pPr marL="71755" marR="71755" algn="ctr">
                        <a:lnSpc>
                          <a:spcPct val="107000"/>
                        </a:lnSpc>
                        <a:spcBef>
                          <a:spcPts val="0"/>
                        </a:spcBef>
                        <a:spcAft>
                          <a:spcPts val="0"/>
                        </a:spcAft>
                      </a:pPr>
                      <a:endParaRPr lang="en-US" sz="1000" dirty="0">
                        <a:effectLst/>
                        <a:latin typeface="Times New Roman" panose="02020603050405020304" pitchFamily="18" charset="0"/>
                        <a:ea typeface="Calibri" panose="020F0502020204030204" pitchFamily="34" charset="0"/>
                      </a:endParaRPr>
                    </a:p>
                    <a:p>
                      <a:pPr marL="71755" marR="71755" algn="ctr">
                        <a:lnSpc>
                          <a:spcPct val="107000"/>
                        </a:lnSpc>
                        <a:spcBef>
                          <a:spcPts val="0"/>
                        </a:spcBef>
                        <a:spcAft>
                          <a:spcPts val="0"/>
                        </a:spcAft>
                      </a:pPr>
                      <a:endParaRPr lang="en-US" sz="1000" dirty="0">
                        <a:effectLst/>
                        <a:latin typeface="Times New Roman" panose="02020603050405020304" pitchFamily="18" charset="0"/>
                        <a:ea typeface="Calibri" panose="020F0502020204030204" pitchFamily="34" charset="0"/>
                      </a:endParaRPr>
                    </a:p>
                    <a:p>
                      <a:pPr marL="71755" marR="71755" algn="ctr">
                        <a:lnSpc>
                          <a:spcPct val="107000"/>
                        </a:lnSpc>
                        <a:spcBef>
                          <a:spcPts val="0"/>
                        </a:spcBef>
                        <a:spcAft>
                          <a:spcPts val="0"/>
                        </a:spcAft>
                      </a:pPr>
                      <a:r>
                        <a:rPr lang="en-US" sz="1000" dirty="0">
                          <a:effectLst/>
                          <a:latin typeface="Times New Roman" panose="02020603050405020304" pitchFamily="18" charset="0"/>
                          <a:ea typeface="Calibri" panose="020F0502020204030204" pitchFamily="34" charset="0"/>
                        </a:rPr>
                        <a:t>Subject3</a:t>
                      </a:r>
                      <a:endParaRPr lang="en-US" sz="1000" dirty="0">
                        <a:effectLst/>
                        <a:latin typeface="Calibri" panose="020F0502020204030204" pitchFamily="34" charset="0"/>
                        <a:ea typeface="Calibri" panose="020F0502020204030204" pitchFamily="34" charset="0"/>
                      </a:endParaRPr>
                    </a:p>
                  </a:txBody>
                  <a:tcPr marL="68580" marR="68580" marT="0" marB="0" vert="vert27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000" dirty="0">
                          <a:effectLst/>
                          <a:latin typeface="Times New Roman" panose="02020603050405020304" pitchFamily="18" charset="0"/>
                          <a:ea typeface="Calibri" panose="020F0502020204030204" pitchFamily="34" charset="0"/>
                        </a:rPr>
                        <a:t>Subject1</a:t>
                      </a:r>
                      <a:endParaRPr lang="en-US" sz="1000" dirty="0">
                        <a:effectLst/>
                        <a:latin typeface="Calibri" panose="020F0502020204030204" pitchFamily="34" charset="0"/>
                        <a:ea typeface="Calibri" panose="020F050202020403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000">
                          <a:effectLst/>
                          <a:latin typeface="Times New Roman" panose="02020603050405020304" pitchFamily="18" charset="0"/>
                          <a:ea typeface="Calibri" panose="020F0502020204030204" pitchFamily="34" charset="0"/>
                        </a:rPr>
                        <a:t>79.39%</a:t>
                      </a:r>
                      <a:endParaRPr lang="en-US" sz="1000">
                        <a:effectLst/>
                        <a:latin typeface="Calibri" panose="020F0502020204030204" pitchFamily="34" charset="0"/>
                        <a:ea typeface="Calibri" panose="020F050202020403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000">
                          <a:effectLst/>
                          <a:latin typeface="Times New Roman" panose="02020603050405020304" pitchFamily="18" charset="0"/>
                          <a:ea typeface="Calibri" panose="020F0502020204030204" pitchFamily="34" charset="0"/>
                        </a:rPr>
                        <a:t>70.87%</a:t>
                      </a:r>
                      <a:endParaRPr lang="en-US" sz="1000">
                        <a:effectLst/>
                        <a:latin typeface="Calibri" panose="020F0502020204030204" pitchFamily="34" charset="0"/>
                        <a:ea typeface="Calibri" panose="020F050202020403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000">
                          <a:effectLst/>
                          <a:latin typeface="Times New Roman" panose="02020603050405020304" pitchFamily="18" charset="0"/>
                          <a:ea typeface="Calibri" panose="020F0502020204030204" pitchFamily="34" charset="0"/>
                        </a:rPr>
                        <a:t>99.13%</a:t>
                      </a:r>
                      <a:endParaRPr lang="en-US" sz="1000">
                        <a:effectLst/>
                        <a:latin typeface="Calibri" panose="020F0502020204030204" pitchFamily="34" charset="0"/>
                        <a:ea typeface="Calibri" panose="020F050202020403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000">
                          <a:effectLst/>
                          <a:latin typeface="Times New Roman" panose="02020603050405020304" pitchFamily="18" charset="0"/>
                          <a:ea typeface="Calibri" panose="020F0502020204030204" pitchFamily="34" charset="0"/>
                        </a:rPr>
                        <a:t>0.0086</a:t>
                      </a:r>
                      <a:endParaRPr lang="en-US" sz="1000">
                        <a:effectLst/>
                        <a:latin typeface="Calibri" panose="020F0502020204030204" pitchFamily="34" charset="0"/>
                        <a:ea typeface="Calibri" panose="020F050202020403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000">
                          <a:effectLst/>
                          <a:latin typeface="Times New Roman" panose="02020603050405020304" pitchFamily="18" charset="0"/>
                          <a:ea typeface="Calibri" panose="020F0502020204030204" pitchFamily="34" charset="0"/>
                        </a:rPr>
                        <a:t>0.7949</a:t>
                      </a:r>
                      <a:endParaRPr lang="en-US" sz="1000">
                        <a:effectLst/>
                        <a:latin typeface="Calibri" panose="020F0502020204030204" pitchFamily="34" charset="0"/>
                        <a:ea typeface="Calibri" panose="020F050202020403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000">
                          <a:effectLst/>
                          <a:latin typeface="Times New Roman" panose="02020603050405020304" pitchFamily="18" charset="0"/>
                          <a:ea typeface="Calibri" panose="020F0502020204030204" pitchFamily="34" charset="0"/>
                        </a:rPr>
                        <a:t>0.8277</a:t>
                      </a:r>
                      <a:endParaRPr lang="en-US" sz="1000">
                        <a:effectLst/>
                        <a:latin typeface="Calibri" panose="020F0502020204030204" pitchFamily="34" charset="0"/>
                        <a:ea typeface="Calibri" panose="020F050202020403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87436222"/>
                  </a:ext>
                </a:extLst>
              </a:tr>
              <a:tr h="197061">
                <a:tc vMerge="1">
                  <a:txBody>
                    <a:bodyPr/>
                    <a:lstStyle/>
                    <a:p>
                      <a:endParaRPr lang="en-US"/>
                    </a:p>
                  </a:txBody>
                  <a:tcPr/>
                </a:tc>
                <a:tc vMerge="1">
                  <a:txBody>
                    <a:bodyPr/>
                    <a:lstStyle/>
                    <a:p>
                      <a:endParaRPr lang="en-US"/>
                    </a:p>
                  </a:txBody>
                  <a:tcPr/>
                </a:tc>
                <a:tc>
                  <a:txBody>
                    <a:bodyPr/>
                    <a:lstStyle/>
                    <a:p>
                      <a:pPr marL="0" marR="0" algn="ctr">
                        <a:lnSpc>
                          <a:spcPct val="107000"/>
                        </a:lnSpc>
                        <a:spcBef>
                          <a:spcPts val="0"/>
                        </a:spcBef>
                        <a:spcAft>
                          <a:spcPts val="0"/>
                        </a:spcAft>
                      </a:pPr>
                      <a:r>
                        <a:rPr lang="en-US" sz="1000" dirty="0">
                          <a:effectLst/>
                          <a:latin typeface="Times New Roman" panose="02020603050405020304" pitchFamily="18" charset="0"/>
                          <a:ea typeface="Calibri" panose="020F0502020204030204" pitchFamily="34" charset="0"/>
                        </a:rPr>
                        <a:t>Subject2</a:t>
                      </a:r>
                      <a:endParaRPr lang="en-US" sz="1000" dirty="0">
                        <a:effectLst/>
                        <a:latin typeface="Calibri" panose="020F0502020204030204" pitchFamily="34" charset="0"/>
                        <a:ea typeface="Calibri" panose="020F050202020403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000">
                          <a:effectLst/>
                          <a:latin typeface="Times New Roman" panose="02020603050405020304" pitchFamily="18" charset="0"/>
                          <a:ea typeface="Calibri" panose="020F0502020204030204" pitchFamily="34" charset="0"/>
                        </a:rPr>
                        <a:t>64.44%</a:t>
                      </a:r>
                      <a:endParaRPr lang="en-US" sz="1000">
                        <a:effectLst/>
                        <a:latin typeface="Calibri" panose="020F0502020204030204" pitchFamily="34" charset="0"/>
                        <a:ea typeface="Calibri" panose="020F050202020403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000">
                          <a:effectLst/>
                          <a:latin typeface="Times New Roman" panose="02020603050405020304" pitchFamily="18" charset="0"/>
                          <a:ea typeface="Calibri" panose="020F0502020204030204" pitchFamily="34" charset="0"/>
                        </a:rPr>
                        <a:t>58.45%</a:t>
                      </a:r>
                      <a:endParaRPr lang="en-US" sz="1000">
                        <a:effectLst/>
                        <a:latin typeface="Calibri" panose="020F0502020204030204" pitchFamily="34" charset="0"/>
                        <a:ea typeface="Calibri" panose="020F050202020403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000">
                          <a:effectLst/>
                          <a:latin typeface="Times New Roman" panose="02020603050405020304" pitchFamily="18" charset="0"/>
                          <a:ea typeface="Calibri" panose="020F0502020204030204" pitchFamily="34" charset="0"/>
                        </a:rPr>
                        <a:t>98.31%</a:t>
                      </a:r>
                      <a:endParaRPr lang="en-US" sz="1000">
                        <a:effectLst/>
                        <a:latin typeface="Calibri" panose="020F0502020204030204" pitchFamily="34" charset="0"/>
                        <a:ea typeface="Calibri" panose="020F050202020403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000">
                          <a:effectLst/>
                          <a:latin typeface="Times New Roman" panose="02020603050405020304" pitchFamily="18" charset="0"/>
                          <a:ea typeface="Calibri" panose="020F0502020204030204" pitchFamily="34" charset="0"/>
                        </a:rPr>
                        <a:t>0.0168</a:t>
                      </a:r>
                      <a:endParaRPr lang="en-US" sz="1000">
                        <a:effectLst/>
                        <a:latin typeface="Calibri" panose="020F0502020204030204" pitchFamily="34" charset="0"/>
                        <a:ea typeface="Calibri" panose="020F050202020403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000">
                          <a:effectLst/>
                          <a:latin typeface="Times New Roman" panose="02020603050405020304" pitchFamily="18" charset="0"/>
                          <a:ea typeface="Calibri" panose="020F0502020204030204" pitchFamily="34" charset="0"/>
                        </a:rPr>
                        <a:t>0.6454</a:t>
                      </a:r>
                      <a:endParaRPr lang="en-US" sz="1000">
                        <a:effectLst/>
                        <a:latin typeface="Calibri" panose="020F0502020204030204" pitchFamily="34" charset="0"/>
                        <a:ea typeface="Calibri" panose="020F050202020403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000">
                          <a:effectLst/>
                          <a:latin typeface="Times New Roman" panose="02020603050405020304" pitchFamily="18" charset="0"/>
                          <a:ea typeface="Calibri" panose="020F0502020204030204" pitchFamily="34" charset="0"/>
                        </a:rPr>
                        <a:t>0.7364</a:t>
                      </a:r>
                      <a:endParaRPr lang="en-US" sz="1000">
                        <a:effectLst/>
                        <a:latin typeface="Calibri" panose="020F0502020204030204" pitchFamily="34" charset="0"/>
                        <a:ea typeface="Calibri" panose="020F050202020403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18523144"/>
                  </a:ext>
                </a:extLst>
              </a:tr>
              <a:tr h="197061">
                <a:tc vMerge="1">
                  <a:txBody>
                    <a:bodyPr/>
                    <a:lstStyle/>
                    <a:p>
                      <a:endParaRPr lang="en-US"/>
                    </a:p>
                  </a:txBody>
                  <a:tcPr/>
                </a:tc>
                <a:tc vMerge="1">
                  <a:txBody>
                    <a:bodyPr/>
                    <a:lstStyle/>
                    <a:p>
                      <a:endParaRPr lang="en-US"/>
                    </a:p>
                  </a:txBody>
                  <a:tcPr/>
                </a:tc>
                <a:tc>
                  <a:txBody>
                    <a:bodyPr/>
                    <a:lstStyle/>
                    <a:p>
                      <a:pPr marL="0" marR="0" algn="ctr">
                        <a:lnSpc>
                          <a:spcPct val="107000"/>
                        </a:lnSpc>
                        <a:spcBef>
                          <a:spcPts val="0"/>
                        </a:spcBef>
                        <a:spcAft>
                          <a:spcPts val="0"/>
                        </a:spcAft>
                      </a:pPr>
                      <a:r>
                        <a:rPr lang="en-US" sz="1000" dirty="0">
                          <a:effectLst/>
                          <a:latin typeface="Times New Roman" panose="02020603050405020304" pitchFamily="18" charset="0"/>
                          <a:ea typeface="Calibri" panose="020F0502020204030204" pitchFamily="34" charset="0"/>
                        </a:rPr>
                        <a:t>Subject4</a:t>
                      </a:r>
                      <a:endParaRPr lang="en-US" sz="1000" dirty="0">
                        <a:effectLst/>
                        <a:latin typeface="Calibri" panose="020F0502020204030204" pitchFamily="34" charset="0"/>
                        <a:ea typeface="Calibri" panose="020F050202020403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000">
                          <a:effectLst/>
                          <a:latin typeface="Times New Roman" panose="02020603050405020304" pitchFamily="18" charset="0"/>
                          <a:ea typeface="Calibri" panose="020F0502020204030204" pitchFamily="34" charset="0"/>
                        </a:rPr>
                        <a:t>94.08%</a:t>
                      </a:r>
                      <a:endParaRPr lang="en-US" sz="1000">
                        <a:effectLst/>
                        <a:latin typeface="Calibri" panose="020F0502020204030204" pitchFamily="34" charset="0"/>
                        <a:ea typeface="Calibri" panose="020F050202020403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000">
                          <a:effectLst/>
                          <a:latin typeface="Times New Roman" panose="02020603050405020304" pitchFamily="18" charset="0"/>
                          <a:ea typeface="Calibri" panose="020F0502020204030204" pitchFamily="34" charset="0"/>
                        </a:rPr>
                        <a:t>90.07%</a:t>
                      </a:r>
                      <a:endParaRPr lang="en-US" sz="1000">
                        <a:effectLst/>
                        <a:latin typeface="Calibri" panose="020F0502020204030204" pitchFamily="34" charset="0"/>
                        <a:ea typeface="Calibri" panose="020F050202020403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000">
                          <a:effectLst/>
                          <a:latin typeface="Times New Roman" panose="02020603050405020304" pitchFamily="18" charset="0"/>
                          <a:ea typeface="Calibri" panose="020F0502020204030204" pitchFamily="34" charset="0"/>
                        </a:rPr>
                        <a:t>99.15%</a:t>
                      </a:r>
                      <a:endParaRPr lang="en-US" sz="1000">
                        <a:effectLst/>
                        <a:latin typeface="Calibri" panose="020F0502020204030204" pitchFamily="34" charset="0"/>
                        <a:ea typeface="Calibri" panose="020F050202020403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000">
                          <a:effectLst/>
                          <a:latin typeface="Times New Roman" panose="02020603050405020304" pitchFamily="18" charset="0"/>
                          <a:ea typeface="Calibri" panose="020F0502020204030204" pitchFamily="34" charset="0"/>
                        </a:rPr>
                        <a:t>0.0084</a:t>
                      </a:r>
                      <a:endParaRPr lang="en-US" sz="1000">
                        <a:effectLst/>
                        <a:latin typeface="Calibri" panose="020F0502020204030204" pitchFamily="34" charset="0"/>
                        <a:ea typeface="Calibri" panose="020F050202020403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000">
                          <a:effectLst/>
                          <a:latin typeface="Times New Roman" panose="02020603050405020304" pitchFamily="18" charset="0"/>
                          <a:ea typeface="Calibri" panose="020F0502020204030204" pitchFamily="34" charset="0"/>
                        </a:rPr>
                        <a:t>0.9400</a:t>
                      </a:r>
                      <a:endParaRPr lang="en-US" sz="1000">
                        <a:effectLst/>
                        <a:latin typeface="Calibri" panose="020F0502020204030204" pitchFamily="34" charset="0"/>
                        <a:ea typeface="Calibri" panose="020F050202020403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000">
                          <a:effectLst/>
                          <a:latin typeface="Times New Roman" panose="02020603050405020304" pitchFamily="18" charset="0"/>
                          <a:ea typeface="Calibri" panose="020F0502020204030204" pitchFamily="34" charset="0"/>
                        </a:rPr>
                        <a:t>0.9444</a:t>
                      </a:r>
                      <a:endParaRPr lang="en-US" sz="1000">
                        <a:effectLst/>
                        <a:latin typeface="Calibri" panose="020F0502020204030204" pitchFamily="34" charset="0"/>
                        <a:ea typeface="Calibri" panose="020F050202020403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055160"/>
                  </a:ext>
                </a:extLst>
              </a:tr>
              <a:tr h="197061">
                <a:tc vMerge="1">
                  <a:txBody>
                    <a:bodyPr/>
                    <a:lstStyle/>
                    <a:p>
                      <a:endParaRPr lang="en-US"/>
                    </a:p>
                  </a:txBody>
                  <a:tcPr/>
                </a:tc>
                <a:tc vMerge="1">
                  <a:txBody>
                    <a:bodyPr/>
                    <a:lstStyle/>
                    <a:p>
                      <a:endParaRPr lang="en-US"/>
                    </a:p>
                  </a:txBody>
                  <a:tcPr/>
                </a:tc>
                <a:tc>
                  <a:txBody>
                    <a:bodyPr/>
                    <a:lstStyle/>
                    <a:p>
                      <a:pPr marL="0" marR="0" algn="ctr">
                        <a:lnSpc>
                          <a:spcPct val="107000"/>
                        </a:lnSpc>
                        <a:spcBef>
                          <a:spcPts val="0"/>
                        </a:spcBef>
                        <a:spcAft>
                          <a:spcPts val="0"/>
                        </a:spcAft>
                      </a:pPr>
                      <a:r>
                        <a:rPr lang="en-US" sz="1000" dirty="0">
                          <a:effectLst/>
                          <a:latin typeface="Times New Roman" panose="02020603050405020304" pitchFamily="18" charset="0"/>
                          <a:ea typeface="Calibri" panose="020F0502020204030204" pitchFamily="34" charset="0"/>
                        </a:rPr>
                        <a:t>Subject5</a:t>
                      </a:r>
                      <a:endParaRPr lang="en-US" sz="1000" dirty="0">
                        <a:effectLst/>
                        <a:latin typeface="Calibri" panose="020F0502020204030204" pitchFamily="34" charset="0"/>
                        <a:ea typeface="Calibri" panose="020F050202020403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000">
                          <a:effectLst/>
                          <a:latin typeface="Times New Roman" panose="02020603050405020304" pitchFamily="18" charset="0"/>
                          <a:ea typeface="Calibri" panose="020F0502020204030204" pitchFamily="34" charset="0"/>
                        </a:rPr>
                        <a:t>51.60%</a:t>
                      </a:r>
                      <a:endParaRPr lang="en-US" sz="1000">
                        <a:effectLst/>
                        <a:latin typeface="Calibri" panose="020F0502020204030204" pitchFamily="34" charset="0"/>
                        <a:ea typeface="Calibri" panose="020F050202020403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000">
                          <a:effectLst/>
                          <a:latin typeface="Times New Roman" panose="02020603050405020304" pitchFamily="18" charset="0"/>
                          <a:ea typeface="Calibri" panose="020F0502020204030204" pitchFamily="34" charset="0"/>
                        </a:rPr>
                        <a:t>50.97%</a:t>
                      </a:r>
                      <a:endParaRPr lang="en-US" sz="1000">
                        <a:effectLst/>
                        <a:latin typeface="Calibri" panose="020F0502020204030204" pitchFamily="34" charset="0"/>
                        <a:ea typeface="Calibri" panose="020F050202020403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000">
                          <a:effectLst/>
                          <a:latin typeface="Times New Roman" panose="02020603050405020304" pitchFamily="18" charset="0"/>
                          <a:ea typeface="Calibri" panose="020F0502020204030204" pitchFamily="34" charset="0"/>
                        </a:rPr>
                        <a:t>99.22%</a:t>
                      </a:r>
                      <a:endParaRPr lang="en-US" sz="1000">
                        <a:effectLst/>
                        <a:latin typeface="Calibri" panose="020F0502020204030204" pitchFamily="34" charset="0"/>
                        <a:ea typeface="Calibri" panose="020F050202020403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000">
                          <a:effectLst/>
                          <a:latin typeface="Times New Roman" panose="02020603050405020304" pitchFamily="18" charset="0"/>
                          <a:ea typeface="Calibri" panose="020F0502020204030204" pitchFamily="34" charset="0"/>
                        </a:rPr>
                        <a:t>0.0077</a:t>
                      </a:r>
                      <a:endParaRPr lang="en-US" sz="1000">
                        <a:effectLst/>
                        <a:latin typeface="Calibri" panose="020F0502020204030204" pitchFamily="34" charset="0"/>
                        <a:ea typeface="Calibri" panose="020F050202020403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000">
                          <a:effectLst/>
                          <a:latin typeface="Times New Roman" panose="02020603050405020304" pitchFamily="18" charset="0"/>
                          <a:ea typeface="Calibri" panose="020F0502020204030204" pitchFamily="34" charset="0"/>
                        </a:rPr>
                        <a:t>0.5127</a:t>
                      </a:r>
                      <a:endParaRPr lang="en-US" sz="1000">
                        <a:effectLst/>
                        <a:latin typeface="Calibri" panose="020F0502020204030204" pitchFamily="34" charset="0"/>
                        <a:ea typeface="Calibri" panose="020F050202020403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000">
                          <a:effectLst/>
                          <a:latin typeface="Times New Roman" panose="02020603050405020304" pitchFamily="18" charset="0"/>
                          <a:ea typeface="Calibri" panose="020F0502020204030204" pitchFamily="34" charset="0"/>
                        </a:rPr>
                        <a:t>0.6752</a:t>
                      </a:r>
                      <a:endParaRPr lang="en-US" sz="1000">
                        <a:effectLst/>
                        <a:latin typeface="Calibri" panose="020F0502020204030204" pitchFamily="34" charset="0"/>
                        <a:ea typeface="Calibri" panose="020F050202020403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37281600"/>
                  </a:ext>
                </a:extLst>
              </a:tr>
              <a:tr h="197061">
                <a:tc gridSpan="3">
                  <a:txBody>
                    <a:bodyPr/>
                    <a:lstStyle/>
                    <a:p>
                      <a:pPr marL="0" marR="0" algn="ctr">
                        <a:lnSpc>
                          <a:spcPct val="107000"/>
                        </a:lnSpc>
                        <a:spcBef>
                          <a:spcPts val="0"/>
                        </a:spcBef>
                        <a:spcAft>
                          <a:spcPts val="0"/>
                        </a:spcAft>
                      </a:pPr>
                      <a:r>
                        <a:rPr lang="en-US" sz="1000" b="1" dirty="0">
                          <a:solidFill>
                            <a:srgbClr val="00B0F0"/>
                          </a:solidFill>
                          <a:effectLst/>
                          <a:latin typeface="Times New Roman" panose="02020603050405020304" pitchFamily="18" charset="0"/>
                          <a:ea typeface="Calibri" panose="020F0502020204030204" pitchFamily="34" charset="0"/>
                        </a:rPr>
                        <a:t>Mean Performance</a:t>
                      </a:r>
                      <a:endParaRPr lang="en-US" sz="1000" dirty="0">
                        <a:solidFill>
                          <a:srgbClr val="00B0F0"/>
                        </a:solidFill>
                        <a:effectLst/>
                        <a:latin typeface="Calibri" panose="020F0502020204030204" pitchFamily="34" charset="0"/>
                        <a:ea typeface="Calibri" panose="020F050202020403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lnL w="12700" cap="flat" cmpd="sng" algn="ctr">
                      <a:solidFill>
                        <a:srgbClr val="000000"/>
                      </a:solidFill>
                      <a:prstDash val="solid"/>
                      <a:round/>
                      <a:headEnd type="none" w="med" len="med"/>
                      <a:tailEnd type="none" w="med" len="med"/>
                    </a:lnL>
                    <a:lnT w="12700" cap="flat" cmpd="sng" algn="ctr">
                      <a:solidFill>
                        <a:srgbClr val="000000"/>
                      </a:solidFill>
                      <a:prstDash val="solid"/>
                      <a:round/>
                      <a:headEnd type="none" w="med" len="med"/>
                      <a:tailEnd type="none" w="med" len="med"/>
                    </a:lnT>
                  </a:tcPr>
                </a:tc>
                <a:tc hMerge="1">
                  <a:txBody>
                    <a:bodyPr/>
                    <a:lstStyle/>
                    <a:p>
                      <a:endParaRPr lang="en-US"/>
                    </a:p>
                  </a:txBody>
                  <a:tcPr/>
                </a:tc>
                <a:tc>
                  <a:txBody>
                    <a:bodyPr/>
                    <a:lstStyle/>
                    <a:p>
                      <a:pPr marL="0" marR="0" algn="ctr">
                        <a:lnSpc>
                          <a:spcPct val="107000"/>
                        </a:lnSpc>
                        <a:spcBef>
                          <a:spcPts val="0"/>
                        </a:spcBef>
                        <a:spcAft>
                          <a:spcPts val="0"/>
                        </a:spcAft>
                      </a:pPr>
                      <a:r>
                        <a:rPr lang="en-US" sz="1000" b="1" dirty="0">
                          <a:solidFill>
                            <a:srgbClr val="00B0F0"/>
                          </a:solidFill>
                          <a:effectLst/>
                          <a:latin typeface="Times New Roman" panose="02020603050405020304" pitchFamily="18" charset="0"/>
                          <a:ea typeface="Calibri" panose="020F0502020204030204" pitchFamily="34" charset="0"/>
                        </a:rPr>
                        <a:t>72.37%</a:t>
                      </a:r>
                      <a:endParaRPr lang="en-US" sz="1000" dirty="0">
                        <a:solidFill>
                          <a:srgbClr val="00B0F0"/>
                        </a:solidFill>
                        <a:effectLst/>
                        <a:latin typeface="Calibri" panose="020F0502020204030204" pitchFamily="34" charset="0"/>
                        <a:ea typeface="Calibri" panose="020F050202020403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000" b="1" dirty="0">
                          <a:solidFill>
                            <a:srgbClr val="00B0F0"/>
                          </a:solidFill>
                          <a:effectLst/>
                          <a:latin typeface="Times New Roman" panose="02020603050405020304" pitchFamily="18" charset="0"/>
                          <a:ea typeface="Calibri" panose="020F0502020204030204" pitchFamily="34" charset="0"/>
                        </a:rPr>
                        <a:t>67.59%</a:t>
                      </a:r>
                      <a:endParaRPr lang="en-US" sz="1000" dirty="0">
                        <a:solidFill>
                          <a:srgbClr val="00B0F0"/>
                        </a:solidFill>
                        <a:effectLst/>
                        <a:latin typeface="Calibri" panose="020F0502020204030204" pitchFamily="34" charset="0"/>
                        <a:ea typeface="Calibri" panose="020F050202020403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000" b="1" dirty="0">
                          <a:solidFill>
                            <a:srgbClr val="00B0F0"/>
                          </a:solidFill>
                          <a:effectLst/>
                          <a:latin typeface="Times New Roman" panose="02020603050405020304" pitchFamily="18" charset="0"/>
                          <a:ea typeface="Calibri" panose="020F0502020204030204" pitchFamily="34" charset="0"/>
                        </a:rPr>
                        <a:t>98.95%</a:t>
                      </a:r>
                      <a:endParaRPr lang="en-US" sz="1000" dirty="0">
                        <a:solidFill>
                          <a:srgbClr val="00B0F0"/>
                        </a:solidFill>
                        <a:effectLst/>
                        <a:latin typeface="Calibri" panose="020F0502020204030204" pitchFamily="34" charset="0"/>
                        <a:ea typeface="Calibri" panose="020F050202020403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000" b="1" dirty="0">
                          <a:solidFill>
                            <a:srgbClr val="00B0F0"/>
                          </a:solidFill>
                          <a:effectLst/>
                          <a:latin typeface="Times New Roman" panose="02020603050405020304" pitchFamily="18" charset="0"/>
                          <a:ea typeface="Calibri" panose="020F0502020204030204" pitchFamily="34" charset="0"/>
                        </a:rPr>
                        <a:t>0.0103</a:t>
                      </a:r>
                      <a:endParaRPr lang="en-US" sz="1000" dirty="0">
                        <a:solidFill>
                          <a:srgbClr val="00B0F0"/>
                        </a:solidFill>
                        <a:effectLst/>
                        <a:latin typeface="Calibri" panose="020F0502020204030204" pitchFamily="34" charset="0"/>
                        <a:ea typeface="Calibri" panose="020F050202020403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000" b="1" dirty="0">
                          <a:solidFill>
                            <a:srgbClr val="00B0F0"/>
                          </a:solidFill>
                          <a:effectLst/>
                          <a:latin typeface="Times New Roman" panose="02020603050405020304" pitchFamily="18" charset="0"/>
                          <a:ea typeface="Calibri" panose="020F0502020204030204" pitchFamily="34" charset="0"/>
                        </a:rPr>
                        <a:t>0.7232</a:t>
                      </a:r>
                      <a:endParaRPr lang="en-US" sz="1000" dirty="0">
                        <a:solidFill>
                          <a:srgbClr val="00B0F0"/>
                        </a:solidFill>
                        <a:effectLst/>
                        <a:latin typeface="Calibri" panose="020F0502020204030204" pitchFamily="34" charset="0"/>
                        <a:ea typeface="Calibri" panose="020F050202020403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000" b="1" dirty="0">
                          <a:solidFill>
                            <a:srgbClr val="00B0F0"/>
                          </a:solidFill>
                          <a:effectLst/>
                          <a:latin typeface="Times New Roman" panose="02020603050405020304" pitchFamily="18" charset="0"/>
                          <a:ea typeface="Calibri" panose="020F0502020204030204" pitchFamily="34" charset="0"/>
                        </a:rPr>
                        <a:t>0.7959</a:t>
                      </a:r>
                      <a:endParaRPr lang="en-US" sz="1000" dirty="0">
                        <a:solidFill>
                          <a:srgbClr val="00B0F0"/>
                        </a:solidFill>
                        <a:effectLst/>
                        <a:latin typeface="Calibri" panose="020F0502020204030204" pitchFamily="34" charset="0"/>
                        <a:ea typeface="Calibri" panose="020F050202020403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23584883"/>
                  </a:ext>
                </a:extLst>
              </a:tr>
              <a:tr h="197061">
                <a:tc rowSpan="4">
                  <a:txBody>
                    <a:bodyPr/>
                    <a:lstStyle/>
                    <a:p>
                      <a:pPr marL="71755" marR="71755" algn="ctr">
                        <a:lnSpc>
                          <a:spcPct val="107000"/>
                        </a:lnSpc>
                        <a:spcBef>
                          <a:spcPts val="0"/>
                        </a:spcBef>
                        <a:spcAft>
                          <a:spcPts val="0"/>
                        </a:spcAft>
                      </a:pPr>
                      <a:r>
                        <a:rPr lang="en-US" sz="1000" dirty="0">
                          <a:effectLst/>
                          <a:latin typeface="Times New Roman" panose="02020603050405020304" pitchFamily="18" charset="0"/>
                          <a:ea typeface="Calibri" panose="020F0502020204030204" pitchFamily="34" charset="0"/>
                        </a:rPr>
                        <a:t> </a:t>
                      </a:r>
                      <a:endParaRPr lang="en-US" sz="1000" dirty="0">
                        <a:effectLst/>
                        <a:latin typeface="Calibri" panose="020F0502020204030204" pitchFamily="34" charset="0"/>
                        <a:ea typeface="Calibri" panose="020F0502020204030204" pitchFamily="34" charset="0"/>
                      </a:endParaRPr>
                    </a:p>
                    <a:p>
                      <a:pPr marL="71755" marR="71755" algn="ctr">
                        <a:lnSpc>
                          <a:spcPct val="107000"/>
                        </a:lnSpc>
                        <a:spcBef>
                          <a:spcPts val="0"/>
                        </a:spcBef>
                        <a:spcAft>
                          <a:spcPts val="0"/>
                        </a:spcAft>
                      </a:pPr>
                      <a:endParaRPr lang="en-US" sz="1000" dirty="0">
                        <a:effectLst/>
                        <a:latin typeface="Times New Roman" panose="02020603050405020304" pitchFamily="18" charset="0"/>
                        <a:ea typeface="Calibri" panose="020F0502020204030204" pitchFamily="34" charset="0"/>
                      </a:endParaRPr>
                    </a:p>
                    <a:p>
                      <a:pPr marL="71755" marR="71755" algn="ctr">
                        <a:lnSpc>
                          <a:spcPct val="107000"/>
                        </a:lnSpc>
                        <a:spcBef>
                          <a:spcPts val="0"/>
                        </a:spcBef>
                        <a:spcAft>
                          <a:spcPts val="0"/>
                        </a:spcAft>
                      </a:pPr>
                      <a:endParaRPr lang="en-US" sz="1000" dirty="0">
                        <a:effectLst/>
                        <a:latin typeface="Times New Roman" panose="02020603050405020304" pitchFamily="18" charset="0"/>
                        <a:ea typeface="Calibri" panose="020F0502020204030204" pitchFamily="34" charset="0"/>
                      </a:endParaRPr>
                    </a:p>
                    <a:p>
                      <a:pPr marL="71755" marR="71755" algn="ctr">
                        <a:lnSpc>
                          <a:spcPct val="107000"/>
                        </a:lnSpc>
                        <a:spcBef>
                          <a:spcPts val="0"/>
                        </a:spcBef>
                        <a:spcAft>
                          <a:spcPts val="0"/>
                        </a:spcAft>
                      </a:pPr>
                      <a:r>
                        <a:rPr lang="en-US" sz="1000" dirty="0">
                          <a:effectLst/>
                          <a:latin typeface="Times New Roman" panose="02020603050405020304" pitchFamily="18" charset="0"/>
                          <a:ea typeface="Calibri" panose="020F0502020204030204" pitchFamily="34" charset="0"/>
                        </a:rPr>
                        <a:t>Case-4</a:t>
                      </a:r>
                      <a:endParaRPr lang="en-US" sz="1000" dirty="0">
                        <a:effectLst/>
                        <a:latin typeface="Calibri" panose="020F0502020204030204" pitchFamily="34" charset="0"/>
                        <a:ea typeface="Calibri" panose="020F0502020204030204" pitchFamily="34" charset="0"/>
                      </a:endParaRPr>
                    </a:p>
                  </a:txBody>
                  <a:tcPr marL="68580" marR="68580" marT="0" marB="0" vert="vert27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4">
                  <a:txBody>
                    <a:bodyPr/>
                    <a:lstStyle/>
                    <a:p>
                      <a:pPr marL="71755" marR="71755" algn="ctr">
                        <a:lnSpc>
                          <a:spcPct val="107000"/>
                        </a:lnSpc>
                        <a:spcBef>
                          <a:spcPts val="0"/>
                        </a:spcBef>
                        <a:spcAft>
                          <a:spcPts val="0"/>
                        </a:spcAft>
                      </a:pPr>
                      <a:r>
                        <a:rPr lang="en-US" sz="1000" dirty="0">
                          <a:effectLst/>
                          <a:latin typeface="Times New Roman" panose="02020603050405020304" pitchFamily="18" charset="0"/>
                          <a:ea typeface="Calibri" panose="020F0502020204030204" pitchFamily="34" charset="0"/>
                        </a:rPr>
                        <a:t> </a:t>
                      </a:r>
                      <a:endParaRPr lang="en-US" sz="1000" dirty="0">
                        <a:effectLst/>
                        <a:latin typeface="Calibri" panose="020F0502020204030204" pitchFamily="34" charset="0"/>
                        <a:ea typeface="Calibri" panose="020F0502020204030204" pitchFamily="34" charset="0"/>
                      </a:endParaRPr>
                    </a:p>
                    <a:p>
                      <a:pPr marL="71755" marR="71755" algn="ctr">
                        <a:lnSpc>
                          <a:spcPct val="107000"/>
                        </a:lnSpc>
                        <a:spcBef>
                          <a:spcPts val="0"/>
                        </a:spcBef>
                        <a:spcAft>
                          <a:spcPts val="0"/>
                        </a:spcAft>
                      </a:pPr>
                      <a:endParaRPr lang="en-US" sz="1000" dirty="0">
                        <a:effectLst/>
                        <a:latin typeface="Times New Roman" panose="02020603050405020304" pitchFamily="18" charset="0"/>
                        <a:ea typeface="Calibri" panose="020F0502020204030204" pitchFamily="34" charset="0"/>
                      </a:endParaRPr>
                    </a:p>
                    <a:p>
                      <a:pPr marL="71755" marR="71755" algn="ctr">
                        <a:lnSpc>
                          <a:spcPct val="107000"/>
                        </a:lnSpc>
                        <a:spcBef>
                          <a:spcPts val="0"/>
                        </a:spcBef>
                        <a:spcAft>
                          <a:spcPts val="0"/>
                        </a:spcAft>
                      </a:pPr>
                      <a:endParaRPr lang="en-US" sz="1000" dirty="0">
                        <a:effectLst/>
                        <a:latin typeface="Times New Roman" panose="02020603050405020304" pitchFamily="18" charset="0"/>
                        <a:ea typeface="Calibri" panose="020F0502020204030204" pitchFamily="34" charset="0"/>
                      </a:endParaRPr>
                    </a:p>
                    <a:p>
                      <a:pPr marL="71755" marR="71755" algn="ctr">
                        <a:lnSpc>
                          <a:spcPct val="107000"/>
                        </a:lnSpc>
                        <a:spcBef>
                          <a:spcPts val="0"/>
                        </a:spcBef>
                        <a:spcAft>
                          <a:spcPts val="0"/>
                        </a:spcAft>
                      </a:pPr>
                      <a:r>
                        <a:rPr lang="en-US" sz="1000" dirty="0">
                          <a:effectLst/>
                          <a:latin typeface="Times New Roman" panose="02020603050405020304" pitchFamily="18" charset="0"/>
                          <a:ea typeface="Calibri" panose="020F0502020204030204" pitchFamily="34" charset="0"/>
                        </a:rPr>
                        <a:t>Subject4</a:t>
                      </a:r>
                      <a:endParaRPr lang="en-US" sz="1000" dirty="0">
                        <a:effectLst/>
                        <a:latin typeface="Calibri" panose="020F0502020204030204" pitchFamily="34" charset="0"/>
                        <a:ea typeface="Calibri" panose="020F0502020204030204" pitchFamily="34" charset="0"/>
                      </a:endParaRPr>
                    </a:p>
                  </a:txBody>
                  <a:tcPr marL="68580" marR="68580" marT="0" marB="0" vert="vert27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000" dirty="0">
                          <a:effectLst/>
                          <a:latin typeface="Times New Roman" panose="02020603050405020304" pitchFamily="18" charset="0"/>
                          <a:ea typeface="Calibri" panose="020F0502020204030204" pitchFamily="34" charset="0"/>
                        </a:rPr>
                        <a:t>Subject1</a:t>
                      </a:r>
                      <a:endParaRPr lang="en-US" sz="1000" dirty="0">
                        <a:effectLst/>
                        <a:latin typeface="Calibri" panose="020F0502020204030204" pitchFamily="34" charset="0"/>
                        <a:ea typeface="Calibri" panose="020F050202020403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000">
                          <a:effectLst/>
                          <a:latin typeface="Times New Roman" panose="02020603050405020304" pitchFamily="18" charset="0"/>
                          <a:ea typeface="Calibri" panose="020F0502020204030204" pitchFamily="34" charset="0"/>
                        </a:rPr>
                        <a:t>80.94%</a:t>
                      </a:r>
                      <a:endParaRPr lang="en-US" sz="1000">
                        <a:effectLst/>
                        <a:latin typeface="Calibri" panose="020F0502020204030204" pitchFamily="34" charset="0"/>
                        <a:ea typeface="Calibri" panose="020F050202020403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000">
                          <a:effectLst/>
                          <a:latin typeface="Times New Roman" panose="02020603050405020304" pitchFamily="18" charset="0"/>
                          <a:ea typeface="Calibri" panose="020F0502020204030204" pitchFamily="34" charset="0"/>
                        </a:rPr>
                        <a:t>84.04%</a:t>
                      </a:r>
                      <a:endParaRPr lang="en-US" sz="1000">
                        <a:effectLst/>
                        <a:latin typeface="Calibri" panose="020F0502020204030204" pitchFamily="34" charset="0"/>
                        <a:ea typeface="Calibri" panose="020F050202020403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000">
                          <a:effectLst/>
                          <a:latin typeface="Times New Roman" panose="02020603050405020304" pitchFamily="18" charset="0"/>
                          <a:ea typeface="Calibri" panose="020F0502020204030204" pitchFamily="34" charset="0"/>
                        </a:rPr>
                        <a:t>98.20%</a:t>
                      </a:r>
                      <a:endParaRPr lang="en-US" sz="1000">
                        <a:effectLst/>
                        <a:latin typeface="Calibri" panose="020F0502020204030204" pitchFamily="34" charset="0"/>
                        <a:ea typeface="Calibri" panose="020F050202020403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000">
                          <a:effectLst/>
                          <a:latin typeface="Times New Roman" panose="02020603050405020304" pitchFamily="18" charset="0"/>
                          <a:ea typeface="Calibri" panose="020F0502020204030204" pitchFamily="34" charset="0"/>
                        </a:rPr>
                        <a:t>0.0179</a:t>
                      </a:r>
                      <a:endParaRPr lang="en-US" sz="1000">
                        <a:effectLst/>
                        <a:latin typeface="Calibri" panose="020F0502020204030204" pitchFamily="34" charset="0"/>
                        <a:ea typeface="Calibri" panose="020F050202020403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000">
                          <a:effectLst/>
                          <a:latin typeface="Times New Roman" panose="02020603050405020304" pitchFamily="18" charset="0"/>
                          <a:ea typeface="Calibri" panose="020F0502020204030204" pitchFamily="34" charset="0"/>
                        </a:rPr>
                        <a:t>0.8998</a:t>
                      </a:r>
                      <a:endParaRPr lang="en-US" sz="1000">
                        <a:effectLst/>
                        <a:latin typeface="Calibri" panose="020F0502020204030204" pitchFamily="34" charset="0"/>
                        <a:ea typeface="Calibri" panose="020F050202020403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000">
                          <a:effectLst/>
                          <a:latin typeface="Times New Roman" panose="02020603050405020304" pitchFamily="18" charset="0"/>
                          <a:ea typeface="Calibri" panose="020F0502020204030204" pitchFamily="34" charset="0"/>
                        </a:rPr>
                        <a:t>0.9069</a:t>
                      </a:r>
                      <a:endParaRPr lang="en-US" sz="1000">
                        <a:effectLst/>
                        <a:latin typeface="Calibri" panose="020F0502020204030204" pitchFamily="34" charset="0"/>
                        <a:ea typeface="Calibri" panose="020F050202020403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61783315"/>
                  </a:ext>
                </a:extLst>
              </a:tr>
              <a:tr h="197061">
                <a:tc vMerge="1">
                  <a:txBody>
                    <a:bodyPr/>
                    <a:lstStyle/>
                    <a:p>
                      <a:endParaRPr lang="en-US"/>
                    </a:p>
                  </a:txBody>
                  <a:tcPr/>
                </a:tc>
                <a:tc vMerge="1">
                  <a:txBody>
                    <a:bodyPr/>
                    <a:lstStyle/>
                    <a:p>
                      <a:endParaRPr lang="en-US"/>
                    </a:p>
                  </a:txBody>
                  <a:tcPr/>
                </a:tc>
                <a:tc>
                  <a:txBody>
                    <a:bodyPr/>
                    <a:lstStyle/>
                    <a:p>
                      <a:pPr marL="0" marR="0" algn="ctr">
                        <a:lnSpc>
                          <a:spcPct val="107000"/>
                        </a:lnSpc>
                        <a:spcBef>
                          <a:spcPts val="0"/>
                        </a:spcBef>
                        <a:spcAft>
                          <a:spcPts val="0"/>
                        </a:spcAft>
                      </a:pPr>
                      <a:r>
                        <a:rPr lang="en-US" sz="1000" dirty="0">
                          <a:effectLst/>
                          <a:latin typeface="Times New Roman" panose="02020603050405020304" pitchFamily="18" charset="0"/>
                          <a:ea typeface="Calibri" panose="020F0502020204030204" pitchFamily="34" charset="0"/>
                        </a:rPr>
                        <a:t>Subject2</a:t>
                      </a:r>
                      <a:endParaRPr lang="en-US" sz="1000" dirty="0">
                        <a:effectLst/>
                        <a:latin typeface="Calibri" panose="020F0502020204030204" pitchFamily="34" charset="0"/>
                        <a:ea typeface="Calibri" panose="020F050202020403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000">
                          <a:effectLst/>
                          <a:latin typeface="Times New Roman" panose="02020603050405020304" pitchFamily="18" charset="0"/>
                          <a:ea typeface="Calibri" panose="020F0502020204030204" pitchFamily="34" charset="0"/>
                        </a:rPr>
                        <a:t>75.37%</a:t>
                      </a:r>
                      <a:endParaRPr lang="en-US" sz="1000">
                        <a:effectLst/>
                        <a:latin typeface="Calibri" panose="020F0502020204030204" pitchFamily="34" charset="0"/>
                        <a:ea typeface="Calibri" panose="020F050202020403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000">
                          <a:effectLst/>
                          <a:latin typeface="Times New Roman" panose="02020603050405020304" pitchFamily="18" charset="0"/>
                          <a:ea typeface="Calibri" panose="020F0502020204030204" pitchFamily="34" charset="0"/>
                        </a:rPr>
                        <a:t>67.43%</a:t>
                      </a:r>
                      <a:endParaRPr lang="en-US" sz="1000">
                        <a:effectLst/>
                        <a:latin typeface="Calibri" panose="020F0502020204030204" pitchFamily="34" charset="0"/>
                        <a:ea typeface="Calibri" panose="020F050202020403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000">
                          <a:effectLst/>
                          <a:latin typeface="Times New Roman" panose="02020603050405020304" pitchFamily="18" charset="0"/>
                          <a:ea typeface="Calibri" panose="020F0502020204030204" pitchFamily="34" charset="0"/>
                        </a:rPr>
                        <a:t>96.24%</a:t>
                      </a:r>
                      <a:endParaRPr lang="en-US" sz="1000">
                        <a:effectLst/>
                        <a:latin typeface="Calibri" panose="020F0502020204030204" pitchFamily="34" charset="0"/>
                        <a:ea typeface="Calibri" panose="020F050202020403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000">
                          <a:effectLst/>
                          <a:latin typeface="Times New Roman" panose="02020603050405020304" pitchFamily="18" charset="0"/>
                          <a:ea typeface="Calibri" panose="020F0502020204030204" pitchFamily="34" charset="0"/>
                        </a:rPr>
                        <a:t>0.0375</a:t>
                      </a:r>
                      <a:endParaRPr lang="en-US" sz="1000">
                        <a:effectLst/>
                        <a:latin typeface="Calibri" panose="020F0502020204030204" pitchFamily="34" charset="0"/>
                        <a:ea typeface="Calibri" panose="020F050202020403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000">
                          <a:effectLst/>
                          <a:latin typeface="Times New Roman" panose="02020603050405020304" pitchFamily="18" charset="0"/>
                          <a:ea typeface="Calibri" panose="020F0502020204030204" pitchFamily="34" charset="0"/>
                        </a:rPr>
                        <a:t>0.7542</a:t>
                      </a:r>
                      <a:endParaRPr lang="en-US" sz="1000">
                        <a:effectLst/>
                        <a:latin typeface="Calibri" panose="020F0502020204030204" pitchFamily="34" charset="0"/>
                        <a:ea typeface="Calibri" panose="020F050202020403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000">
                          <a:effectLst/>
                          <a:latin typeface="Times New Roman" panose="02020603050405020304" pitchFamily="18" charset="0"/>
                          <a:ea typeface="Calibri" panose="020F0502020204030204" pitchFamily="34" charset="0"/>
                        </a:rPr>
                        <a:t>0.7987</a:t>
                      </a:r>
                      <a:endParaRPr lang="en-US" sz="1000">
                        <a:effectLst/>
                        <a:latin typeface="Calibri" panose="020F0502020204030204" pitchFamily="34" charset="0"/>
                        <a:ea typeface="Calibri" panose="020F050202020403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5738229"/>
                  </a:ext>
                </a:extLst>
              </a:tr>
              <a:tr h="197061">
                <a:tc vMerge="1">
                  <a:txBody>
                    <a:bodyPr/>
                    <a:lstStyle/>
                    <a:p>
                      <a:endParaRPr lang="en-US"/>
                    </a:p>
                  </a:txBody>
                  <a:tcPr/>
                </a:tc>
                <a:tc vMerge="1">
                  <a:txBody>
                    <a:bodyPr/>
                    <a:lstStyle/>
                    <a:p>
                      <a:endParaRPr lang="en-US"/>
                    </a:p>
                  </a:txBody>
                  <a:tcPr/>
                </a:tc>
                <a:tc>
                  <a:txBody>
                    <a:bodyPr/>
                    <a:lstStyle/>
                    <a:p>
                      <a:pPr marL="0" marR="0" algn="ctr">
                        <a:lnSpc>
                          <a:spcPct val="107000"/>
                        </a:lnSpc>
                        <a:spcBef>
                          <a:spcPts val="0"/>
                        </a:spcBef>
                        <a:spcAft>
                          <a:spcPts val="0"/>
                        </a:spcAft>
                      </a:pPr>
                      <a:r>
                        <a:rPr lang="en-US" sz="1000" dirty="0">
                          <a:effectLst/>
                          <a:latin typeface="Times New Roman" panose="02020603050405020304" pitchFamily="18" charset="0"/>
                          <a:ea typeface="Calibri" panose="020F0502020204030204" pitchFamily="34" charset="0"/>
                        </a:rPr>
                        <a:t>Subject3</a:t>
                      </a:r>
                      <a:endParaRPr lang="en-US" sz="1000" dirty="0">
                        <a:effectLst/>
                        <a:latin typeface="Calibri" panose="020F0502020204030204" pitchFamily="34" charset="0"/>
                        <a:ea typeface="Calibri" panose="020F050202020403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000">
                          <a:effectLst/>
                          <a:latin typeface="Times New Roman" panose="02020603050405020304" pitchFamily="18" charset="0"/>
                          <a:ea typeface="Calibri" panose="020F0502020204030204" pitchFamily="34" charset="0"/>
                        </a:rPr>
                        <a:t>93.80%</a:t>
                      </a:r>
                      <a:endParaRPr lang="en-US" sz="1000">
                        <a:effectLst/>
                        <a:latin typeface="Calibri" panose="020F0502020204030204" pitchFamily="34" charset="0"/>
                        <a:ea typeface="Calibri" panose="020F050202020403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000">
                          <a:effectLst/>
                          <a:latin typeface="Times New Roman" panose="02020603050405020304" pitchFamily="18" charset="0"/>
                          <a:ea typeface="Calibri" panose="020F0502020204030204" pitchFamily="34" charset="0"/>
                        </a:rPr>
                        <a:t>96.69%</a:t>
                      </a:r>
                      <a:endParaRPr lang="en-US" sz="1000">
                        <a:effectLst/>
                        <a:latin typeface="Calibri" panose="020F0502020204030204" pitchFamily="34" charset="0"/>
                        <a:ea typeface="Calibri" panose="020F050202020403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000">
                          <a:effectLst/>
                          <a:latin typeface="Times New Roman" panose="02020603050405020304" pitchFamily="18" charset="0"/>
                          <a:ea typeface="Calibri" panose="020F0502020204030204" pitchFamily="34" charset="0"/>
                        </a:rPr>
                        <a:t>90.99%</a:t>
                      </a:r>
                      <a:endParaRPr lang="en-US" sz="1000">
                        <a:effectLst/>
                        <a:latin typeface="Calibri" panose="020F0502020204030204" pitchFamily="34" charset="0"/>
                        <a:ea typeface="Calibri" panose="020F050202020403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000">
                          <a:effectLst/>
                          <a:latin typeface="Times New Roman" panose="02020603050405020304" pitchFamily="18" charset="0"/>
                          <a:ea typeface="Calibri" panose="020F0502020204030204" pitchFamily="34" charset="0"/>
                        </a:rPr>
                        <a:t>0.0900</a:t>
                      </a:r>
                      <a:endParaRPr lang="en-US" sz="1000">
                        <a:effectLst/>
                        <a:latin typeface="Calibri" panose="020F0502020204030204" pitchFamily="34" charset="0"/>
                        <a:ea typeface="Calibri" panose="020F050202020403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000">
                          <a:effectLst/>
                          <a:latin typeface="Times New Roman" panose="02020603050405020304" pitchFamily="18" charset="0"/>
                          <a:ea typeface="Calibri" panose="020F0502020204030204" pitchFamily="34" charset="0"/>
                        </a:rPr>
                        <a:t>0.9392</a:t>
                      </a:r>
                      <a:endParaRPr lang="en-US" sz="1000">
                        <a:effectLst/>
                        <a:latin typeface="Calibri" panose="020F0502020204030204" pitchFamily="34" charset="0"/>
                        <a:ea typeface="Calibri" panose="020F050202020403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000">
                          <a:effectLst/>
                          <a:latin typeface="Times New Roman" panose="02020603050405020304" pitchFamily="18" charset="0"/>
                          <a:ea typeface="Calibri" panose="020F0502020204030204" pitchFamily="34" charset="0"/>
                        </a:rPr>
                        <a:t>0.9389</a:t>
                      </a:r>
                      <a:endParaRPr lang="en-US" sz="1000">
                        <a:effectLst/>
                        <a:latin typeface="Calibri" panose="020F0502020204030204" pitchFamily="34" charset="0"/>
                        <a:ea typeface="Calibri" panose="020F050202020403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98109380"/>
                  </a:ext>
                </a:extLst>
              </a:tr>
              <a:tr h="197061">
                <a:tc vMerge="1">
                  <a:txBody>
                    <a:bodyPr/>
                    <a:lstStyle/>
                    <a:p>
                      <a:endParaRPr lang="en-US"/>
                    </a:p>
                  </a:txBody>
                  <a:tcPr/>
                </a:tc>
                <a:tc vMerge="1">
                  <a:txBody>
                    <a:bodyPr/>
                    <a:lstStyle/>
                    <a:p>
                      <a:endParaRPr lang="en-US"/>
                    </a:p>
                  </a:txBody>
                  <a:tcPr/>
                </a:tc>
                <a:tc>
                  <a:txBody>
                    <a:bodyPr/>
                    <a:lstStyle/>
                    <a:p>
                      <a:pPr marL="0" marR="0" algn="ctr">
                        <a:lnSpc>
                          <a:spcPct val="107000"/>
                        </a:lnSpc>
                        <a:spcBef>
                          <a:spcPts val="0"/>
                        </a:spcBef>
                        <a:spcAft>
                          <a:spcPts val="0"/>
                        </a:spcAft>
                      </a:pPr>
                      <a:r>
                        <a:rPr lang="en-US" sz="1000" dirty="0">
                          <a:effectLst/>
                          <a:latin typeface="Times New Roman" panose="02020603050405020304" pitchFamily="18" charset="0"/>
                          <a:ea typeface="Calibri" panose="020F0502020204030204" pitchFamily="34" charset="0"/>
                        </a:rPr>
                        <a:t>Subject5</a:t>
                      </a:r>
                      <a:endParaRPr lang="en-US" sz="1000" dirty="0">
                        <a:effectLst/>
                        <a:latin typeface="Calibri" panose="020F0502020204030204" pitchFamily="34" charset="0"/>
                        <a:ea typeface="Calibri" panose="020F050202020403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000">
                          <a:effectLst/>
                          <a:latin typeface="Times New Roman" panose="02020603050405020304" pitchFamily="18" charset="0"/>
                          <a:ea typeface="Calibri" panose="020F0502020204030204" pitchFamily="34" charset="0"/>
                        </a:rPr>
                        <a:t>56.90%</a:t>
                      </a:r>
                      <a:endParaRPr lang="en-US" sz="1000">
                        <a:effectLst/>
                        <a:latin typeface="Calibri" panose="020F0502020204030204" pitchFamily="34" charset="0"/>
                        <a:ea typeface="Calibri" panose="020F050202020403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000">
                          <a:effectLst/>
                          <a:latin typeface="Times New Roman" panose="02020603050405020304" pitchFamily="18" charset="0"/>
                          <a:ea typeface="Calibri" panose="020F0502020204030204" pitchFamily="34" charset="0"/>
                        </a:rPr>
                        <a:t>53.87%</a:t>
                      </a:r>
                      <a:endParaRPr lang="en-US" sz="1000">
                        <a:effectLst/>
                        <a:latin typeface="Calibri" panose="020F0502020204030204" pitchFamily="34" charset="0"/>
                        <a:ea typeface="Calibri" panose="020F050202020403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000">
                          <a:effectLst/>
                          <a:latin typeface="Times New Roman" panose="02020603050405020304" pitchFamily="18" charset="0"/>
                          <a:ea typeface="Calibri" panose="020F0502020204030204" pitchFamily="34" charset="0"/>
                        </a:rPr>
                        <a:t>98.52%</a:t>
                      </a:r>
                      <a:endParaRPr lang="en-US" sz="1000">
                        <a:effectLst/>
                        <a:latin typeface="Calibri" panose="020F0502020204030204" pitchFamily="34" charset="0"/>
                        <a:ea typeface="Calibri" panose="020F050202020403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000">
                          <a:effectLst/>
                          <a:latin typeface="Times New Roman" panose="02020603050405020304" pitchFamily="18" charset="0"/>
                          <a:ea typeface="Calibri" panose="020F0502020204030204" pitchFamily="34" charset="0"/>
                        </a:rPr>
                        <a:t>0.0147</a:t>
                      </a:r>
                      <a:endParaRPr lang="en-US" sz="1000">
                        <a:effectLst/>
                        <a:latin typeface="Calibri" panose="020F0502020204030204" pitchFamily="34" charset="0"/>
                        <a:ea typeface="Calibri" panose="020F050202020403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000">
                          <a:effectLst/>
                          <a:latin typeface="Times New Roman" panose="02020603050405020304" pitchFamily="18" charset="0"/>
                          <a:ea typeface="Calibri" panose="020F0502020204030204" pitchFamily="34" charset="0"/>
                        </a:rPr>
                        <a:t>0.5661</a:t>
                      </a:r>
                      <a:endParaRPr lang="en-US" sz="1000">
                        <a:effectLst/>
                        <a:latin typeface="Calibri" panose="020F0502020204030204" pitchFamily="34" charset="0"/>
                        <a:ea typeface="Calibri" panose="020F050202020403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000">
                          <a:effectLst/>
                          <a:latin typeface="Times New Roman" panose="02020603050405020304" pitchFamily="18" charset="0"/>
                          <a:ea typeface="Calibri" panose="020F0502020204030204" pitchFamily="34" charset="0"/>
                        </a:rPr>
                        <a:t>0.6997</a:t>
                      </a:r>
                      <a:endParaRPr lang="en-US" sz="1000">
                        <a:effectLst/>
                        <a:latin typeface="Calibri" panose="020F0502020204030204" pitchFamily="34" charset="0"/>
                        <a:ea typeface="Calibri" panose="020F050202020403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80339201"/>
                  </a:ext>
                </a:extLst>
              </a:tr>
              <a:tr h="197061">
                <a:tc gridSpan="3">
                  <a:txBody>
                    <a:bodyPr/>
                    <a:lstStyle/>
                    <a:p>
                      <a:pPr marL="0" marR="0" algn="ctr">
                        <a:lnSpc>
                          <a:spcPct val="107000"/>
                        </a:lnSpc>
                        <a:spcBef>
                          <a:spcPts val="0"/>
                        </a:spcBef>
                        <a:spcAft>
                          <a:spcPts val="0"/>
                        </a:spcAft>
                      </a:pPr>
                      <a:r>
                        <a:rPr lang="en-US" sz="1000" b="1" dirty="0">
                          <a:solidFill>
                            <a:srgbClr val="00B0F0"/>
                          </a:solidFill>
                          <a:effectLst/>
                          <a:latin typeface="Times New Roman" panose="02020603050405020304" pitchFamily="18" charset="0"/>
                          <a:ea typeface="Calibri" panose="020F0502020204030204" pitchFamily="34" charset="0"/>
                        </a:rPr>
                        <a:t>Mean Performance</a:t>
                      </a:r>
                      <a:endParaRPr lang="en-US" sz="1000" dirty="0">
                        <a:solidFill>
                          <a:srgbClr val="00B0F0"/>
                        </a:solidFill>
                        <a:effectLst/>
                        <a:latin typeface="Calibri" panose="020F0502020204030204" pitchFamily="34" charset="0"/>
                        <a:ea typeface="Calibri" panose="020F050202020403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lnL w="12700" cap="flat" cmpd="sng" algn="ctr">
                      <a:solidFill>
                        <a:srgbClr val="000000"/>
                      </a:solidFill>
                      <a:prstDash val="solid"/>
                      <a:round/>
                      <a:headEnd type="none" w="med" len="med"/>
                      <a:tailEnd type="none" w="med" len="med"/>
                    </a:lnL>
                    <a:lnT w="12700" cap="flat" cmpd="sng" algn="ctr">
                      <a:solidFill>
                        <a:srgbClr val="000000"/>
                      </a:solidFill>
                      <a:prstDash val="solid"/>
                      <a:round/>
                      <a:headEnd type="none" w="med" len="med"/>
                      <a:tailEnd type="none" w="med" len="med"/>
                    </a:lnT>
                  </a:tcPr>
                </a:tc>
                <a:tc hMerge="1">
                  <a:txBody>
                    <a:bodyPr/>
                    <a:lstStyle/>
                    <a:p>
                      <a:endParaRPr lang="en-US"/>
                    </a:p>
                  </a:txBody>
                  <a:tcPr/>
                </a:tc>
                <a:tc>
                  <a:txBody>
                    <a:bodyPr/>
                    <a:lstStyle/>
                    <a:p>
                      <a:pPr marL="0" marR="0" algn="ctr">
                        <a:lnSpc>
                          <a:spcPct val="107000"/>
                        </a:lnSpc>
                        <a:spcBef>
                          <a:spcPts val="0"/>
                        </a:spcBef>
                        <a:spcAft>
                          <a:spcPts val="0"/>
                        </a:spcAft>
                      </a:pPr>
                      <a:r>
                        <a:rPr lang="en-US" sz="1000" b="1" dirty="0">
                          <a:solidFill>
                            <a:srgbClr val="00B0F0"/>
                          </a:solidFill>
                          <a:effectLst/>
                          <a:latin typeface="Times New Roman" panose="02020603050405020304" pitchFamily="18" charset="0"/>
                          <a:ea typeface="Calibri" panose="020F0502020204030204" pitchFamily="34" charset="0"/>
                        </a:rPr>
                        <a:t>76.52%</a:t>
                      </a:r>
                      <a:endParaRPr lang="en-US" sz="1000" dirty="0">
                        <a:solidFill>
                          <a:srgbClr val="00B0F0"/>
                        </a:solidFill>
                        <a:effectLst/>
                        <a:latin typeface="Calibri" panose="020F0502020204030204" pitchFamily="34" charset="0"/>
                        <a:ea typeface="Calibri" panose="020F050202020403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000" b="1" dirty="0">
                          <a:solidFill>
                            <a:srgbClr val="00B0F0"/>
                          </a:solidFill>
                          <a:effectLst/>
                          <a:latin typeface="Times New Roman" panose="02020603050405020304" pitchFamily="18" charset="0"/>
                          <a:ea typeface="Calibri" panose="020F0502020204030204" pitchFamily="34" charset="0"/>
                        </a:rPr>
                        <a:t>75.50%</a:t>
                      </a:r>
                      <a:endParaRPr lang="en-US" sz="1000" dirty="0">
                        <a:solidFill>
                          <a:srgbClr val="00B0F0"/>
                        </a:solidFill>
                        <a:effectLst/>
                        <a:latin typeface="Calibri" panose="020F0502020204030204" pitchFamily="34" charset="0"/>
                        <a:ea typeface="Calibri" panose="020F050202020403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000" b="1" dirty="0">
                          <a:solidFill>
                            <a:srgbClr val="00B0F0"/>
                          </a:solidFill>
                          <a:effectLst/>
                          <a:latin typeface="Times New Roman" panose="02020603050405020304" pitchFamily="18" charset="0"/>
                          <a:ea typeface="Calibri" panose="020F0502020204030204" pitchFamily="34" charset="0"/>
                        </a:rPr>
                        <a:t>95.98%</a:t>
                      </a:r>
                      <a:endParaRPr lang="en-US" sz="1000" dirty="0">
                        <a:solidFill>
                          <a:srgbClr val="00B0F0"/>
                        </a:solidFill>
                        <a:effectLst/>
                        <a:latin typeface="Calibri" panose="020F0502020204030204" pitchFamily="34" charset="0"/>
                        <a:ea typeface="Calibri" panose="020F050202020403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000" b="1" dirty="0">
                          <a:solidFill>
                            <a:srgbClr val="00B0F0"/>
                          </a:solidFill>
                          <a:effectLst/>
                          <a:latin typeface="Times New Roman" panose="02020603050405020304" pitchFamily="18" charset="0"/>
                          <a:ea typeface="Calibri" panose="020F0502020204030204" pitchFamily="34" charset="0"/>
                        </a:rPr>
                        <a:t>0.0400</a:t>
                      </a:r>
                      <a:endParaRPr lang="en-US" sz="1000" dirty="0">
                        <a:solidFill>
                          <a:srgbClr val="00B0F0"/>
                        </a:solidFill>
                        <a:effectLst/>
                        <a:latin typeface="Calibri" panose="020F0502020204030204" pitchFamily="34" charset="0"/>
                        <a:ea typeface="Calibri" panose="020F050202020403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000" b="1" dirty="0">
                          <a:solidFill>
                            <a:srgbClr val="00B0F0"/>
                          </a:solidFill>
                          <a:effectLst/>
                          <a:latin typeface="Times New Roman" panose="02020603050405020304" pitchFamily="18" charset="0"/>
                          <a:ea typeface="Calibri" panose="020F0502020204030204" pitchFamily="34" charset="0"/>
                        </a:rPr>
                        <a:t>0.7898</a:t>
                      </a:r>
                      <a:endParaRPr lang="en-US" sz="1000" dirty="0">
                        <a:solidFill>
                          <a:srgbClr val="00B0F0"/>
                        </a:solidFill>
                        <a:effectLst/>
                        <a:latin typeface="Calibri" panose="020F0502020204030204" pitchFamily="34" charset="0"/>
                        <a:ea typeface="Calibri" panose="020F050202020403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000" b="1" dirty="0">
                          <a:solidFill>
                            <a:srgbClr val="00B0F0"/>
                          </a:solidFill>
                          <a:effectLst/>
                          <a:latin typeface="Times New Roman" panose="02020603050405020304" pitchFamily="18" charset="0"/>
                          <a:ea typeface="Calibri" panose="020F0502020204030204" pitchFamily="34" charset="0"/>
                        </a:rPr>
                        <a:t>0.8360</a:t>
                      </a:r>
                      <a:endParaRPr lang="en-US" sz="1000" dirty="0">
                        <a:solidFill>
                          <a:srgbClr val="00B0F0"/>
                        </a:solidFill>
                        <a:effectLst/>
                        <a:latin typeface="Calibri" panose="020F0502020204030204" pitchFamily="34" charset="0"/>
                        <a:ea typeface="Calibri" panose="020F050202020403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63679851"/>
                  </a:ext>
                </a:extLst>
              </a:tr>
              <a:tr h="197061">
                <a:tc rowSpan="4">
                  <a:txBody>
                    <a:bodyPr/>
                    <a:lstStyle/>
                    <a:p>
                      <a:pPr marL="71755" marR="71755" algn="ctr">
                        <a:lnSpc>
                          <a:spcPct val="107000"/>
                        </a:lnSpc>
                        <a:spcBef>
                          <a:spcPts val="0"/>
                        </a:spcBef>
                        <a:spcAft>
                          <a:spcPts val="0"/>
                        </a:spcAft>
                      </a:pPr>
                      <a:r>
                        <a:rPr lang="en-US" sz="1000" dirty="0">
                          <a:effectLst/>
                          <a:latin typeface="Times New Roman" panose="02020603050405020304" pitchFamily="18" charset="0"/>
                          <a:ea typeface="Calibri" panose="020F0502020204030204" pitchFamily="34" charset="0"/>
                        </a:rPr>
                        <a:t> </a:t>
                      </a:r>
                      <a:endParaRPr lang="en-US" sz="1000" dirty="0">
                        <a:effectLst/>
                        <a:latin typeface="Calibri" panose="020F0502020204030204" pitchFamily="34" charset="0"/>
                        <a:ea typeface="Calibri" panose="020F0502020204030204" pitchFamily="34" charset="0"/>
                      </a:endParaRPr>
                    </a:p>
                    <a:p>
                      <a:pPr marL="71755" marR="71755" algn="ctr">
                        <a:lnSpc>
                          <a:spcPct val="107000"/>
                        </a:lnSpc>
                        <a:spcBef>
                          <a:spcPts val="0"/>
                        </a:spcBef>
                        <a:spcAft>
                          <a:spcPts val="0"/>
                        </a:spcAft>
                      </a:pPr>
                      <a:endParaRPr lang="en-US" sz="1000" dirty="0">
                        <a:effectLst/>
                        <a:latin typeface="Times New Roman" panose="02020603050405020304" pitchFamily="18" charset="0"/>
                        <a:ea typeface="Calibri" panose="020F0502020204030204" pitchFamily="34" charset="0"/>
                      </a:endParaRPr>
                    </a:p>
                    <a:p>
                      <a:pPr marL="71755" marR="71755" algn="ctr">
                        <a:lnSpc>
                          <a:spcPct val="107000"/>
                        </a:lnSpc>
                        <a:spcBef>
                          <a:spcPts val="0"/>
                        </a:spcBef>
                        <a:spcAft>
                          <a:spcPts val="0"/>
                        </a:spcAft>
                      </a:pPr>
                      <a:endParaRPr lang="en-US" sz="1000" dirty="0">
                        <a:effectLst/>
                        <a:latin typeface="Times New Roman" panose="02020603050405020304" pitchFamily="18" charset="0"/>
                        <a:ea typeface="Calibri" panose="020F0502020204030204" pitchFamily="34" charset="0"/>
                      </a:endParaRPr>
                    </a:p>
                    <a:p>
                      <a:pPr marL="71755" marR="71755" algn="ctr">
                        <a:lnSpc>
                          <a:spcPct val="107000"/>
                        </a:lnSpc>
                        <a:spcBef>
                          <a:spcPts val="0"/>
                        </a:spcBef>
                        <a:spcAft>
                          <a:spcPts val="0"/>
                        </a:spcAft>
                      </a:pPr>
                      <a:r>
                        <a:rPr lang="en-US" sz="1000" dirty="0">
                          <a:effectLst/>
                          <a:latin typeface="Times New Roman" panose="02020603050405020304" pitchFamily="18" charset="0"/>
                          <a:ea typeface="Calibri" panose="020F0502020204030204" pitchFamily="34" charset="0"/>
                        </a:rPr>
                        <a:t>Case-5</a:t>
                      </a:r>
                      <a:endParaRPr lang="en-US" sz="1000" dirty="0">
                        <a:effectLst/>
                        <a:latin typeface="Calibri" panose="020F0502020204030204" pitchFamily="34" charset="0"/>
                        <a:ea typeface="Calibri" panose="020F0502020204030204" pitchFamily="34" charset="0"/>
                      </a:endParaRPr>
                    </a:p>
                  </a:txBody>
                  <a:tcPr marL="68580" marR="68580" marT="0" marB="0" vert="vert27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4">
                  <a:txBody>
                    <a:bodyPr/>
                    <a:lstStyle/>
                    <a:p>
                      <a:pPr marL="71755" marR="71755" algn="ctr">
                        <a:lnSpc>
                          <a:spcPct val="107000"/>
                        </a:lnSpc>
                        <a:spcBef>
                          <a:spcPts val="0"/>
                        </a:spcBef>
                        <a:spcAft>
                          <a:spcPts val="0"/>
                        </a:spcAft>
                      </a:pPr>
                      <a:r>
                        <a:rPr lang="en-US" sz="1000" dirty="0">
                          <a:effectLst/>
                          <a:latin typeface="Times New Roman" panose="02020603050405020304" pitchFamily="18" charset="0"/>
                          <a:ea typeface="Calibri" panose="020F0502020204030204" pitchFamily="34" charset="0"/>
                        </a:rPr>
                        <a:t> </a:t>
                      </a:r>
                      <a:endParaRPr lang="en-US" sz="1000" dirty="0">
                        <a:effectLst/>
                        <a:latin typeface="Calibri" panose="020F0502020204030204" pitchFamily="34" charset="0"/>
                        <a:ea typeface="Calibri" panose="020F0502020204030204" pitchFamily="34" charset="0"/>
                      </a:endParaRPr>
                    </a:p>
                    <a:p>
                      <a:pPr marL="71755" marR="71755" algn="ctr">
                        <a:lnSpc>
                          <a:spcPct val="107000"/>
                        </a:lnSpc>
                        <a:spcBef>
                          <a:spcPts val="0"/>
                        </a:spcBef>
                        <a:spcAft>
                          <a:spcPts val="0"/>
                        </a:spcAft>
                      </a:pPr>
                      <a:endParaRPr lang="en-US" sz="1000" dirty="0">
                        <a:effectLst/>
                        <a:latin typeface="Times New Roman" panose="02020603050405020304" pitchFamily="18" charset="0"/>
                        <a:ea typeface="Calibri" panose="020F0502020204030204" pitchFamily="34" charset="0"/>
                      </a:endParaRPr>
                    </a:p>
                    <a:p>
                      <a:pPr marL="71755" marR="71755" algn="ctr">
                        <a:lnSpc>
                          <a:spcPct val="107000"/>
                        </a:lnSpc>
                        <a:spcBef>
                          <a:spcPts val="0"/>
                        </a:spcBef>
                        <a:spcAft>
                          <a:spcPts val="0"/>
                        </a:spcAft>
                      </a:pPr>
                      <a:endParaRPr lang="en-US" sz="1000" dirty="0">
                        <a:effectLst/>
                        <a:latin typeface="Times New Roman" panose="02020603050405020304" pitchFamily="18" charset="0"/>
                        <a:ea typeface="Calibri" panose="020F0502020204030204" pitchFamily="34" charset="0"/>
                      </a:endParaRPr>
                    </a:p>
                    <a:p>
                      <a:pPr marL="71755" marR="71755" algn="ctr">
                        <a:lnSpc>
                          <a:spcPct val="107000"/>
                        </a:lnSpc>
                        <a:spcBef>
                          <a:spcPts val="0"/>
                        </a:spcBef>
                        <a:spcAft>
                          <a:spcPts val="0"/>
                        </a:spcAft>
                      </a:pPr>
                      <a:r>
                        <a:rPr lang="en-US" sz="1000" dirty="0">
                          <a:effectLst/>
                          <a:latin typeface="Times New Roman" panose="02020603050405020304" pitchFamily="18" charset="0"/>
                          <a:ea typeface="Calibri" panose="020F0502020204030204" pitchFamily="34" charset="0"/>
                        </a:rPr>
                        <a:t>Subject5</a:t>
                      </a:r>
                      <a:endParaRPr lang="en-US" sz="1000" dirty="0">
                        <a:effectLst/>
                        <a:latin typeface="Calibri" panose="020F0502020204030204" pitchFamily="34" charset="0"/>
                        <a:ea typeface="Calibri" panose="020F0502020204030204" pitchFamily="34" charset="0"/>
                      </a:endParaRPr>
                    </a:p>
                  </a:txBody>
                  <a:tcPr marL="68580" marR="68580" marT="0" marB="0" vert="vert27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000">
                          <a:effectLst/>
                          <a:latin typeface="Times New Roman" panose="02020603050405020304" pitchFamily="18" charset="0"/>
                          <a:ea typeface="Calibri" panose="020F0502020204030204" pitchFamily="34" charset="0"/>
                        </a:rPr>
                        <a:t>Subject1</a:t>
                      </a:r>
                      <a:endParaRPr lang="en-US" sz="1000">
                        <a:effectLst/>
                        <a:latin typeface="Calibri" panose="020F0502020204030204" pitchFamily="34" charset="0"/>
                        <a:ea typeface="Calibri" panose="020F050202020403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000">
                          <a:effectLst/>
                          <a:latin typeface="Times New Roman" panose="02020603050405020304" pitchFamily="18" charset="0"/>
                          <a:ea typeface="Calibri" panose="020F0502020204030204" pitchFamily="34" charset="0"/>
                        </a:rPr>
                        <a:t>55.15%</a:t>
                      </a:r>
                      <a:endParaRPr lang="en-US" sz="1000">
                        <a:effectLst/>
                        <a:latin typeface="Calibri" panose="020F0502020204030204" pitchFamily="34" charset="0"/>
                        <a:ea typeface="Calibri" panose="020F050202020403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000">
                          <a:effectLst/>
                          <a:latin typeface="Times New Roman" panose="02020603050405020304" pitchFamily="18" charset="0"/>
                          <a:ea typeface="Calibri" panose="020F0502020204030204" pitchFamily="34" charset="0"/>
                        </a:rPr>
                        <a:t>53.65%</a:t>
                      </a:r>
                      <a:endParaRPr lang="en-US" sz="1000">
                        <a:effectLst/>
                        <a:latin typeface="Calibri" panose="020F0502020204030204" pitchFamily="34" charset="0"/>
                        <a:ea typeface="Calibri" panose="020F050202020403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000">
                          <a:effectLst/>
                          <a:latin typeface="Times New Roman" panose="02020603050405020304" pitchFamily="18" charset="0"/>
                          <a:ea typeface="Calibri" panose="020F0502020204030204" pitchFamily="34" charset="0"/>
                        </a:rPr>
                        <a:t>58.25%</a:t>
                      </a:r>
                      <a:endParaRPr lang="en-US" sz="1000">
                        <a:effectLst/>
                        <a:latin typeface="Calibri" panose="020F0502020204030204" pitchFamily="34" charset="0"/>
                        <a:ea typeface="Calibri" panose="020F050202020403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000">
                          <a:effectLst/>
                          <a:latin typeface="Times New Roman" panose="02020603050405020304" pitchFamily="18" charset="0"/>
                          <a:ea typeface="Calibri" panose="020F0502020204030204" pitchFamily="34" charset="0"/>
                        </a:rPr>
                        <a:t>0.4174</a:t>
                      </a:r>
                      <a:endParaRPr lang="en-US" sz="1000">
                        <a:effectLst/>
                        <a:latin typeface="Calibri" panose="020F0502020204030204" pitchFamily="34" charset="0"/>
                        <a:ea typeface="Calibri" panose="020F050202020403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000">
                          <a:effectLst/>
                          <a:latin typeface="Times New Roman" panose="02020603050405020304" pitchFamily="18" charset="0"/>
                          <a:ea typeface="Calibri" panose="020F0502020204030204" pitchFamily="34" charset="0"/>
                        </a:rPr>
                        <a:t>0.5524</a:t>
                      </a:r>
                      <a:endParaRPr lang="en-US" sz="1000">
                        <a:effectLst/>
                        <a:latin typeface="Calibri" panose="020F0502020204030204" pitchFamily="34" charset="0"/>
                        <a:ea typeface="Calibri" panose="020F050202020403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000">
                          <a:effectLst/>
                          <a:latin typeface="Times New Roman" panose="02020603050405020304" pitchFamily="18" charset="0"/>
                          <a:ea typeface="Calibri" panose="020F0502020204030204" pitchFamily="34" charset="0"/>
                        </a:rPr>
                        <a:t>0.6169</a:t>
                      </a:r>
                      <a:endParaRPr lang="en-US" sz="1000">
                        <a:effectLst/>
                        <a:latin typeface="Calibri" panose="020F0502020204030204" pitchFamily="34" charset="0"/>
                        <a:ea typeface="Calibri" panose="020F050202020403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34598659"/>
                  </a:ext>
                </a:extLst>
              </a:tr>
              <a:tr h="197061">
                <a:tc vMerge="1">
                  <a:txBody>
                    <a:bodyPr/>
                    <a:lstStyle/>
                    <a:p>
                      <a:endParaRPr lang="en-US"/>
                    </a:p>
                  </a:txBody>
                  <a:tcPr/>
                </a:tc>
                <a:tc vMerge="1">
                  <a:txBody>
                    <a:bodyPr/>
                    <a:lstStyle/>
                    <a:p>
                      <a:endParaRPr lang="en-US"/>
                    </a:p>
                  </a:txBody>
                  <a:tcPr/>
                </a:tc>
                <a:tc>
                  <a:txBody>
                    <a:bodyPr/>
                    <a:lstStyle/>
                    <a:p>
                      <a:pPr marL="0" marR="0" algn="ctr">
                        <a:lnSpc>
                          <a:spcPct val="107000"/>
                        </a:lnSpc>
                        <a:spcBef>
                          <a:spcPts val="0"/>
                        </a:spcBef>
                        <a:spcAft>
                          <a:spcPts val="0"/>
                        </a:spcAft>
                      </a:pPr>
                      <a:r>
                        <a:rPr lang="en-US" sz="1000">
                          <a:effectLst/>
                          <a:latin typeface="Times New Roman" panose="02020603050405020304" pitchFamily="18" charset="0"/>
                          <a:ea typeface="Calibri" panose="020F0502020204030204" pitchFamily="34" charset="0"/>
                        </a:rPr>
                        <a:t>Subject2</a:t>
                      </a:r>
                      <a:endParaRPr lang="en-US" sz="1000">
                        <a:effectLst/>
                        <a:latin typeface="Calibri" panose="020F0502020204030204" pitchFamily="34" charset="0"/>
                        <a:ea typeface="Calibri" panose="020F050202020403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000" dirty="0">
                          <a:effectLst/>
                          <a:latin typeface="Times New Roman" panose="02020603050405020304" pitchFamily="18" charset="0"/>
                          <a:ea typeface="Calibri" panose="020F0502020204030204" pitchFamily="34" charset="0"/>
                        </a:rPr>
                        <a:t>54.81%</a:t>
                      </a:r>
                      <a:endParaRPr lang="en-US" sz="1000" dirty="0">
                        <a:effectLst/>
                        <a:latin typeface="Calibri" panose="020F0502020204030204" pitchFamily="34" charset="0"/>
                        <a:ea typeface="Calibri" panose="020F050202020403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000">
                          <a:effectLst/>
                          <a:latin typeface="Times New Roman" panose="02020603050405020304" pitchFamily="18" charset="0"/>
                          <a:ea typeface="Calibri" panose="020F0502020204030204" pitchFamily="34" charset="0"/>
                        </a:rPr>
                        <a:t>53.78%</a:t>
                      </a:r>
                      <a:endParaRPr lang="en-US" sz="1000">
                        <a:effectLst/>
                        <a:latin typeface="Calibri" panose="020F0502020204030204" pitchFamily="34" charset="0"/>
                        <a:ea typeface="Calibri" panose="020F050202020403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000">
                          <a:effectLst/>
                          <a:latin typeface="Times New Roman" panose="02020603050405020304" pitchFamily="18" charset="0"/>
                          <a:ea typeface="Calibri" panose="020F0502020204030204" pitchFamily="34" charset="0"/>
                        </a:rPr>
                        <a:t>56.49%</a:t>
                      </a:r>
                      <a:endParaRPr lang="en-US" sz="1000">
                        <a:effectLst/>
                        <a:latin typeface="Calibri" panose="020F0502020204030204" pitchFamily="34" charset="0"/>
                        <a:ea typeface="Calibri" panose="020F050202020403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000">
                          <a:effectLst/>
                          <a:latin typeface="Times New Roman" panose="02020603050405020304" pitchFamily="18" charset="0"/>
                          <a:ea typeface="Calibri" panose="020F0502020204030204" pitchFamily="34" charset="0"/>
                        </a:rPr>
                        <a:t>0.4350</a:t>
                      </a:r>
                      <a:endParaRPr lang="en-US" sz="1000">
                        <a:effectLst/>
                        <a:latin typeface="Calibri" panose="020F0502020204030204" pitchFamily="34" charset="0"/>
                        <a:ea typeface="Calibri" panose="020F050202020403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000">
                          <a:effectLst/>
                          <a:latin typeface="Times New Roman" panose="02020603050405020304" pitchFamily="18" charset="0"/>
                          <a:ea typeface="Calibri" panose="020F0502020204030204" pitchFamily="34" charset="0"/>
                        </a:rPr>
                        <a:t>0.5483</a:t>
                      </a:r>
                      <a:endParaRPr lang="en-US" sz="1000">
                        <a:effectLst/>
                        <a:latin typeface="Calibri" panose="020F0502020204030204" pitchFamily="34" charset="0"/>
                        <a:ea typeface="Calibri" panose="020F050202020403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000">
                          <a:effectLst/>
                          <a:latin typeface="Times New Roman" panose="02020603050405020304" pitchFamily="18" charset="0"/>
                          <a:ea typeface="Calibri" panose="020F0502020204030204" pitchFamily="34" charset="0"/>
                        </a:rPr>
                        <a:t>0.5966</a:t>
                      </a:r>
                      <a:endParaRPr lang="en-US" sz="1000">
                        <a:effectLst/>
                        <a:latin typeface="Calibri" panose="020F0502020204030204" pitchFamily="34" charset="0"/>
                        <a:ea typeface="Calibri" panose="020F050202020403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26828554"/>
                  </a:ext>
                </a:extLst>
              </a:tr>
              <a:tr h="197061">
                <a:tc vMerge="1">
                  <a:txBody>
                    <a:bodyPr/>
                    <a:lstStyle/>
                    <a:p>
                      <a:endParaRPr lang="en-US"/>
                    </a:p>
                  </a:txBody>
                  <a:tcPr/>
                </a:tc>
                <a:tc vMerge="1">
                  <a:txBody>
                    <a:bodyPr/>
                    <a:lstStyle/>
                    <a:p>
                      <a:endParaRPr lang="en-US"/>
                    </a:p>
                  </a:txBody>
                  <a:tcPr/>
                </a:tc>
                <a:tc>
                  <a:txBody>
                    <a:bodyPr/>
                    <a:lstStyle/>
                    <a:p>
                      <a:pPr marL="0" marR="0" algn="ctr">
                        <a:lnSpc>
                          <a:spcPct val="107000"/>
                        </a:lnSpc>
                        <a:spcBef>
                          <a:spcPts val="0"/>
                        </a:spcBef>
                        <a:spcAft>
                          <a:spcPts val="0"/>
                        </a:spcAft>
                      </a:pPr>
                      <a:r>
                        <a:rPr lang="en-US" sz="1000">
                          <a:effectLst/>
                          <a:latin typeface="Times New Roman" panose="02020603050405020304" pitchFamily="18" charset="0"/>
                          <a:ea typeface="Calibri" panose="020F0502020204030204" pitchFamily="34" charset="0"/>
                        </a:rPr>
                        <a:t>Subject3</a:t>
                      </a:r>
                      <a:endParaRPr lang="en-US" sz="1000">
                        <a:effectLst/>
                        <a:latin typeface="Calibri" panose="020F0502020204030204" pitchFamily="34" charset="0"/>
                        <a:ea typeface="Calibri" panose="020F050202020403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000" dirty="0">
                          <a:effectLst/>
                          <a:latin typeface="Times New Roman" panose="02020603050405020304" pitchFamily="18" charset="0"/>
                          <a:ea typeface="Calibri" panose="020F0502020204030204" pitchFamily="34" charset="0"/>
                        </a:rPr>
                        <a:t>59.10%</a:t>
                      </a:r>
                      <a:endParaRPr lang="en-US" sz="1000" dirty="0">
                        <a:effectLst/>
                        <a:latin typeface="Calibri" panose="020F0502020204030204" pitchFamily="34" charset="0"/>
                        <a:ea typeface="Calibri" panose="020F050202020403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000">
                          <a:effectLst/>
                          <a:latin typeface="Times New Roman" panose="02020603050405020304" pitchFamily="18" charset="0"/>
                          <a:ea typeface="Calibri" panose="020F0502020204030204" pitchFamily="34" charset="0"/>
                        </a:rPr>
                        <a:t>59.99%</a:t>
                      </a:r>
                      <a:endParaRPr lang="en-US" sz="1000">
                        <a:effectLst/>
                        <a:latin typeface="Calibri" panose="020F0502020204030204" pitchFamily="34" charset="0"/>
                        <a:ea typeface="Calibri" panose="020F050202020403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000">
                          <a:effectLst/>
                          <a:latin typeface="Times New Roman" panose="02020603050405020304" pitchFamily="18" charset="0"/>
                          <a:ea typeface="Calibri" panose="020F0502020204030204" pitchFamily="34" charset="0"/>
                        </a:rPr>
                        <a:t>57.98%</a:t>
                      </a:r>
                      <a:endParaRPr lang="en-US" sz="1000">
                        <a:effectLst/>
                        <a:latin typeface="Calibri" panose="020F0502020204030204" pitchFamily="34" charset="0"/>
                        <a:ea typeface="Calibri" panose="020F050202020403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000">
                          <a:effectLst/>
                          <a:latin typeface="Times New Roman" panose="02020603050405020304" pitchFamily="18" charset="0"/>
                          <a:ea typeface="Calibri" panose="020F0502020204030204" pitchFamily="34" charset="0"/>
                        </a:rPr>
                        <a:t>0.4201</a:t>
                      </a:r>
                      <a:endParaRPr lang="en-US" sz="1000">
                        <a:effectLst/>
                        <a:latin typeface="Calibri" panose="020F0502020204030204" pitchFamily="34" charset="0"/>
                        <a:ea typeface="Calibri" panose="020F050202020403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000">
                          <a:effectLst/>
                          <a:latin typeface="Times New Roman" panose="02020603050405020304" pitchFamily="18" charset="0"/>
                          <a:ea typeface="Calibri" panose="020F0502020204030204" pitchFamily="34" charset="0"/>
                        </a:rPr>
                        <a:t>0.5882</a:t>
                      </a:r>
                      <a:endParaRPr lang="en-US" sz="1000">
                        <a:effectLst/>
                        <a:latin typeface="Calibri" panose="020F0502020204030204" pitchFamily="34" charset="0"/>
                        <a:ea typeface="Calibri" panose="020F050202020403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000">
                          <a:effectLst/>
                          <a:latin typeface="Times New Roman" panose="02020603050405020304" pitchFamily="18" charset="0"/>
                          <a:ea typeface="Calibri" panose="020F0502020204030204" pitchFamily="34" charset="0"/>
                        </a:rPr>
                        <a:t>0.6245</a:t>
                      </a:r>
                      <a:endParaRPr lang="en-US" sz="1000">
                        <a:effectLst/>
                        <a:latin typeface="Calibri" panose="020F0502020204030204" pitchFamily="34" charset="0"/>
                        <a:ea typeface="Calibri" panose="020F050202020403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8025297"/>
                  </a:ext>
                </a:extLst>
              </a:tr>
              <a:tr h="197061">
                <a:tc vMerge="1">
                  <a:txBody>
                    <a:bodyPr/>
                    <a:lstStyle/>
                    <a:p>
                      <a:endParaRPr lang="en-US"/>
                    </a:p>
                  </a:txBody>
                  <a:tcPr/>
                </a:tc>
                <a:tc vMerge="1">
                  <a:txBody>
                    <a:bodyPr/>
                    <a:lstStyle/>
                    <a:p>
                      <a:endParaRPr lang="en-US"/>
                    </a:p>
                  </a:txBody>
                  <a:tcPr/>
                </a:tc>
                <a:tc>
                  <a:txBody>
                    <a:bodyPr/>
                    <a:lstStyle/>
                    <a:p>
                      <a:pPr marL="0" marR="0" algn="ctr">
                        <a:lnSpc>
                          <a:spcPct val="107000"/>
                        </a:lnSpc>
                        <a:spcBef>
                          <a:spcPts val="0"/>
                        </a:spcBef>
                        <a:spcAft>
                          <a:spcPts val="0"/>
                        </a:spcAft>
                      </a:pPr>
                      <a:r>
                        <a:rPr lang="en-US" sz="1000">
                          <a:effectLst/>
                          <a:latin typeface="Times New Roman" panose="02020603050405020304" pitchFamily="18" charset="0"/>
                          <a:ea typeface="Calibri" panose="020F0502020204030204" pitchFamily="34" charset="0"/>
                        </a:rPr>
                        <a:t>Subject4</a:t>
                      </a:r>
                      <a:endParaRPr lang="en-US" sz="1000">
                        <a:effectLst/>
                        <a:latin typeface="Calibri" panose="020F0502020204030204" pitchFamily="34" charset="0"/>
                        <a:ea typeface="Calibri" panose="020F050202020403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000" dirty="0">
                          <a:effectLst/>
                          <a:latin typeface="Times New Roman" panose="02020603050405020304" pitchFamily="18" charset="0"/>
                          <a:ea typeface="Calibri" panose="020F0502020204030204" pitchFamily="34" charset="0"/>
                        </a:rPr>
                        <a:t>55.22%</a:t>
                      </a:r>
                      <a:endParaRPr lang="en-US" sz="1000" dirty="0">
                        <a:effectLst/>
                        <a:latin typeface="Calibri" panose="020F0502020204030204" pitchFamily="34" charset="0"/>
                        <a:ea typeface="Calibri" panose="020F050202020403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000">
                          <a:effectLst/>
                          <a:latin typeface="Times New Roman" panose="02020603050405020304" pitchFamily="18" charset="0"/>
                          <a:ea typeface="Calibri" panose="020F0502020204030204" pitchFamily="34" charset="0"/>
                        </a:rPr>
                        <a:t>55.13%</a:t>
                      </a:r>
                      <a:endParaRPr lang="en-US" sz="1000">
                        <a:effectLst/>
                        <a:latin typeface="Calibri" panose="020F0502020204030204" pitchFamily="34" charset="0"/>
                        <a:ea typeface="Calibri" panose="020F050202020403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000">
                          <a:effectLst/>
                          <a:latin typeface="Times New Roman" panose="02020603050405020304" pitchFamily="18" charset="0"/>
                          <a:ea typeface="Calibri" panose="020F0502020204030204" pitchFamily="34" charset="0"/>
                        </a:rPr>
                        <a:t>55.22%</a:t>
                      </a:r>
                      <a:endParaRPr lang="en-US" sz="1000">
                        <a:effectLst/>
                        <a:latin typeface="Calibri" panose="020F0502020204030204" pitchFamily="34" charset="0"/>
                        <a:ea typeface="Calibri" panose="020F050202020403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000">
                          <a:effectLst/>
                          <a:latin typeface="Times New Roman" panose="02020603050405020304" pitchFamily="18" charset="0"/>
                          <a:ea typeface="Calibri" panose="020F0502020204030204" pitchFamily="34" charset="0"/>
                        </a:rPr>
                        <a:t>0.4465</a:t>
                      </a:r>
                      <a:endParaRPr lang="en-US" sz="1000">
                        <a:effectLst/>
                        <a:latin typeface="Calibri" panose="020F0502020204030204" pitchFamily="34" charset="0"/>
                        <a:ea typeface="Calibri" panose="020F050202020403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000">
                          <a:effectLst/>
                          <a:latin typeface="Times New Roman" panose="02020603050405020304" pitchFamily="18" charset="0"/>
                          <a:ea typeface="Calibri" panose="020F0502020204030204" pitchFamily="34" charset="0"/>
                        </a:rPr>
                        <a:t>0.5511</a:t>
                      </a:r>
                      <a:endParaRPr lang="en-US" sz="1000">
                        <a:effectLst/>
                        <a:latin typeface="Calibri" panose="020F0502020204030204" pitchFamily="34" charset="0"/>
                        <a:ea typeface="Calibri" panose="020F050202020403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000">
                          <a:effectLst/>
                          <a:latin typeface="Times New Roman" panose="02020603050405020304" pitchFamily="18" charset="0"/>
                          <a:ea typeface="Calibri" panose="020F0502020204030204" pitchFamily="34" charset="0"/>
                        </a:rPr>
                        <a:t>0.5874</a:t>
                      </a:r>
                      <a:endParaRPr lang="en-US" sz="1000">
                        <a:effectLst/>
                        <a:latin typeface="Calibri" panose="020F0502020204030204" pitchFamily="34" charset="0"/>
                        <a:ea typeface="Calibri" panose="020F050202020403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07029995"/>
                  </a:ext>
                </a:extLst>
              </a:tr>
              <a:tr h="197061">
                <a:tc gridSpan="3">
                  <a:txBody>
                    <a:bodyPr/>
                    <a:lstStyle/>
                    <a:p>
                      <a:pPr marL="0" marR="0" algn="ctr">
                        <a:lnSpc>
                          <a:spcPct val="107000"/>
                        </a:lnSpc>
                        <a:spcBef>
                          <a:spcPts val="0"/>
                        </a:spcBef>
                        <a:spcAft>
                          <a:spcPts val="0"/>
                        </a:spcAft>
                      </a:pPr>
                      <a:r>
                        <a:rPr lang="en-US" sz="1000" b="1" dirty="0">
                          <a:solidFill>
                            <a:srgbClr val="00B0F0"/>
                          </a:solidFill>
                          <a:effectLst/>
                          <a:latin typeface="Times New Roman" panose="02020603050405020304" pitchFamily="18" charset="0"/>
                          <a:ea typeface="Calibri" panose="020F0502020204030204" pitchFamily="34" charset="0"/>
                        </a:rPr>
                        <a:t>Mean Performance</a:t>
                      </a:r>
                      <a:endParaRPr lang="en-US" sz="1000" dirty="0">
                        <a:solidFill>
                          <a:srgbClr val="00B0F0"/>
                        </a:solidFill>
                        <a:effectLst/>
                        <a:latin typeface="Calibri" panose="020F0502020204030204" pitchFamily="34" charset="0"/>
                        <a:ea typeface="Calibri" panose="020F050202020403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lnL w="12700" cap="flat" cmpd="sng" algn="ctr">
                      <a:solidFill>
                        <a:srgbClr val="000000"/>
                      </a:solidFill>
                      <a:prstDash val="solid"/>
                      <a:round/>
                      <a:headEnd type="none" w="med" len="med"/>
                      <a:tailEnd type="none" w="med" len="med"/>
                    </a:lnL>
                    <a:lnT w="12700" cap="flat" cmpd="sng" algn="ctr">
                      <a:solidFill>
                        <a:srgbClr val="000000"/>
                      </a:solidFill>
                      <a:prstDash val="solid"/>
                      <a:round/>
                      <a:headEnd type="none" w="med" len="med"/>
                      <a:tailEnd type="none" w="med" len="med"/>
                    </a:lnT>
                  </a:tcPr>
                </a:tc>
                <a:tc hMerge="1">
                  <a:txBody>
                    <a:bodyPr/>
                    <a:lstStyle/>
                    <a:p>
                      <a:endParaRPr lang="en-US"/>
                    </a:p>
                  </a:txBody>
                  <a:tcPr/>
                </a:tc>
                <a:tc>
                  <a:txBody>
                    <a:bodyPr/>
                    <a:lstStyle/>
                    <a:p>
                      <a:pPr marL="0" marR="0" algn="ctr">
                        <a:lnSpc>
                          <a:spcPct val="107000"/>
                        </a:lnSpc>
                        <a:spcBef>
                          <a:spcPts val="0"/>
                        </a:spcBef>
                        <a:spcAft>
                          <a:spcPts val="0"/>
                        </a:spcAft>
                      </a:pPr>
                      <a:r>
                        <a:rPr lang="en-US" sz="1000" b="1" dirty="0">
                          <a:solidFill>
                            <a:srgbClr val="00B0F0"/>
                          </a:solidFill>
                          <a:effectLst/>
                          <a:latin typeface="Times New Roman" panose="02020603050405020304" pitchFamily="18" charset="0"/>
                          <a:ea typeface="Calibri" panose="020F0502020204030204" pitchFamily="34" charset="0"/>
                        </a:rPr>
                        <a:t>56.07%</a:t>
                      </a:r>
                      <a:endParaRPr lang="en-US" sz="1000" dirty="0">
                        <a:solidFill>
                          <a:srgbClr val="00B0F0"/>
                        </a:solidFill>
                        <a:effectLst/>
                        <a:latin typeface="Calibri" panose="020F0502020204030204" pitchFamily="34" charset="0"/>
                        <a:ea typeface="Calibri" panose="020F050202020403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000" b="1" dirty="0">
                          <a:solidFill>
                            <a:srgbClr val="00B0F0"/>
                          </a:solidFill>
                          <a:effectLst/>
                          <a:latin typeface="Times New Roman" panose="02020603050405020304" pitchFamily="18" charset="0"/>
                          <a:ea typeface="Calibri" panose="020F0502020204030204" pitchFamily="34" charset="0"/>
                        </a:rPr>
                        <a:t>55.63%</a:t>
                      </a:r>
                      <a:endParaRPr lang="en-US" sz="1000" dirty="0">
                        <a:solidFill>
                          <a:srgbClr val="00B0F0"/>
                        </a:solidFill>
                        <a:effectLst/>
                        <a:latin typeface="Calibri" panose="020F0502020204030204" pitchFamily="34" charset="0"/>
                        <a:ea typeface="Calibri" panose="020F050202020403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000" b="1" dirty="0">
                          <a:solidFill>
                            <a:srgbClr val="00B0F0"/>
                          </a:solidFill>
                          <a:effectLst/>
                          <a:latin typeface="Times New Roman" panose="02020603050405020304" pitchFamily="18" charset="0"/>
                          <a:ea typeface="Calibri" panose="020F0502020204030204" pitchFamily="34" charset="0"/>
                        </a:rPr>
                        <a:t>56.98%</a:t>
                      </a:r>
                      <a:endParaRPr lang="en-US" sz="1000" dirty="0">
                        <a:solidFill>
                          <a:srgbClr val="00B0F0"/>
                        </a:solidFill>
                        <a:effectLst/>
                        <a:latin typeface="Calibri" panose="020F0502020204030204" pitchFamily="34" charset="0"/>
                        <a:ea typeface="Calibri" panose="020F050202020403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000" b="1" dirty="0">
                          <a:solidFill>
                            <a:srgbClr val="00B0F0"/>
                          </a:solidFill>
                          <a:effectLst/>
                          <a:latin typeface="Times New Roman" panose="02020603050405020304" pitchFamily="18" charset="0"/>
                          <a:ea typeface="Calibri" panose="020F0502020204030204" pitchFamily="34" charset="0"/>
                        </a:rPr>
                        <a:t>0.4297</a:t>
                      </a:r>
                      <a:endParaRPr lang="en-US" sz="1000" dirty="0">
                        <a:solidFill>
                          <a:srgbClr val="00B0F0"/>
                        </a:solidFill>
                        <a:effectLst/>
                        <a:latin typeface="Calibri" panose="020F0502020204030204" pitchFamily="34" charset="0"/>
                        <a:ea typeface="Calibri" panose="020F050202020403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000" b="1" dirty="0">
                          <a:solidFill>
                            <a:srgbClr val="00B0F0"/>
                          </a:solidFill>
                          <a:effectLst/>
                          <a:latin typeface="Times New Roman" panose="02020603050405020304" pitchFamily="18" charset="0"/>
                          <a:ea typeface="Calibri" panose="020F0502020204030204" pitchFamily="34" charset="0"/>
                        </a:rPr>
                        <a:t>0.5600</a:t>
                      </a:r>
                      <a:endParaRPr lang="en-US" sz="1000" dirty="0">
                        <a:solidFill>
                          <a:srgbClr val="00B0F0"/>
                        </a:solidFill>
                        <a:effectLst/>
                        <a:latin typeface="Calibri" panose="020F0502020204030204" pitchFamily="34" charset="0"/>
                        <a:ea typeface="Calibri" panose="020F050202020403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000" b="1" dirty="0">
                          <a:solidFill>
                            <a:srgbClr val="00B0F0"/>
                          </a:solidFill>
                          <a:effectLst/>
                          <a:latin typeface="Times New Roman" panose="02020603050405020304" pitchFamily="18" charset="0"/>
                          <a:ea typeface="Calibri" panose="020F0502020204030204" pitchFamily="34" charset="0"/>
                        </a:rPr>
                        <a:t>0.6063</a:t>
                      </a:r>
                      <a:endParaRPr lang="en-US" sz="1000" dirty="0">
                        <a:solidFill>
                          <a:srgbClr val="00B0F0"/>
                        </a:solidFill>
                        <a:effectLst/>
                        <a:latin typeface="Calibri" panose="020F0502020204030204" pitchFamily="34" charset="0"/>
                        <a:ea typeface="Calibri" panose="020F050202020403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32473629"/>
                  </a:ext>
                </a:extLst>
              </a:tr>
            </a:tbl>
          </a:graphicData>
        </a:graphic>
      </p:graphicFrame>
    </p:spTree>
    <p:extLst>
      <p:ext uri="{BB962C8B-B14F-4D97-AF65-F5344CB8AC3E}">
        <p14:creationId xmlns:p14="http://schemas.microsoft.com/office/powerpoint/2010/main" val="258966827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49356" y="1117476"/>
            <a:ext cx="10160000" cy="4671073"/>
          </a:xfrm>
        </p:spPr>
        <p:txBody>
          <a:bodyPr/>
          <a:lstStyle/>
          <a:p>
            <a:r>
              <a:rPr lang="en-US" sz="4400" dirty="0"/>
              <a:t>Performance Estimation and Analysis over the Supervised Learning Approaches for Motor Imagery EEG Signals Classification</a:t>
            </a:r>
          </a:p>
        </p:txBody>
      </p:sp>
      <p:sp>
        <p:nvSpPr>
          <p:cNvPr id="2" name="TextBox 1">
            <a:extLst>
              <a:ext uri="{FF2B5EF4-FFF2-40B4-BE49-F238E27FC236}">
                <a16:creationId xmlns:a16="http://schemas.microsoft.com/office/drawing/2014/main" id="{0797EF2B-9A4C-43A4-AFBA-9441F27559A5}"/>
              </a:ext>
            </a:extLst>
          </p:cNvPr>
          <p:cNvSpPr txBox="1"/>
          <p:nvPr/>
        </p:nvSpPr>
        <p:spPr>
          <a:xfrm>
            <a:off x="649357" y="5902036"/>
            <a:ext cx="930062" cy="374073"/>
          </a:xfrm>
          <a:prstGeom prst="rect">
            <a:avLst/>
          </a:prstGeom>
          <a:noFill/>
        </p:spPr>
        <p:txBody>
          <a:bodyPr wrap="square" rtlCol="0">
            <a:spAutoFit/>
          </a:bodyPr>
          <a:lstStyle/>
          <a:p>
            <a:r>
              <a:rPr lang="en-US" b="1" dirty="0">
                <a:solidFill>
                  <a:srgbClr val="0070C0"/>
                </a:solidFill>
                <a:hlinkClick r:id="rId2" action="ppaction://hlinksldjump">
                  <a:extLst>
                    <a:ext uri="{A12FA001-AC4F-418D-AE19-62706E023703}">
                      <ahyp:hlinkClr xmlns:ahyp="http://schemas.microsoft.com/office/drawing/2018/hyperlinkcolor" val="tx"/>
                    </a:ext>
                  </a:extLst>
                </a:hlinkClick>
              </a:rPr>
              <a:t>Return</a:t>
            </a:r>
            <a:endParaRPr lang="en-US" b="1" dirty="0">
              <a:solidFill>
                <a:srgbClr val="0070C0"/>
              </a:solidFill>
            </a:endParaRPr>
          </a:p>
        </p:txBody>
      </p:sp>
    </p:spTree>
    <p:extLst>
      <p:ext uri="{BB962C8B-B14F-4D97-AF65-F5344CB8AC3E}">
        <p14:creationId xmlns:p14="http://schemas.microsoft.com/office/powerpoint/2010/main" val="27615516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p:cNvGraphicFramePr/>
          <p:nvPr>
            <p:extLst>
              <p:ext uri="{D42A27DB-BD31-4B8C-83A1-F6EECF244321}">
                <p14:modId xmlns:p14="http://schemas.microsoft.com/office/powerpoint/2010/main" val="1540024887"/>
              </p:ext>
            </p:extLst>
          </p:nvPr>
        </p:nvGraphicFramePr>
        <p:xfrm>
          <a:off x="838200" y="73542"/>
          <a:ext cx="10515600" cy="11324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Footer Placeholder 3"/>
          <p:cNvSpPr>
            <a:spLocks noGrp="1"/>
          </p:cNvSpPr>
          <p:nvPr>
            <p:ph type="ftr" sz="quarter" idx="11"/>
          </p:nvPr>
        </p:nvSpPr>
        <p:spPr/>
        <p:txBody>
          <a:bodyPr/>
          <a:lstStyle/>
          <a:p>
            <a:r>
              <a:rPr lang="en-US"/>
              <a:t>IIIT-Allahabad </a:t>
            </a:r>
          </a:p>
        </p:txBody>
      </p:sp>
      <p:sp>
        <p:nvSpPr>
          <p:cNvPr id="9" name="TextBox 8">
            <a:extLst>
              <a:ext uri="{FF2B5EF4-FFF2-40B4-BE49-F238E27FC236}">
                <a16:creationId xmlns:a16="http://schemas.microsoft.com/office/drawing/2014/main" id="{43C842F8-9545-4EA7-AA21-CB72F51F4678}"/>
              </a:ext>
            </a:extLst>
          </p:cNvPr>
          <p:cNvSpPr txBox="1"/>
          <p:nvPr/>
        </p:nvSpPr>
        <p:spPr>
          <a:xfrm>
            <a:off x="8534399" y="1409694"/>
            <a:ext cx="3405809" cy="2246769"/>
          </a:xfrm>
          <a:prstGeom prst="rect">
            <a:avLst/>
          </a:prstGeom>
          <a:noFill/>
        </p:spPr>
        <p:txBody>
          <a:bodyPr wrap="square" rtlCol="0">
            <a:spAutoFit/>
          </a:bodyPr>
          <a:lstStyle/>
          <a:p>
            <a:pPr algn="just"/>
            <a:r>
              <a:rPr lang="en-US" sz="2000" b="1" dirty="0">
                <a:latin typeface="Times New Roman" panose="02020603050405020304" pitchFamily="18" charset="0"/>
                <a:cs typeface="Times New Roman" panose="02020603050405020304" pitchFamily="18" charset="0"/>
              </a:rPr>
              <a:t>Hypothalamus:</a:t>
            </a:r>
          </a:p>
          <a:p>
            <a:pPr algn="just"/>
            <a:r>
              <a:rPr lang="en-US" sz="2000" dirty="0">
                <a:latin typeface="Times New Roman" panose="02020603050405020304" pitchFamily="18" charset="0"/>
                <a:cs typeface="Times New Roman" panose="02020603050405020304" pitchFamily="18" charset="0"/>
              </a:rPr>
              <a:t>The hypothalamus regulates functions like thirst, appetite, and sleep patterns. It also regulates the release of hormones from the pituitary gland [1].</a:t>
            </a:r>
          </a:p>
        </p:txBody>
      </p:sp>
      <p:pic>
        <p:nvPicPr>
          <p:cNvPr id="3" name="Picture 2">
            <a:extLst>
              <a:ext uri="{FF2B5EF4-FFF2-40B4-BE49-F238E27FC236}">
                <a16:creationId xmlns:a16="http://schemas.microsoft.com/office/drawing/2014/main" id="{49789AB8-7512-4007-A0B4-11E85B2DD2E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51039" y="1278832"/>
            <a:ext cx="7600950" cy="4724400"/>
          </a:xfrm>
          <a:prstGeom prst="rect">
            <a:avLst/>
          </a:prstGeom>
        </p:spPr>
      </p:pic>
      <p:sp>
        <p:nvSpPr>
          <p:cNvPr id="2" name="TextBox 1">
            <a:extLst>
              <a:ext uri="{FF2B5EF4-FFF2-40B4-BE49-F238E27FC236}">
                <a16:creationId xmlns:a16="http://schemas.microsoft.com/office/drawing/2014/main" id="{C9E8301E-4767-4733-BF1A-D602FDC255D3}"/>
              </a:ext>
            </a:extLst>
          </p:cNvPr>
          <p:cNvSpPr txBox="1"/>
          <p:nvPr/>
        </p:nvSpPr>
        <p:spPr>
          <a:xfrm>
            <a:off x="3803374" y="6122504"/>
            <a:ext cx="1272209" cy="646331"/>
          </a:xfrm>
          <a:prstGeom prst="rect">
            <a:avLst/>
          </a:prstGeom>
          <a:noFill/>
        </p:spPr>
        <p:txBody>
          <a:bodyPr wrap="square" rtlCol="0">
            <a:spAutoFit/>
          </a:bodyPr>
          <a:lstStyle/>
          <a:p>
            <a:r>
              <a:rPr lang="en-US" dirty="0"/>
              <a:t>Fig.7,[1]</a:t>
            </a:r>
          </a:p>
          <a:p>
            <a:endParaRPr lang="en-US" dirty="0"/>
          </a:p>
        </p:txBody>
      </p:sp>
    </p:spTree>
    <p:extLst>
      <p:ext uri="{BB962C8B-B14F-4D97-AF65-F5344CB8AC3E}">
        <p14:creationId xmlns:p14="http://schemas.microsoft.com/office/powerpoint/2010/main" val="207823721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 and Goal Statement</a:t>
            </a:r>
          </a:p>
        </p:txBody>
      </p:sp>
      <p:sp>
        <p:nvSpPr>
          <p:cNvPr id="3" name="Content Placeholder 2"/>
          <p:cNvSpPr>
            <a:spLocks noGrp="1"/>
          </p:cNvSpPr>
          <p:nvPr>
            <p:ph idx="1"/>
          </p:nvPr>
        </p:nvSpPr>
        <p:spPr/>
        <p:txBody>
          <a:bodyPr/>
          <a:lstStyle/>
          <a:p>
            <a:r>
              <a:rPr lang="en-US" sz="1800" b="1" dirty="0"/>
              <a:t>Problem Definition: </a:t>
            </a:r>
            <a:r>
              <a:rPr lang="en-US" sz="1800" dirty="0"/>
              <a:t>Comparative Analysis of different machine learning algorithms over the classification of different motor imagery actions (Right Hand and Foot Here).</a:t>
            </a:r>
          </a:p>
          <a:p>
            <a:r>
              <a:rPr lang="en-US" sz="1800" dirty="0"/>
              <a:t>Motor Imagery actions encompasses the imagination of different motor actions  </a:t>
            </a:r>
            <a:r>
              <a:rPr lang="en-US" sz="1800" dirty="0" err="1"/>
              <a:t>e.g</a:t>
            </a:r>
            <a:r>
              <a:rPr lang="en-US" sz="1800" dirty="0"/>
              <a:t>, movement of left hand or movement of right hand, but without muscle movement.</a:t>
            </a:r>
          </a:p>
          <a:p>
            <a:r>
              <a:rPr lang="en-US" sz="1800" dirty="0"/>
              <a:t>Machine Learning is now becoming state of art technology into this.</a:t>
            </a:r>
          </a:p>
          <a:p>
            <a:endParaRPr lang="en-US" dirty="0"/>
          </a:p>
        </p:txBody>
      </p:sp>
      <p:graphicFrame>
        <p:nvGraphicFramePr>
          <p:cNvPr id="4" name="Diagram 3"/>
          <p:cNvGraphicFramePr/>
          <p:nvPr/>
        </p:nvGraphicFramePr>
        <p:xfrm>
          <a:off x="1288111" y="3244132"/>
          <a:ext cx="8142136" cy="291017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a:extLst>
              <a:ext uri="{FF2B5EF4-FFF2-40B4-BE49-F238E27FC236}">
                <a16:creationId xmlns:a16="http://schemas.microsoft.com/office/drawing/2014/main" id="{D4E2A3B7-73CA-4229-ADAB-47C413247CA6}"/>
              </a:ext>
            </a:extLst>
          </p:cNvPr>
          <p:cNvSpPr txBox="1"/>
          <p:nvPr/>
        </p:nvSpPr>
        <p:spPr>
          <a:xfrm>
            <a:off x="649357" y="5902036"/>
            <a:ext cx="930062" cy="374073"/>
          </a:xfrm>
          <a:prstGeom prst="rect">
            <a:avLst/>
          </a:prstGeom>
          <a:noFill/>
        </p:spPr>
        <p:txBody>
          <a:bodyPr wrap="square" rtlCol="0">
            <a:spAutoFit/>
          </a:bodyPr>
          <a:lstStyle/>
          <a:p>
            <a:r>
              <a:rPr lang="en-US" b="1" dirty="0">
                <a:solidFill>
                  <a:srgbClr val="0070C0"/>
                </a:solidFill>
                <a:hlinkClick r:id="rId7" action="ppaction://hlinksldjump">
                  <a:extLst>
                    <a:ext uri="{A12FA001-AC4F-418D-AE19-62706E023703}">
                      <ahyp:hlinkClr xmlns:ahyp="http://schemas.microsoft.com/office/drawing/2018/hyperlinkcolor" val="tx"/>
                    </a:ext>
                  </a:extLst>
                </a:hlinkClick>
              </a:rPr>
              <a:t>Return</a:t>
            </a:r>
            <a:endParaRPr lang="en-US" b="1" dirty="0">
              <a:solidFill>
                <a:srgbClr val="0070C0"/>
              </a:solidFill>
            </a:endParaRPr>
          </a:p>
        </p:txBody>
      </p:sp>
    </p:spTree>
    <p:extLst>
      <p:ext uri="{BB962C8B-B14F-4D97-AF65-F5344CB8AC3E}">
        <p14:creationId xmlns:p14="http://schemas.microsoft.com/office/powerpoint/2010/main" val="304932411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p:cNvSpPr>
            <a:spLocks noGrp="1"/>
          </p:cNvSpPr>
          <p:nvPr>
            <p:ph type="title"/>
          </p:nvPr>
        </p:nvSpPr>
        <p:spPr/>
        <p:txBody>
          <a:bodyPr/>
          <a:lstStyle/>
          <a:p>
            <a:r>
              <a:rPr lang="en-US" dirty="0"/>
              <a:t>Experimental Methodology</a:t>
            </a:r>
          </a:p>
        </p:txBody>
      </p:sp>
      <p:sp>
        <p:nvSpPr>
          <p:cNvPr id="3" name="Content Placeholder 2">
            <a:extLst>
              <a:ext uri="{FF2B5EF4-FFF2-40B4-BE49-F238E27FC236}">
                <a16:creationId xmlns:a16="http://schemas.microsoft.com/office/drawing/2014/main" id="{10155016-787F-4DA0-AE1D-E41F090E19A3}"/>
              </a:ext>
            </a:extLst>
          </p:cNvPr>
          <p:cNvSpPr>
            <a:spLocks noGrp="1"/>
          </p:cNvSpPr>
          <p:nvPr>
            <p:ph idx="1"/>
          </p:nvPr>
        </p:nvSpPr>
        <p:spPr>
          <a:xfrm>
            <a:off x="287451" y="1404319"/>
            <a:ext cx="10789257" cy="4471808"/>
          </a:xfrm>
          <a:noFill/>
          <a:ln>
            <a:noFill/>
          </a:ln>
        </p:spPr>
        <p:style>
          <a:lnRef idx="2">
            <a:schemeClr val="accent6"/>
          </a:lnRef>
          <a:fillRef idx="1">
            <a:schemeClr val="lt1"/>
          </a:fillRef>
          <a:effectRef idx="0">
            <a:schemeClr val="accent6"/>
          </a:effectRef>
          <a:fontRef idx="minor">
            <a:schemeClr val="dk1"/>
          </a:fontRef>
        </p:style>
        <p:txBody>
          <a:bodyPr>
            <a:normAutofit fontScale="92500" lnSpcReduction="10000"/>
          </a:bodyPr>
          <a:lstStyle/>
          <a:p>
            <a:pPr marL="0" indent="0">
              <a:buNone/>
            </a:pPr>
            <a:r>
              <a:rPr lang="en-US" sz="2200" dirty="0"/>
              <a:t>Following flowchart is the depiction  of experimental procedure:</a:t>
            </a:r>
          </a:p>
          <a:p>
            <a:pPr marL="0" indent="0">
              <a:buNone/>
            </a:pPr>
            <a:endParaRPr lang="en-US" b="1" dirty="0"/>
          </a:p>
          <a:p>
            <a:pPr marL="0" indent="0">
              <a:buNone/>
            </a:pPr>
            <a:endParaRPr lang="en-US" b="1" dirty="0"/>
          </a:p>
          <a:p>
            <a:pPr marL="0" indent="0">
              <a:buNone/>
            </a:pPr>
            <a:endParaRPr lang="en-US" b="1" dirty="0"/>
          </a:p>
          <a:p>
            <a:pPr marL="0" indent="0">
              <a:buNone/>
            </a:pPr>
            <a:endParaRPr lang="en-US" b="1" dirty="0"/>
          </a:p>
          <a:p>
            <a:pPr marL="0" indent="0">
              <a:buNone/>
            </a:pPr>
            <a:endParaRPr lang="en-US" b="1" dirty="0"/>
          </a:p>
          <a:p>
            <a:pPr marL="0" indent="0">
              <a:buNone/>
            </a:pPr>
            <a:r>
              <a:rPr lang="en-US" sz="1800" dirty="0">
                <a:latin typeface="Times New Roman" panose="02020603050405020304" pitchFamily="18" charset="0"/>
                <a:cs typeface="Times New Roman" panose="02020603050405020304" pitchFamily="18" charset="0"/>
              </a:rPr>
              <a:t>Provided with the Motor Imagery dataset containing the EEG signals for the different motor imagery tasks in our case it its right hand (R) and Right Foot (F), it will be followed by different steps before being passed to classifiers.  </a:t>
            </a:r>
          </a:p>
          <a:p>
            <a:pPr marL="0" indent="0">
              <a:buNone/>
            </a:pPr>
            <a:r>
              <a:rPr lang="en-US" sz="1800" b="1" dirty="0">
                <a:latin typeface="Times New Roman" panose="02020603050405020304" pitchFamily="18" charset="0"/>
                <a:cs typeface="Times New Roman" panose="02020603050405020304" pitchFamily="18" charset="0"/>
              </a:rPr>
              <a:t>Segment Extraction: </a:t>
            </a:r>
            <a:r>
              <a:rPr lang="en-US" sz="1800" dirty="0">
                <a:latin typeface="Times New Roman" panose="02020603050405020304" pitchFamily="18" charset="0"/>
                <a:cs typeface="Times New Roman" panose="02020603050405020304" pitchFamily="18" charset="0"/>
              </a:rPr>
              <a:t>Input Raw EEG signals data are provided by the BCI Competition III-Dataset-</a:t>
            </a:r>
            <a:r>
              <a:rPr lang="en-US" sz="1800" dirty="0" err="1">
                <a:latin typeface="Times New Roman" panose="02020603050405020304" pitchFamily="18" charset="0"/>
                <a:cs typeface="Times New Roman" panose="02020603050405020304" pitchFamily="18" charset="0"/>
              </a:rPr>
              <a:t>IVa</a:t>
            </a:r>
            <a:r>
              <a:rPr lang="en-US" sz="1800" dirty="0">
                <a:latin typeface="Times New Roman" panose="02020603050405020304" pitchFamily="18" charset="0"/>
                <a:cs typeface="Times New Roman" panose="02020603050405020304" pitchFamily="18" charset="0"/>
              </a:rPr>
              <a:t>.</a:t>
            </a:r>
          </a:p>
          <a:p>
            <a:pPr marL="0" indent="0">
              <a:buNone/>
            </a:pPr>
            <a:r>
              <a:rPr lang="en-US" sz="1800" b="1" dirty="0">
                <a:latin typeface="Times New Roman" panose="02020603050405020304" pitchFamily="18" charset="0"/>
                <a:cs typeface="Times New Roman" panose="02020603050405020304" pitchFamily="18" charset="0"/>
              </a:rPr>
              <a:t>Feature Extraction: </a:t>
            </a:r>
            <a:r>
              <a:rPr lang="en-US" sz="1800" dirty="0">
                <a:latin typeface="Times New Roman" panose="02020603050405020304" pitchFamily="18" charset="0"/>
                <a:cs typeface="Times New Roman" panose="02020603050405020304" pitchFamily="18" charset="0"/>
              </a:rPr>
              <a:t>In this phase, transformed EEG values from segmented signal is taken as representative for that original signals these extraction strategies model the relevant data for the classification strategies in order to pass into the classifiers, furthermore producing results. In this phase FFT (Fast Fourier Transform has been applied to convert time domain signals to frequency domain signals).</a:t>
            </a:r>
            <a:endParaRPr lang="en-US" sz="1800" b="1" dirty="0">
              <a:latin typeface="Times New Roman" panose="02020603050405020304" pitchFamily="18" charset="0"/>
              <a:cs typeface="Times New Roman" panose="02020603050405020304" pitchFamily="18" charset="0"/>
            </a:endParaRPr>
          </a:p>
        </p:txBody>
      </p:sp>
      <p:graphicFrame>
        <p:nvGraphicFramePr>
          <p:cNvPr id="7" name="Diagram 6"/>
          <p:cNvGraphicFramePr/>
          <p:nvPr/>
        </p:nvGraphicFramePr>
        <p:xfrm>
          <a:off x="946207" y="2369493"/>
          <a:ext cx="9350735" cy="201167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a:extLst>
              <a:ext uri="{FF2B5EF4-FFF2-40B4-BE49-F238E27FC236}">
                <a16:creationId xmlns:a16="http://schemas.microsoft.com/office/drawing/2014/main" id="{93D0D74D-8549-4667-A7BA-8C7CEDF5DBE2}"/>
              </a:ext>
            </a:extLst>
          </p:cNvPr>
          <p:cNvSpPr txBox="1"/>
          <p:nvPr/>
        </p:nvSpPr>
        <p:spPr>
          <a:xfrm>
            <a:off x="649357" y="6192988"/>
            <a:ext cx="930062" cy="374073"/>
          </a:xfrm>
          <a:prstGeom prst="rect">
            <a:avLst/>
          </a:prstGeom>
          <a:noFill/>
        </p:spPr>
        <p:txBody>
          <a:bodyPr wrap="square" rtlCol="0">
            <a:spAutoFit/>
          </a:bodyPr>
          <a:lstStyle/>
          <a:p>
            <a:r>
              <a:rPr lang="en-US" b="1" dirty="0">
                <a:solidFill>
                  <a:srgbClr val="0070C0"/>
                </a:solidFill>
                <a:hlinkClick r:id="rId7" action="ppaction://hlinksldjump">
                  <a:extLst>
                    <a:ext uri="{A12FA001-AC4F-418D-AE19-62706E023703}">
                      <ahyp:hlinkClr xmlns:ahyp="http://schemas.microsoft.com/office/drawing/2018/hyperlinkcolor" val="tx"/>
                    </a:ext>
                  </a:extLst>
                </a:hlinkClick>
              </a:rPr>
              <a:t>Return</a:t>
            </a:r>
            <a:endParaRPr lang="en-US" b="1" dirty="0">
              <a:solidFill>
                <a:srgbClr val="0070C0"/>
              </a:solidFill>
            </a:endParaRPr>
          </a:p>
        </p:txBody>
      </p:sp>
    </p:spTree>
    <p:extLst>
      <p:ext uri="{BB962C8B-B14F-4D97-AF65-F5344CB8AC3E}">
        <p14:creationId xmlns:p14="http://schemas.microsoft.com/office/powerpoint/2010/main" val="409395791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Dataset Description</a:t>
            </a:r>
          </a:p>
        </p:txBody>
      </p:sp>
      <p:sp>
        <p:nvSpPr>
          <p:cNvPr id="3" name="Content Placeholder 2">
            <a:extLst>
              <a:ext uri="{FF2B5EF4-FFF2-40B4-BE49-F238E27FC236}">
                <a16:creationId xmlns:a16="http://schemas.microsoft.com/office/drawing/2014/main" id="{8228BEDC-1A6B-4BC5-8042-A344828A1028}"/>
              </a:ext>
            </a:extLst>
          </p:cNvPr>
          <p:cNvSpPr>
            <a:spLocks noGrp="1"/>
          </p:cNvSpPr>
          <p:nvPr>
            <p:ph idx="1"/>
          </p:nvPr>
        </p:nvSpPr>
        <p:spPr/>
        <p:txBody>
          <a:bodyPr/>
          <a:lstStyle/>
          <a:p>
            <a:pPr marL="0" indent="0">
              <a:buNone/>
            </a:pPr>
            <a:endParaRPr lang="en-US" sz="2400" dirty="0">
              <a:latin typeface="Times New Roman" panose="02020603050405020304" pitchFamily="18" charset="0"/>
              <a:cs typeface="Times New Roman" panose="02020603050405020304" pitchFamily="18" charset="0"/>
            </a:endParaRPr>
          </a:p>
          <a:p>
            <a:pPr>
              <a:buFont typeface="Wingdings" panose="05000000000000000000" pitchFamily="2" charset="2"/>
              <a:buChar char="v"/>
            </a:pPr>
            <a:r>
              <a:rPr lang="en-US" sz="2400" dirty="0">
                <a:latin typeface="Times New Roman" panose="02020603050405020304" pitchFamily="18" charset="0"/>
                <a:cs typeface="Times New Roman" panose="02020603050405020304" pitchFamily="18" charset="0"/>
              </a:rPr>
              <a:t>We have considered the EEG motor imagery classification problem by BCI competition III. The dataset used is Dataset </a:t>
            </a:r>
            <a:r>
              <a:rPr lang="en-US" sz="2400" dirty="0" err="1">
                <a:latin typeface="Times New Roman" panose="02020603050405020304" pitchFamily="18" charset="0"/>
                <a:cs typeface="Times New Roman" panose="02020603050405020304" pitchFamily="18" charset="0"/>
              </a:rPr>
              <a:t>IVa</a:t>
            </a:r>
            <a:r>
              <a:rPr lang="en-US" sz="2400" dirty="0">
                <a:latin typeface="Times New Roman" panose="02020603050405020304" pitchFamily="18" charset="0"/>
                <a:cs typeface="Times New Roman" panose="02020603050405020304" pitchFamily="18" charset="0"/>
              </a:rPr>
              <a:t>.</a:t>
            </a:r>
          </a:p>
          <a:p>
            <a:pPr>
              <a:buFont typeface="Wingdings" panose="05000000000000000000" pitchFamily="2" charset="2"/>
              <a:buChar char="v"/>
            </a:pPr>
            <a:r>
              <a:rPr lang="en-US" sz="2400" dirty="0">
                <a:latin typeface="Times New Roman" panose="02020603050405020304" pitchFamily="18" charset="0"/>
                <a:cs typeface="Times New Roman" panose="02020603050405020304" pitchFamily="18" charset="0"/>
              </a:rPr>
              <a:t>5 subjects are considered for this </a:t>
            </a:r>
            <a:r>
              <a:rPr lang="en-US" sz="2400" dirty="0" err="1">
                <a:latin typeface="Times New Roman" panose="02020603050405020304" pitchFamily="18" charset="0"/>
                <a:cs typeface="Times New Roman" panose="02020603050405020304" pitchFamily="18" charset="0"/>
              </a:rPr>
              <a:t>datset</a:t>
            </a:r>
            <a:r>
              <a:rPr lang="en-US" sz="2400" dirty="0">
                <a:latin typeface="Times New Roman" panose="02020603050405020304" pitchFamily="18" charset="0"/>
                <a:cs typeface="Times New Roman" panose="02020603050405020304" pitchFamily="18" charset="0"/>
              </a:rPr>
              <a:t>: </a:t>
            </a:r>
            <a:r>
              <a:rPr lang="en-US" sz="2400" b="1" dirty="0">
                <a:latin typeface="Times New Roman" pitchFamily="18" charset="0"/>
                <a:cs typeface="Times New Roman" pitchFamily="18" charset="0"/>
              </a:rPr>
              <a:t>(</a:t>
            </a:r>
            <a:r>
              <a:rPr lang="en-US" sz="2400" b="1" dirty="0" err="1">
                <a:latin typeface="Times New Roman" pitchFamily="18" charset="0"/>
                <a:cs typeface="Times New Roman" pitchFamily="18" charset="0"/>
              </a:rPr>
              <a:t>aa,al,av,aw,ay</a:t>
            </a:r>
            <a:r>
              <a:rPr lang="en-US" sz="2400" b="1" dirty="0">
                <a:latin typeface="Times New Roman" pitchFamily="18" charset="0"/>
                <a:cs typeface="Times New Roman" pitchFamily="18" charset="0"/>
              </a:rPr>
              <a:t>)</a:t>
            </a:r>
          </a:p>
          <a:p>
            <a:pPr>
              <a:buFont typeface="Wingdings" panose="05000000000000000000" pitchFamily="2" charset="2"/>
              <a:buChar char="v"/>
            </a:pPr>
            <a:r>
              <a:rPr lang="en-US" sz="2400" dirty="0">
                <a:latin typeface="Times New Roman" panose="02020603050405020304" pitchFamily="18" charset="0"/>
                <a:cs typeface="Times New Roman" panose="02020603050405020304" pitchFamily="18" charset="0"/>
              </a:rPr>
              <a:t>An EEG cap of 128 Ag/AgCl electrodes is used, out of which 118 were considered for data acquisition purposes.</a:t>
            </a:r>
          </a:p>
          <a:p>
            <a:pPr>
              <a:buFont typeface="Wingdings" panose="05000000000000000000" pitchFamily="2" charset="2"/>
              <a:buChar char="v"/>
            </a:pPr>
            <a:r>
              <a:rPr lang="en-US" sz="2400" dirty="0">
                <a:latin typeface="Times New Roman" panose="02020603050405020304" pitchFamily="18" charset="0"/>
                <a:cs typeface="Times New Roman" panose="02020603050405020304" pitchFamily="18" charset="0"/>
              </a:rPr>
              <a:t>They recorded their EEG signals for 3.5 seconds with 100 Hz sampling rate for each trial. For each subject they conducted 280(hand 140/ foot 140) trials. </a:t>
            </a:r>
          </a:p>
        </p:txBody>
      </p:sp>
      <p:sp>
        <p:nvSpPr>
          <p:cNvPr id="4" name="TextBox 3">
            <a:extLst>
              <a:ext uri="{FF2B5EF4-FFF2-40B4-BE49-F238E27FC236}">
                <a16:creationId xmlns:a16="http://schemas.microsoft.com/office/drawing/2014/main" id="{723C32A5-F855-4401-9782-916004818CA3}"/>
              </a:ext>
            </a:extLst>
          </p:cNvPr>
          <p:cNvSpPr txBox="1"/>
          <p:nvPr/>
        </p:nvSpPr>
        <p:spPr>
          <a:xfrm>
            <a:off x="649357" y="6192988"/>
            <a:ext cx="930062" cy="374073"/>
          </a:xfrm>
          <a:prstGeom prst="rect">
            <a:avLst/>
          </a:prstGeom>
          <a:noFill/>
        </p:spPr>
        <p:txBody>
          <a:bodyPr wrap="square" rtlCol="0">
            <a:spAutoFit/>
          </a:bodyPr>
          <a:lstStyle/>
          <a:p>
            <a:r>
              <a:rPr lang="en-US" b="1" dirty="0">
                <a:solidFill>
                  <a:srgbClr val="0070C0"/>
                </a:solidFill>
                <a:hlinkClick r:id="rId2" action="ppaction://hlinksldjump">
                  <a:extLst>
                    <a:ext uri="{A12FA001-AC4F-418D-AE19-62706E023703}">
                      <ahyp:hlinkClr xmlns:ahyp="http://schemas.microsoft.com/office/drawing/2018/hyperlinkcolor" val="tx"/>
                    </a:ext>
                  </a:extLst>
                </a:hlinkClick>
              </a:rPr>
              <a:t>Return</a:t>
            </a:r>
            <a:endParaRPr lang="en-US" b="1" dirty="0">
              <a:solidFill>
                <a:srgbClr val="0070C0"/>
              </a:solidFill>
            </a:endParaRPr>
          </a:p>
        </p:txBody>
      </p:sp>
    </p:spTree>
    <p:extLst>
      <p:ext uri="{BB962C8B-B14F-4D97-AF65-F5344CB8AC3E}">
        <p14:creationId xmlns:p14="http://schemas.microsoft.com/office/powerpoint/2010/main" val="26072739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Dataset Split Description</a:t>
            </a:r>
          </a:p>
        </p:txBody>
      </p:sp>
      <p:sp>
        <p:nvSpPr>
          <p:cNvPr id="3" name="Content Placeholder 2"/>
          <p:cNvSpPr>
            <a:spLocks noGrp="1"/>
          </p:cNvSpPr>
          <p:nvPr>
            <p:ph idx="1"/>
          </p:nvPr>
        </p:nvSpPr>
        <p:spPr/>
        <p:txBody>
          <a:bodyPr/>
          <a:lstStyle/>
          <a:p>
            <a:r>
              <a:rPr lang="en-US" sz="2000" dirty="0"/>
              <a:t>For the experimental procedure of this paper, we have made the dataset of a single subject into 70-30 ratio (by percentage). The overall data provided to us was partitioned into  two section namely training set that comprises of 70% of original dataset, while other part being 30% of the original dataset. </a:t>
            </a:r>
          </a:p>
          <a:p>
            <a:r>
              <a:rPr lang="en-US" sz="2000" dirty="0"/>
              <a:t>For the purpose of this experiment we have considered the samples from the dataset where the labels were provided so that accuracy can be measured for the  “goodness” of the model.</a:t>
            </a:r>
          </a:p>
          <a:p>
            <a:r>
              <a:rPr lang="en-US" sz="2000" dirty="0"/>
              <a:t>Following table provides the subject wise training and testing data split</a:t>
            </a:r>
            <a:r>
              <a:rPr lang="en-US" sz="2400" dirty="0"/>
              <a:t>:</a:t>
            </a:r>
          </a:p>
          <a:p>
            <a:endParaRPr lang="en-US" dirty="0"/>
          </a:p>
        </p:txBody>
      </p:sp>
      <p:graphicFrame>
        <p:nvGraphicFramePr>
          <p:cNvPr id="4" name="Table 3"/>
          <p:cNvGraphicFramePr>
            <a:graphicFrameLocks noGrp="1"/>
          </p:cNvGraphicFramePr>
          <p:nvPr/>
        </p:nvGraphicFramePr>
        <p:xfrm>
          <a:off x="2071756" y="4146678"/>
          <a:ext cx="6205552" cy="2225040"/>
        </p:xfrm>
        <a:graphic>
          <a:graphicData uri="http://schemas.openxmlformats.org/drawingml/2006/table">
            <a:tbl>
              <a:tblPr firstRow="1" bandRow="1">
                <a:tableStyleId>{5C22544A-7EE6-4342-B048-85BDC9FD1C3A}</a:tableStyleId>
              </a:tblPr>
              <a:tblGrid>
                <a:gridCol w="1995494">
                  <a:extLst>
                    <a:ext uri="{9D8B030D-6E8A-4147-A177-3AD203B41FA5}">
                      <a16:colId xmlns:a16="http://schemas.microsoft.com/office/drawing/2014/main" val="20000"/>
                    </a:ext>
                  </a:extLst>
                </a:gridCol>
                <a:gridCol w="2214564">
                  <a:extLst>
                    <a:ext uri="{9D8B030D-6E8A-4147-A177-3AD203B41FA5}">
                      <a16:colId xmlns:a16="http://schemas.microsoft.com/office/drawing/2014/main" val="20001"/>
                    </a:ext>
                  </a:extLst>
                </a:gridCol>
                <a:gridCol w="1995494">
                  <a:extLst>
                    <a:ext uri="{9D8B030D-6E8A-4147-A177-3AD203B41FA5}">
                      <a16:colId xmlns:a16="http://schemas.microsoft.com/office/drawing/2014/main" val="20002"/>
                    </a:ext>
                  </a:extLst>
                </a:gridCol>
              </a:tblGrid>
              <a:tr h="370840">
                <a:tc>
                  <a:txBody>
                    <a:bodyPr/>
                    <a:lstStyle/>
                    <a:p>
                      <a:pPr algn="ctr"/>
                      <a:r>
                        <a:rPr lang="en-US" dirty="0"/>
                        <a:t>Subject Name</a:t>
                      </a:r>
                    </a:p>
                  </a:txBody>
                  <a:tcPr/>
                </a:tc>
                <a:tc>
                  <a:txBody>
                    <a:bodyPr/>
                    <a:lstStyle/>
                    <a:p>
                      <a:pPr algn="ctr"/>
                      <a:r>
                        <a:rPr lang="en-US" dirty="0"/>
                        <a:t>Training Dataset</a:t>
                      </a:r>
                    </a:p>
                  </a:txBody>
                  <a:tcPr/>
                </a:tc>
                <a:tc>
                  <a:txBody>
                    <a:bodyPr/>
                    <a:lstStyle/>
                    <a:p>
                      <a:pPr algn="ctr"/>
                      <a:r>
                        <a:rPr lang="en-US" dirty="0"/>
                        <a:t>Testing Dataset</a:t>
                      </a:r>
                    </a:p>
                  </a:txBody>
                  <a:tcPr/>
                </a:tc>
                <a:extLst>
                  <a:ext uri="{0D108BD9-81ED-4DB2-BD59-A6C34878D82A}">
                    <a16:rowId xmlns:a16="http://schemas.microsoft.com/office/drawing/2014/main" val="10000"/>
                  </a:ext>
                </a:extLst>
              </a:tr>
              <a:tr h="370840">
                <a:tc>
                  <a:txBody>
                    <a:bodyPr/>
                    <a:lstStyle/>
                    <a:p>
                      <a:pPr algn="ctr"/>
                      <a:r>
                        <a:rPr lang="en-US" b="1" dirty="0"/>
                        <a:t>“</a:t>
                      </a:r>
                      <a:r>
                        <a:rPr lang="en-US" b="1" dirty="0" err="1"/>
                        <a:t>aa</a:t>
                      </a:r>
                      <a:r>
                        <a:rPr lang="en-US" b="1" dirty="0"/>
                        <a:t>”</a:t>
                      </a:r>
                    </a:p>
                  </a:txBody>
                  <a:tcPr/>
                </a:tc>
                <a:tc>
                  <a:txBody>
                    <a:bodyPr/>
                    <a:lstStyle/>
                    <a:p>
                      <a:pPr algn="ctr"/>
                      <a:r>
                        <a:rPr lang="en-US" dirty="0"/>
                        <a:t>118</a:t>
                      </a:r>
                    </a:p>
                  </a:txBody>
                  <a:tcPr/>
                </a:tc>
                <a:tc>
                  <a:txBody>
                    <a:bodyPr/>
                    <a:lstStyle/>
                    <a:p>
                      <a:pPr algn="ctr"/>
                      <a:r>
                        <a:rPr lang="en-US" dirty="0"/>
                        <a:t>50</a:t>
                      </a:r>
                    </a:p>
                  </a:txBody>
                  <a:tcPr/>
                </a:tc>
                <a:extLst>
                  <a:ext uri="{0D108BD9-81ED-4DB2-BD59-A6C34878D82A}">
                    <a16:rowId xmlns:a16="http://schemas.microsoft.com/office/drawing/2014/main" val="10001"/>
                  </a:ext>
                </a:extLst>
              </a:tr>
              <a:tr h="370840">
                <a:tc>
                  <a:txBody>
                    <a:bodyPr/>
                    <a:lstStyle/>
                    <a:p>
                      <a:pPr algn="ctr"/>
                      <a:r>
                        <a:rPr lang="en-US" b="1" dirty="0"/>
                        <a:t>“al”</a:t>
                      </a:r>
                    </a:p>
                  </a:txBody>
                  <a:tcPr/>
                </a:tc>
                <a:tc>
                  <a:txBody>
                    <a:bodyPr/>
                    <a:lstStyle/>
                    <a:p>
                      <a:pPr algn="ctr"/>
                      <a:r>
                        <a:rPr lang="en-US" dirty="0"/>
                        <a:t>125</a:t>
                      </a:r>
                    </a:p>
                  </a:txBody>
                  <a:tcPr/>
                </a:tc>
                <a:tc>
                  <a:txBody>
                    <a:bodyPr/>
                    <a:lstStyle/>
                    <a:p>
                      <a:pPr algn="ctr"/>
                      <a:r>
                        <a:rPr lang="en-US" dirty="0"/>
                        <a:t>53</a:t>
                      </a:r>
                    </a:p>
                  </a:txBody>
                  <a:tcPr/>
                </a:tc>
                <a:extLst>
                  <a:ext uri="{0D108BD9-81ED-4DB2-BD59-A6C34878D82A}">
                    <a16:rowId xmlns:a16="http://schemas.microsoft.com/office/drawing/2014/main" val="10002"/>
                  </a:ext>
                </a:extLst>
              </a:tr>
              <a:tr h="370840">
                <a:tc>
                  <a:txBody>
                    <a:bodyPr/>
                    <a:lstStyle/>
                    <a:p>
                      <a:pPr algn="ctr"/>
                      <a:r>
                        <a:rPr lang="en-US" b="1" dirty="0"/>
                        <a:t>“</a:t>
                      </a:r>
                      <a:r>
                        <a:rPr lang="en-US" b="1" dirty="0" err="1"/>
                        <a:t>av</a:t>
                      </a:r>
                      <a:r>
                        <a:rPr lang="en-US" b="1" dirty="0"/>
                        <a:t>”</a:t>
                      </a:r>
                    </a:p>
                  </a:txBody>
                  <a:tcPr/>
                </a:tc>
                <a:tc>
                  <a:txBody>
                    <a:bodyPr/>
                    <a:lstStyle/>
                    <a:p>
                      <a:pPr algn="ctr"/>
                      <a:r>
                        <a:rPr lang="en-US" dirty="0"/>
                        <a:t>55</a:t>
                      </a:r>
                    </a:p>
                  </a:txBody>
                  <a:tcPr/>
                </a:tc>
                <a:tc>
                  <a:txBody>
                    <a:bodyPr/>
                    <a:lstStyle/>
                    <a:p>
                      <a:pPr algn="ctr"/>
                      <a:r>
                        <a:rPr lang="en-US" dirty="0"/>
                        <a:t>23</a:t>
                      </a:r>
                    </a:p>
                  </a:txBody>
                  <a:tcPr/>
                </a:tc>
                <a:extLst>
                  <a:ext uri="{0D108BD9-81ED-4DB2-BD59-A6C34878D82A}">
                    <a16:rowId xmlns:a16="http://schemas.microsoft.com/office/drawing/2014/main" val="10003"/>
                  </a:ext>
                </a:extLst>
              </a:tr>
              <a:tr h="370840">
                <a:tc>
                  <a:txBody>
                    <a:bodyPr/>
                    <a:lstStyle/>
                    <a:p>
                      <a:pPr algn="ctr"/>
                      <a:r>
                        <a:rPr lang="en-US" b="1" dirty="0"/>
                        <a:t>“aw”</a:t>
                      </a:r>
                    </a:p>
                  </a:txBody>
                  <a:tcPr/>
                </a:tc>
                <a:tc>
                  <a:txBody>
                    <a:bodyPr/>
                    <a:lstStyle/>
                    <a:p>
                      <a:pPr algn="ctr"/>
                      <a:r>
                        <a:rPr lang="en-US" dirty="0"/>
                        <a:t>39</a:t>
                      </a:r>
                    </a:p>
                  </a:txBody>
                  <a:tcPr/>
                </a:tc>
                <a:tc>
                  <a:txBody>
                    <a:bodyPr/>
                    <a:lstStyle/>
                    <a:p>
                      <a:pPr algn="ctr"/>
                      <a:r>
                        <a:rPr lang="en-US" dirty="0"/>
                        <a:t>17</a:t>
                      </a:r>
                    </a:p>
                  </a:txBody>
                  <a:tcPr/>
                </a:tc>
                <a:extLst>
                  <a:ext uri="{0D108BD9-81ED-4DB2-BD59-A6C34878D82A}">
                    <a16:rowId xmlns:a16="http://schemas.microsoft.com/office/drawing/2014/main" val="10004"/>
                  </a:ext>
                </a:extLst>
              </a:tr>
              <a:tr h="370840">
                <a:tc>
                  <a:txBody>
                    <a:bodyPr/>
                    <a:lstStyle/>
                    <a:p>
                      <a:pPr algn="ctr"/>
                      <a:r>
                        <a:rPr lang="en-US" b="1" dirty="0"/>
                        <a:t>“ay”</a:t>
                      </a:r>
                    </a:p>
                  </a:txBody>
                  <a:tcPr/>
                </a:tc>
                <a:tc>
                  <a:txBody>
                    <a:bodyPr/>
                    <a:lstStyle/>
                    <a:p>
                      <a:pPr algn="ctr"/>
                      <a:r>
                        <a:rPr lang="en-US" dirty="0"/>
                        <a:t>15</a:t>
                      </a:r>
                    </a:p>
                  </a:txBody>
                  <a:tcPr/>
                </a:tc>
                <a:tc>
                  <a:txBody>
                    <a:bodyPr/>
                    <a:lstStyle/>
                    <a:p>
                      <a:pPr algn="ctr"/>
                      <a:r>
                        <a:rPr lang="en-US" dirty="0"/>
                        <a:t>22</a:t>
                      </a:r>
                    </a:p>
                  </a:txBody>
                  <a:tcPr/>
                </a:tc>
                <a:extLst>
                  <a:ext uri="{0D108BD9-81ED-4DB2-BD59-A6C34878D82A}">
                    <a16:rowId xmlns:a16="http://schemas.microsoft.com/office/drawing/2014/main" val="10005"/>
                  </a:ext>
                </a:extLst>
              </a:tr>
            </a:tbl>
          </a:graphicData>
        </a:graphic>
      </p:graphicFrame>
      <p:sp>
        <p:nvSpPr>
          <p:cNvPr id="5" name="TextBox 4">
            <a:extLst>
              <a:ext uri="{FF2B5EF4-FFF2-40B4-BE49-F238E27FC236}">
                <a16:creationId xmlns:a16="http://schemas.microsoft.com/office/drawing/2014/main" id="{B1CBE982-DCB9-46F5-8F11-67F14A73BD3F}"/>
              </a:ext>
            </a:extLst>
          </p:cNvPr>
          <p:cNvSpPr txBox="1"/>
          <p:nvPr/>
        </p:nvSpPr>
        <p:spPr>
          <a:xfrm>
            <a:off x="649357" y="6192988"/>
            <a:ext cx="930062" cy="374073"/>
          </a:xfrm>
          <a:prstGeom prst="rect">
            <a:avLst/>
          </a:prstGeom>
          <a:noFill/>
        </p:spPr>
        <p:txBody>
          <a:bodyPr wrap="square" rtlCol="0">
            <a:spAutoFit/>
          </a:bodyPr>
          <a:lstStyle/>
          <a:p>
            <a:r>
              <a:rPr lang="en-US" b="1" dirty="0">
                <a:solidFill>
                  <a:srgbClr val="0070C0"/>
                </a:solidFill>
                <a:hlinkClick r:id="rId2" action="ppaction://hlinksldjump">
                  <a:extLst>
                    <a:ext uri="{A12FA001-AC4F-418D-AE19-62706E023703}">
                      <ahyp:hlinkClr xmlns:ahyp="http://schemas.microsoft.com/office/drawing/2018/hyperlinkcolor" val="tx"/>
                    </a:ext>
                  </a:extLst>
                </a:hlinkClick>
              </a:rPr>
              <a:t>Return</a:t>
            </a:r>
            <a:endParaRPr lang="en-US" b="1" dirty="0">
              <a:solidFill>
                <a:srgbClr val="0070C0"/>
              </a:solidFill>
            </a:endParaRPr>
          </a:p>
        </p:txBody>
      </p:sp>
    </p:spTree>
    <p:extLst>
      <p:ext uri="{BB962C8B-B14F-4D97-AF65-F5344CB8AC3E}">
        <p14:creationId xmlns:p14="http://schemas.microsoft.com/office/powerpoint/2010/main" val="201774518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7086" y="94524"/>
            <a:ext cx="10160000" cy="1143000"/>
          </a:xfrm>
        </p:spPr>
        <p:txBody>
          <a:bodyPr/>
          <a:lstStyle/>
          <a:p>
            <a:r>
              <a:rPr lang="en-US" dirty="0"/>
              <a:t>Classification Models</a:t>
            </a:r>
          </a:p>
        </p:txBody>
      </p:sp>
      <p:sp>
        <p:nvSpPr>
          <p:cNvPr id="3" name="Content Placeholder 2">
            <a:extLst>
              <a:ext uri="{FF2B5EF4-FFF2-40B4-BE49-F238E27FC236}">
                <a16:creationId xmlns:a16="http://schemas.microsoft.com/office/drawing/2014/main" id="{CFE515F0-0192-4FE1-B1D5-F05477CC9CF9}"/>
              </a:ext>
            </a:extLst>
          </p:cNvPr>
          <p:cNvSpPr>
            <a:spLocks noGrp="1"/>
          </p:cNvSpPr>
          <p:nvPr>
            <p:ph idx="1"/>
          </p:nvPr>
        </p:nvSpPr>
        <p:spPr>
          <a:xfrm>
            <a:off x="191789" y="1285290"/>
            <a:ext cx="10940333" cy="4654688"/>
          </a:xfrm>
        </p:spPr>
        <p:txBody>
          <a:bodyPr>
            <a:noAutofit/>
          </a:bodyPr>
          <a:lstStyle/>
          <a:p>
            <a:pPr marL="0" indent="0">
              <a:buNone/>
            </a:pPr>
            <a:r>
              <a:rPr lang="en-US" sz="1600" b="1" dirty="0">
                <a:latin typeface="Times New Roman" panose="02020603050405020304" pitchFamily="18" charset="0"/>
                <a:cs typeface="Times New Roman" panose="02020603050405020304" pitchFamily="18" charset="0"/>
              </a:rPr>
              <a:t>For this experiment following seven  models are considered: </a:t>
            </a:r>
          </a:p>
          <a:p>
            <a:pPr marL="0" indent="0">
              <a:buNone/>
            </a:pPr>
            <a:endParaRPr lang="en-US" sz="1600" b="1" dirty="0">
              <a:latin typeface="Times New Roman" panose="02020603050405020304" pitchFamily="18" charset="0"/>
              <a:cs typeface="Times New Roman" panose="02020603050405020304" pitchFamily="18" charset="0"/>
            </a:endParaRPr>
          </a:p>
          <a:p>
            <a:pPr marL="457200" indent="-457200">
              <a:spcBef>
                <a:spcPts val="0"/>
              </a:spcBef>
              <a:buAutoNum type="arabicPeriod"/>
            </a:pPr>
            <a:r>
              <a:rPr lang="en-US" sz="1600" dirty="0">
                <a:latin typeface="Times New Roman" panose="02020603050405020304" pitchFamily="18" charset="0"/>
                <a:cs typeface="Times New Roman" panose="02020603050405020304" pitchFamily="18" charset="0"/>
              </a:rPr>
              <a:t>Deep Neural Networks</a:t>
            </a:r>
          </a:p>
          <a:p>
            <a:pPr marL="457200" indent="-457200">
              <a:spcBef>
                <a:spcPts val="0"/>
              </a:spcBef>
              <a:buAutoNum type="arabicPeriod"/>
            </a:pPr>
            <a:r>
              <a:rPr lang="en-US" sz="1600" dirty="0">
                <a:latin typeface="Times New Roman" panose="02020603050405020304" pitchFamily="18" charset="0"/>
                <a:cs typeface="Times New Roman" panose="02020603050405020304" pitchFamily="18" charset="0"/>
              </a:rPr>
              <a:t>Support Vector Machines (SVMs with kernels  RBF &amp; Sigmoid)</a:t>
            </a:r>
          </a:p>
          <a:p>
            <a:pPr marL="457200" indent="-457200">
              <a:spcBef>
                <a:spcPts val="0"/>
              </a:spcBef>
              <a:buAutoNum type="arabicPeriod"/>
            </a:pPr>
            <a:r>
              <a:rPr lang="en-US" sz="1600" dirty="0">
                <a:latin typeface="Times New Roman" panose="02020603050405020304" pitchFamily="18" charset="0"/>
                <a:cs typeface="Times New Roman" panose="02020603050405020304" pitchFamily="18" charset="0"/>
              </a:rPr>
              <a:t>K-Nearest Neighbors (KNN)</a:t>
            </a:r>
          </a:p>
          <a:p>
            <a:pPr marL="457200" indent="-457200">
              <a:spcBef>
                <a:spcPts val="0"/>
              </a:spcBef>
              <a:buAutoNum type="arabicPeriod"/>
            </a:pPr>
            <a:r>
              <a:rPr lang="en-US" sz="1600" dirty="0">
                <a:latin typeface="Times New Roman" panose="02020603050405020304" pitchFamily="18" charset="0"/>
                <a:cs typeface="Times New Roman" panose="02020603050405020304" pitchFamily="18" charset="0"/>
              </a:rPr>
              <a:t>Naïve Bayes’ (NB)</a:t>
            </a:r>
          </a:p>
          <a:p>
            <a:pPr marL="457200" indent="-457200">
              <a:spcBef>
                <a:spcPts val="0"/>
              </a:spcBef>
              <a:buAutoNum type="arabicPeriod"/>
            </a:pPr>
            <a:r>
              <a:rPr lang="en-US" sz="1600" dirty="0">
                <a:latin typeface="Times New Roman" panose="02020603050405020304" pitchFamily="18" charset="0"/>
                <a:cs typeface="Times New Roman" panose="02020603050405020304" pitchFamily="18" charset="0"/>
              </a:rPr>
              <a:t>Decision Trees (DT)</a:t>
            </a:r>
          </a:p>
          <a:p>
            <a:pPr marL="457200" indent="-457200">
              <a:spcBef>
                <a:spcPts val="0"/>
              </a:spcBef>
              <a:buAutoNum type="arabicPeriod"/>
            </a:pPr>
            <a:r>
              <a:rPr lang="en-US" sz="1600" dirty="0">
                <a:latin typeface="Times New Roman" panose="02020603050405020304" pitchFamily="18" charset="0"/>
                <a:cs typeface="Times New Roman" panose="02020603050405020304" pitchFamily="18" charset="0"/>
              </a:rPr>
              <a:t>Random Forests (RB)</a:t>
            </a:r>
          </a:p>
          <a:p>
            <a:pPr marL="0" indent="0">
              <a:buNone/>
            </a:pPr>
            <a:endParaRPr lang="en-US" sz="1600" b="1" dirty="0">
              <a:latin typeface="Times New Roman" panose="02020603050405020304" pitchFamily="18" charset="0"/>
              <a:cs typeface="Times New Roman" panose="02020603050405020304" pitchFamily="18" charset="0"/>
            </a:endParaRPr>
          </a:p>
          <a:p>
            <a:pPr marL="0" indent="0">
              <a:buNone/>
            </a:pPr>
            <a:r>
              <a:rPr lang="en-US" sz="1600" b="1" dirty="0">
                <a:latin typeface="Times New Roman" panose="02020603050405020304" pitchFamily="18" charset="0"/>
                <a:cs typeface="Times New Roman" panose="02020603050405020304" pitchFamily="18" charset="0"/>
              </a:rPr>
              <a:t>Deep Neural Network: </a:t>
            </a:r>
            <a:r>
              <a:rPr lang="en-US" sz="1600" dirty="0">
                <a:latin typeface="Times New Roman" panose="02020603050405020304" pitchFamily="18" charset="0"/>
                <a:cs typeface="Times New Roman" panose="02020603050405020304" pitchFamily="18" charset="0"/>
              </a:rPr>
              <a:t>DNN configured with 4 layers has been used for this paper. These 4 layers are input layer, hidden layer-1, hidden layer-2 and output layer. </a:t>
            </a:r>
            <a:r>
              <a:rPr lang="en-US" sz="1600" b="1" dirty="0">
                <a:latin typeface="Times New Roman" panose="02020603050405020304" pitchFamily="18" charset="0"/>
                <a:cs typeface="Times New Roman" panose="02020603050405020304" pitchFamily="18" charset="0"/>
              </a:rPr>
              <a:t>Binary cross entropy loss function</a:t>
            </a:r>
            <a:r>
              <a:rPr lang="en-US" sz="1600" dirty="0">
                <a:latin typeface="Times New Roman" panose="02020603050405020304" pitchFamily="18" charset="0"/>
                <a:cs typeface="Times New Roman" panose="02020603050405020304" pitchFamily="18" charset="0"/>
              </a:rPr>
              <a:t>  and </a:t>
            </a:r>
            <a:r>
              <a:rPr lang="en-US" sz="1600" b="1" dirty="0">
                <a:latin typeface="Times New Roman" panose="02020603050405020304" pitchFamily="18" charset="0"/>
                <a:cs typeface="Times New Roman" panose="02020603050405020304" pitchFamily="18" charset="0"/>
              </a:rPr>
              <a:t>sigmoid </a:t>
            </a:r>
            <a:r>
              <a:rPr lang="en-US" sz="1600" dirty="0">
                <a:latin typeface="Times New Roman" panose="02020603050405020304" pitchFamily="18" charset="0"/>
                <a:cs typeface="Times New Roman" panose="02020603050405020304" pitchFamily="18" charset="0"/>
              </a:rPr>
              <a:t>activation function is used for all layers in DNN model. 118 frequency domain features are fed to the input layer.</a:t>
            </a:r>
          </a:p>
          <a:p>
            <a:pPr marL="0" indent="0">
              <a:buNone/>
            </a:pPr>
            <a:endParaRPr lang="en-US" sz="1600" b="1" dirty="0">
              <a:latin typeface="Times New Roman" panose="02020603050405020304" pitchFamily="18" charset="0"/>
              <a:cs typeface="Times New Roman" panose="02020603050405020304" pitchFamily="18" charset="0"/>
            </a:endParaRPr>
          </a:p>
          <a:p>
            <a:pPr marL="0" indent="0">
              <a:buNone/>
            </a:pPr>
            <a:r>
              <a:rPr lang="en-US" sz="1600" b="1" dirty="0">
                <a:latin typeface="Times New Roman" panose="02020603050405020304" pitchFamily="18" charset="0"/>
                <a:cs typeface="Times New Roman" panose="02020603050405020304" pitchFamily="18" charset="0"/>
              </a:rPr>
              <a:t>Support Vector Machine: </a:t>
            </a:r>
            <a:r>
              <a:rPr lang="en-US" sz="1600" dirty="0">
                <a:latin typeface="Times New Roman" panose="02020603050405020304" pitchFamily="18" charset="0"/>
                <a:cs typeface="Times New Roman" panose="02020603050405020304" pitchFamily="18" charset="0"/>
              </a:rPr>
              <a:t>One of the most simple and efficient models provided with the functionality of Kernel functions is considered. For the implementation of this paper, two kernels have been considered:</a:t>
            </a:r>
          </a:p>
          <a:p>
            <a:pPr>
              <a:buFont typeface="Wingdings" panose="05000000000000000000" pitchFamily="2" charset="2"/>
              <a:buChar char="v"/>
            </a:pPr>
            <a:r>
              <a:rPr lang="en-US" sz="1600" dirty="0">
                <a:latin typeface="Times New Roman" panose="02020603050405020304" pitchFamily="18" charset="0"/>
                <a:cs typeface="Times New Roman" panose="02020603050405020304" pitchFamily="18" charset="0"/>
              </a:rPr>
              <a:t>RBF Kernel(Radial Basis Function)</a:t>
            </a:r>
          </a:p>
          <a:p>
            <a:pPr>
              <a:buFont typeface="Wingdings" panose="05000000000000000000" pitchFamily="2" charset="2"/>
              <a:buChar char="v"/>
            </a:pPr>
            <a:r>
              <a:rPr lang="en-US" sz="1600" dirty="0">
                <a:latin typeface="Times New Roman" panose="02020603050405020304" pitchFamily="18" charset="0"/>
                <a:cs typeface="Times New Roman" panose="02020603050405020304" pitchFamily="18" charset="0"/>
              </a:rPr>
              <a:t>Sigmoid Kernel</a:t>
            </a:r>
          </a:p>
        </p:txBody>
      </p:sp>
      <p:sp>
        <p:nvSpPr>
          <p:cNvPr id="4" name="TextBox 3">
            <a:extLst>
              <a:ext uri="{FF2B5EF4-FFF2-40B4-BE49-F238E27FC236}">
                <a16:creationId xmlns:a16="http://schemas.microsoft.com/office/drawing/2014/main" id="{95569EB3-4E1F-480E-8D5C-4E42237B55C0}"/>
              </a:ext>
            </a:extLst>
          </p:cNvPr>
          <p:cNvSpPr txBox="1"/>
          <p:nvPr/>
        </p:nvSpPr>
        <p:spPr>
          <a:xfrm>
            <a:off x="649357" y="6192988"/>
            <a:ext cx="930062" cy="374073"/>
          </a:xfrm>
          <a:prstGeom prst="rect">
            <a:avLst/>
          </a:prstGeom>
          <a:noFill/>
        </p:spPr>
        <p:txBody>
          <a:bodyPr wrap="square" rtlCol="0">
            <a:spAutoFit/>
          </a:bodyPr>
          <a:lstStyle/>
          <a:p>
            <a:r>
              <a:rPr lang="en-US" b="1" dirty="0">
                <a:solidFill>
                  <a:srgbClr val="0070C0"/>
                </a:solidFill>
                <a:hlinkClick r:id="rId2" action="ppaction://hlinksldjump">
                  <a:extLst>
                    <a:ext uri="{A12FA001-AC4F-418D-AE19-62706E023703}">
                      <ahyp:hlinkClr xmlns:ahyp="http://schemas.microsoft.com/office/drawing/2018/hyperlinkcolor" val="tx"/>
                    </a:ext>
                  </a:extLst>
                </a:hlinkClick>
              </a:rPr>
              <a:t>Return</a:t>
            </a:r>
            <a:endParaRPr lang="en-US" b="1" dirty="0">
              <a:solidFill>
                <a:srgbClr val="0070C0"/>
              </a:solidFill>
            </a:endParaRPr>
          </a:p>
        </p:txBody>
      </p:sp>
    </p:spTree>
    <p:extLst>
      <p:ext uri="{BB962C8B-B14F-4D97-AF65-F5344CB8AC3E}">
        <p14:creationId xmlns:p14="http://schemas.microsoft.com/office/powerpoint/2010/main" val="185899417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Classification Models (contd.)</a:t>
            </a:r>
          </a:p>
        </p:txBody>
      </p:sp>
      <p:sp>
        <p:nvSpPr>
          <p:cNvPr id="3" name="Content Placeholder 2">
            <a:extLst>
              <a:ext uri="{FF2B5EF4-FFF2-40B4-BE49-F238E27FC236}">
                <a16:creationId xmlns:a16="http://schemas.microsoft.com/office/drawing/2014/main" id="{5C49E2F2-3C77-49E2-9F2B-9BB2147C94B5}"/>
              </a:ext>
            </a:extLst>
          </p:cNvPr>
          <p:cNvSpPr>
            <a:spLocks noGrp="1"/>
          </p:cNvSpPr>
          <p:nvPr>
            <p:ph idx="1"/>
          </p:nvPr>
        </p:nvSpPr>
        <p:spPr>
          <a:xfrm>
            <a:off x="609600" y="1226125"/>
            <a:ext cx="10160000" cy="4800600"/>
          </a:xfrm>
        </p:spPr>
        <p:txBody>
          <a:bodyPr>
            <a:normAutofit/>
          </a:bodyPr>
          <a:lstStyle/>
          <a:p>
            <a:pPr marL="0" indent="0">
              <a:buNone/>
            </a:pPr>
            <a:endParaRPr lang="en-US" sz="2000" b="1" dirty="0">
              <a:latin typeface="Times New Roman" panose="02020603050405020304" pitchFamily="18" charset="0"/>
              <a:cs typeface="Times New Roman" panose="02020603050405020304" pitchFamily="18" charset="0"/>
            </a:endParaRPr>
          </a:p>
          <a:p>
            <a:pPr marL="0" indent="0">
              <a:buNone/>
            </a:pPr>
            <a:r>
              <a:rPr lang="en-US" sz="1800" b="1" dirty="0">
                <a:latin typeface="Times New Roman" panose="02020603050405020304" pitchFamily="18" charset="0"/>
                <a:cs typeface="Times New Roman" panose="02020603050405020304" pitchFamily="18" charset="0"/>
              </a:rPr>
              <a:t>Naïve Bayes’ Classifier: </a:t>
            </a:r>
            <a:r>
              <a:rPr lang="en-US" sz="1800" dirty="0">
                <a:latin typeface="Times New Roman" panose="02020603050405020304" pitchFamily="18" charset="0"/>
                <a:cs typeface="Times New Roman" panose="02020603050405020304" pitchFamily="18" charset="0"/>
              </a:rPr>
              <a:t>Naïve Bayes’ classifier depend upon the probabilistic analysis for classification. These classifiers are based on Bayes theorem. It is not a single algorithm but a family of algorithms where all of them share a common principle, i.e. every pair of features being classified is independent of each other.</a:t>
            </a:r>
          </a:p>
          <a:p>
            <a:pPr marL="0" indent="0">
              <a:buNone/>
            </a:pPr>
            <a:r>
              <a:rPr lang="en-US" sz="1800" b="1" dirty="0">
                <a:latin typeface="Times New Roman" panose="02020603050405020304" pitchFamily="18" charset="0"/>
                <a:cs typeface="Times New Roman" panose="02020603050405020304" pitchFamily="18" charset="0"/>
              </a:rPr>
              <a:t>K-Nearest Neighbor(KNN): </a:t>
            </a:r>
            <a:r>
              <a:rPr lang="en-US" sz="1800" dirty="0">
                <a:latin typeface="Times New Roman" panose="02020603050405020304" pitchFamily="18" charset="0"/>
                <a:cs typeface="Times New Roman" panose="02020603050405020304" pitchFamily="18" charset="0"/>
              </a:rPr>
              <a:t>KNN is a simple, supervised machine learning algorithm that can be used to solve both classification and regression problems</a:t>
            </a:r>
            <a:r>
              <a:rPr lang="en-US" sz="1800" b="1" dirty="0">
                <a:latin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cs typeface="Times New Roman" panose="02020603050405020304" pitchFamily="18" charset="0"/>
              </a:rPr>
              <a:t>KNN algorithms use data and classify new data points based on similarity measures (e.g. distance function). In the implementation of this paper KNN with 3 nearest neighbor has been taken in order to classify the test data correctly.</a:t>
            </a:r>
          </a:p>
          <a:p>
            <a:pPr marL="0" indent="0">
              <a:buNone/>
            </a:pPr>
            <a:r>
              <a:rPr lang="en-US" sz="1800" b="1" dirty="0">
                <a:latin typeface="Times New Roman" panose="02020603050405020304" pitchFamily="18" charset="0"/>
                <a:cs typeface="Times New Roman" panose="02020603050405020304" pitchFamily="18" charset="0"/>
              </a:rPr>
              <a:t>Random Forest: </a:t>
            </a:r>
            <a:r>
              <a:rPr lang="en-US" sz="1800" dirty="0">
                <a:latin typeface="Times New Roman" panose="02020603050405020304" pitchFamily="18" charset="0"/>
                <a:cs typeface="Times New Roman" panose="02020603050405020304" pitchFamily="18" charset="0"/>
              </a:rPr>
              <a:t>This algorithm works by preparing multiple decision trees at the time of their training. The final output is determined by either mode or mean of different decision trees taken. It is a type of ensemble learning.</a:t>
            </a:r>
          </a:p>
          <a:p>
            <a:pPr marL="0" indent="0">
              <a:buNone/>
            </a:pPr>
            <a:r>
              <a:rPr lang="en-US" sz="1800" b="1" dirty="0">
                <a:latin typeface="Times New Roman" panose="02020603050405020304" pitchFamily="18" charset="0"/>
                <a:cs typeface="Times New Roman" panose="02020603050405020304" pitchFamily="18" charset="0"/>
              </a:rPr>
              <a:t>Decision Trees: </a:t>
            </a:r>
            <a:r>
              <a:rPr lang="en-US" sz="1800" dirty="0">
                <a:latin typeface="Times New Roman" panose="02020603050405020304" pitchFamily="18" charset="0"/>
                <a:cs typeface="Times New Roman" panose="02020603050405020304" pitchFamily="18" charset="0"/>
              </a:rPr>
              <a:t>These classifiers have capability of representing the information in terms of trees. The same input data has been provided to this classifier which is provided to other classifiers. The maximum depth of decisions trees for this experiment has been considered as 3.</a:t>
            </a:r>
          </a:p>
          <a:p>
            <a:pPr marL="0" indent="0">
              <a:buNone/>
            </a:pPr>
            <a:endParaRPr lang="en-US" sz="2000" b="1" dirty="0">
              <a:latin typeface="Times New Roman" panose="02020603050405020304" pitchFamily="18" charset="0"/>
              <a:cs typeface="Times New Roman" panose="02020603050405020304" pitchFamily="18" charset="0"/>
            </a:endParaRPr>
          </a:p>
          <a:p>
            <a:pPr marL="0" indent="0">
              <a:buNone/>
            </a:pPr>
            <a:endParaRPr lang="en-US" b="1"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01C5A431-26E3-49F1-BCAE-D0A70094CA4A}"/>
              </a:ext>
            </a:extLst>
          </p:cNvPr>
          <p:cNvSpPr txBox="1"/>
          <p:nvPr/>
        </p:nvSpPr>
        <p:spPr>
          <a:xfrm>
            <a:off x="649357" y="6192988"/>
            <a:ext cx="930062" cy="374073"/>
          </a:xfrm>
          <a:prstGeom prst="rect">
            <a:avLst/>
          </a:prstGeom>
          <a:noFill/>
        </p:spPr>
        <p:txBody>
          <a:bodyPr wrap="square" rtlCol="0">
            <a:spAutoFit/>
          </a:bodyPr>
          <a:lstStyle/>
          <a:p>
            <a:r>
              <a:rPr lang="en-US" b="1" dirty="0">
                <a:solidFill>
                  <a:srgbClr val="0070C0"/>
                </a:solidFill>
                <a:hlinkClick r:id="rId2" action="ppaction://hlinksldjump">
                  <a:extLst>
                    <a:ext uri="{A12FA001-AC4F-418D-AE19-62706E023703}">
                      <ahyp:hlinkClr xmlns:ahyp="http://schemas.microsoft.com/office/drawing/2018/hyperlinkcolor" val="tx"/>
                    </a:ext>
                  </a:extLst>
                </a:hlinkClick>
              </a:rPr>
              <a:t>Return</a:t>
            </a:r>
            <a:endParaRPr lang="en-US" b="1" dirty="0">
              <a:solidFill>
                <a:srgbClr val="0070C0"/>
              </a:solidFill>
            </a:endParaRPr>
          </a:p>
        </p:txBody>
      </p:sp>
    </p:spTree>
    <p:extLst>
      <p:ext uri="{BB962C8B-B14F-4D97-AF65-F5344CB8AC3E}">
        <p14:creationId xmlns:p14="http://schemas.microsoft.com/office/powerpoint/2010/main" val="421410587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Prediction Results &amp; Accuracy</a:t>
            </a:r>
          </a:p>
        </p:txBody>
      </p:sp>
      <p:sp>
        <p:nvSpPr>
          <p:cNvPr id="3" name="Content Placeholder 2">
            <a:extLst>
              <a:ext uri="{FF2B5EF4-FFF2-40B4-BE49-F238E27FC236}">
                <a16:creationId xmlns:a16="http://schemas.microsoft.com/office/drawing/2014/main" id="{29809883-3D6D-4C9B-A517-039D75A42E5E}"/>
              </a:ext>
            </a:extLst>
          </p:cNvPr>
          <p:cNvSpPr>
            <a:spLocks noGrp="1"/>
          </p:cNvSpPr>
          <p:nvPr>
            <p:ph idx="1"/>
          </p:nvPr>
        </p:nvSpPr>
        <p:spPr>
          <a:xfrm>
            <a:off x="609600" y="1170707"/>
            <a:ext cx="10160000" cy="4800600"/>
          </a:xfrm>
        </p:spPr>
        <p:txBody>
          <a:bodyPr/>
          <a:lstStyle/>
          <a:p>
            <a:pPr marL="0" indent="0">
              <a:buNone/>
            </a:pPr>
            <a:r>
              <a:rPr lang="en-US" sz="2000" dirty="0">
                <a:latin typeface="Times New Roman" panose="02020603050405020304" pitchFamily="18" charset="0"/>
                <a:cs typeface="Times New Roman" panose="02020603050405020304" pitchFamily="18" charset="0"/>
              </a:rPr>
              <a:t>The subject wise accuracy of different models is depicted in the table below: </a:t>
            </a:r>
            <a:endParaRPr lang="en-US" dirty="0">
              <a:latin typeface="Times New Roman" panose="02020603050405020304" pitchFamily="18" charset="0"/>
              <a:cs typeface="Times New Roman" panose="02020603050405020304" pitchFamily="18" charset="0"/>
            </a:endParaRPr>
          </a:p>
          <a:p>
            <a:pPr marL="0" indent="0">
              <a:buNone/>
            </a:pPr>
            <a:endParaRPr lang="en-US" b="1" dirty="0">
              <a:latin typeface="Times New Roman" panose="02020603050405020304" pitchFamily="18" charset="0"/>
              <a:cs typeface="Times New Roman" panose="02020603050405020304" pitchFamily="18" charset="0"/>
            </a:endParaRPr>
          </a:p>
        </p:txBody>
      </p:sp>
      <p:graphicFrame>
        <p:nvGraphicFramePr>
          <p:cNvPr id="4" name="Table 4">
            <a:extLst>
              <a:ext uri="{FF2B5EF4-FFF2-40B4-BE49-F238E27FC236}">
                <a16:creationId xmlns:a16="http://schemas.microsoft.com/office/drawing/2014/main" id="{7C6F0A64-0ABF-40E9-AAED-3FF565893A96}"/>
              </a:ext>
            </a:extLst>
          </p:cNvPr>
          <p:cNvGraphicFramePr>
            <a:graphicFrameLocks noGrp="1"/>
          </p:cNvGraphicFramePr>
          <p:nvPr/>
        </p:nvGraphicFramePr>
        <p:xfrm>
          <a:off x="874644" y="1686297"/>
          <a:ext cx="9445034" cy="4301298"/>
        </p:xfrm>
        <a:graphic>
          <a:graphicData uri="http://schemas.openxmlformats.org/drawingml/2006/table">
            <a:tbl>
              <a:tblPr firstRow="1" bandRow="1">
                <a:tableStyleId>{5C22544A-7EE6-4342-B048-85BDC9FD1C3A}</a:tableStyleId>
              </a:tblPr>
              <a:tblGrid>
                <a:gridCol w="1574172">
                  <a:extLst>
                    <a:ext uri="{9D8B030D-6E8A-4147-A177-3AD203B41FA5}">
                      <a16:colId xmlns:a16="http://schemas.microsoft.com/office/drawing/2014/main" val="1823330252"/>
                    </a:ext>
                  </a:extLst>
                </a:gridCol>
                <a:gridCol w="1574172">
                  <a:extLst>
                    <a:ext uri="{9D8B030D-6E8A-4147-A177-3AD203B41FA5}">
                      <a16:colId xmlns:a16="http://schemas.microsoft.com/office/drawing/2014/main" val="3063701304"/>
                    </a:ext>
                  </a:extLst>
                </a:gridCol>
                <a:gridCol w="1531856">
                  <a:extLst>
                    <a:ext uri="{9D8B030D-6E8A-4147-A177-3AD203B41FA5}">
                      <a16:colId xmlns:a16="http://schemas.microsoft.com/office/drawing/2014/main" val="3260121930"/>
                    </a:ext>
                  </a:extLst>
                </a:gridCol>
                <a:gridCol w="1616490">
                  <a:extLst>
                    <a:ext uri="{9D8B030D-6E8A-4147-A177-3AD203B41FA5}">
                      <a16:colId xmlns:a16="http://schemas.microsoft.com/office/drawing/2014/main" val="4204449493"/>
                    </a:ext>
                  </a:extLst>
                </a:gridCol>
                <a:gridCol w="1574172">
                  <a:extLst>
                    <a:ext uri="{9D8B030D-6E8A-4147-A177-3AD203B41FA5}">
                      <a16:colId xmlns:a16="http://schemas.microsoft.com/office/drawing/2014/main" val="231108612"/>
                    </a:ext>
                  </a:extLst>
                </a:gridCol>
                <a:gridCol w="1574172">
                  <a:extLst>
                    <a:ext uri="{9D8B030D-6E8A-4147-A177-3AD203B41FA5}">
                      <a16:colId xmlns:a16="http://schemas.microsoft.com/office/drawing/2014/main" val="461570096"/>
                    </a:ext>
                  </a:extLst>
                </a:gridCol>
              </a:tblGrid>
              <a:tr h="452289">
                <a:tc>
                  <a:txBody>
                    <a:bodyPr/>
                    <a:lstStyle/>
                    <a:p>
                      <a:r>
                        <a:rPr lang="en-US" dirty="0"/>
                        <a:t>Model</a:t>
                      </a:r>
                    </a:p>
                  </a:txBody>
                  <a:tcPr/>
                </a:tc>
                <a:tc>
                  <a:txBody>
                    <a:bodyPr/>
                    <a:lstStyle/>
                    <a:p>
                      <a:r>
                        <a:rPr lang="en-US" dirty="0"/>
                        <a:t>Subject aa</a:t>
                      </a:r>
                    </a:p>
                  </a:txBody>
                  <a:tcPr/>
                </a:tc>
                <a:tc>
                  <a:txBody>
                    <a:bodyPr/>
                    <a:lstStyle/>
                    <a:p>
                      <a:r>
                        <a:rPr lang="en-US" dirty="0"/>
                        <a:t>Subject al</a:t>
                      </a:r>
                    </a:p>
                  </a:txBody>
                  <a:tcPr/>
                </a:tc>
                <a:tc>
                  <a:txBody>
                    <a:bodyPr/>
                    <a:lstStyle/>
                    <a:p>
                      <a:r>
                        <a:rPr lang="en-US" dirty="0"/>
                        <a:t>Subject av</a:t>
                      </a:r>
                    </a:p>
                  </a:txBody>
                  <a:tcPr/>
                </a:tc>
                <a:tc>
                  <a:txBody>
                    <a:bodyPr/>
                    <a:lstStyle/>
                    <a:p>
                      <a:r>
                        <a:rPr lang="en-US" dirty="0"/>
                        <a:t>Subject aw</a:t>
                      </a:r>
                    </a:p>
                  </a:txBody>
                  <a:tcPr/>
                </a:tc>
                <a:tc>
                  <a:txBody>
                    <a:bodyPr/>
                    <a:lstStyle/>
                    <a:p>
                      <a:r>
                        <a:rPr lang="en-US" dirty="0"/>
                        <a:t>Subject ay</a:t>
                      </a:r>
                    </a:p>
                  </a:txBody>
                  <a:tcPr/>
                </a:tc>
                <a:extLst>
                  <a:ext uri="{0D108BD9-81ED-4DB2-BD59-A6C34878D82A}">
                    <a16:rowId xmlns:a16="http://schemas.microsoft.com/office/drawing/2014/main" val="3615097949"/>
                  </a:ext>
                </a:extLst>
              </a:tr>
              <a:tr h="452289">
                <a:tc>
                  <a:txBody>
                    <a:bodyPr/>
                    <a:lstStyle/>
                    <a:p>
                      <a:r>
                        <a:rPr lang="en-US" dirty="0"/>
                        <a:t>DNN</a:t>
                      </a:r>
                    </a:p>
                  </a:txBody>
                  <a:tcPr/>
                </a:tc>
                <a:tc>
                  <a:txBody>
                    <a:bodyPr/>
                    <a:lstStyle/>
                    <a:p>
                      <a:pPr algn="ctr"/>
                      <a:r>
                        <a:rPr lang="en-US" dirty="0"/>
                        <a:t>63.99%</a:t>
                      </a:r>
                    </a:p>
                  </a:txBody>
                  <a:tcPr/>
                </a:tc>
                <a:tc>
                  <a:txBody>
                    <a:bodyPr/>
                    <a:lstStyle/>
                    <a:p>
                      <a:pPr algn="ctr"/>
                      <a:r>
                        <a:rPr lang="en-US" dirty="0"/>
                        <a:t>67.30%</a:t>
                      </a:r>
                    </a:p>
                  </a:txBody>
                  <a:tcPr/>
                </a:tc>
                <a:tc>
                  <a:txBody>
                    <a:bodyPr/>
                    <a:lstStyle/>
                    <a:p>
                      <a:pPr algn="ctr"/>
                      <a:r>
                        <a:rPr lang="en-US" dirty="0"/>
                        <a:t>63.77%</a:t>
                      </a:r>
                    </a:p>
                  </a:txBody>
                  <a:tcPr/>
                </a:tc>
                <a:tc>
                  <a:txBody>
                    <a:bodyPr/>
                    <a:lstStyle/>
                    <a:p>
                      <a:pPr algn="ctr"/>
                      <a:r>
                        <a:rPr lang="en-US" dirty="0"/>
                        <a:t>80.39%</a:t>
                      </a:r>
                    </a:p>
                  </a:txBody>
                  <a:tcPr/>
                </a:tc>
                <a:tc>
                  <a:txBody>
                    <a:bodyPr/>
                    <a:lstStyle/>
                    <a:p>
                      <a:pPr algn="ctr"/>
                      <a:r>
                        <a:rPr lang="en-US" dirty="0"/>
                        <a:t>76.19%</a:t>
                      </a:r>
                    </a:p>
                  </a:txBody>
                  <a:tcPr/>
                </a:tc>
                <a:extLst>
                  <a:ext uri="{0D108BD9-81ED-4DB2-BD59-A6C34878D82A}">
                    <a16:rowId xmlns:a16="http://schemas.microsoft.com/office/drawing/2014/main" val="2437954466"/>
                  </a:ext>
                </a:extLst>
              </a:tr>
              <a:tr h="601655">
                <a:tc>
                  <a:txBody>
                    <a:bodyPr/>
                    <a:lstStyle/>
                    <a:p>
                      <a:r>
                        <a:rPr lang="en-US" dirty="0"/>
                        <a:t>SVM </a:t>
                      </a:r>
                    </a:p>
                    <a:p>
                      <a:r>
                        <a:rPr lang="en-US" sz="1600" dirty="0"/>
                        <a:t>(RBF Kernel)</a:t>
                      </a:r>
                    </a:p>
                  </a:txBody>
                  <a:tcPr/>
                </a:tc>
                <a:tc>
                  <a:txBody>
                    <a:bodyPr/>
                    <a:lstStyle/>
                    <a:p>
                      <a:pPr algn="ctr"/>
                      <a:r>
                        <a:rPr lang="en-US" dirty="0"/>
                        <a:t>54.00%</a:t>
                      </a:r>
                    </a:p>
                  </a:txBody>
                  <a:tcPr/>
                </a:tc>
                <a:tc>
                  <a:txBody>
                    <a:bodyPr/>
                    <a:lstStyle/>
                    <a:p>
                      <a:pPr algn="ctr"/>
                      <a:r>
                        <a:rPr lang="en-US" dirty="0"/>
                        <a:t>45.28%</a:t>
                      </a:r>
                    </a:p>
                  </a:txBody>
                  <a:tcPr/>
                </a:tc>
                <a:tc>
                  <a:txBody>
                    <a:bodyPr/>
                    <a:lstStyle/>
                    <a:p>
                      <a:pPr algn="ctr"/>
                      <a:r>
                        <a:rPr lang="en-US" dirty="0"/>
                        <a:t>47.82%</a:t>
                      </a:r>
                    </a:p>
                  </a:txBody>
                  <a:tcPr/>
                </a:tc>
                <a:tc>
                  <a:txBody>
                    <a:bodyPr/>
                    <a:lstStyle/>
                    <a:p>
                      <a:pPr algn="ctr"/>
                      <a:r>
                        <a:rPr lang="en-US" dirty="0"/>
                        <a:t>35.29%</a:t>
                      </a:r>
                    </a:p>
                  </a:txBody>
                  <a:tcPr/>
                </a:tc>
                <a:tc>
                  <a:txBody>
                    <a:bodyPr/>
                    <a:lstStyle/>
                    <a:p>
                      <a:pPr algn="ctr"/>
                      <a:r>
                        <a:rPr lang="en-US" dirty="0"/>
                        <a:t>57.14%</a:t>
                      </a:r>
                    </a:p>
                  </a:txBody>
                  <a:tcPr/>
                </a:tc>
                <a:extLst>
                  <a:ext uri="{0D108BD9-81ED-4DB2-BD59-A6C34878D82A}">
                    <a16:rowId xmlns:a16="http://schemas.microsoft.com/office/drawing/2014/main" val="3790223326"/>
                  </a:ext>
                </a:extLst>
              </a:tr>
              <a:tr h="790173">
                <a:tc>
                  <a:txBody>
                    <a:bodyPr/>
                    <a:lstStyle/>
                    <a:p>
                      <a:r>
                        <a:rPr lang="en-US" dirty="0"/>
                        <a:t>SVM</a:t>
                      </a:r>
                    </a:p>
                    <a:p>
                      <a:r>
                        <a:rPr lang="en-US" sz="1600" dirty="0"/>
                        <a:t>(Sigmoid Kernel)</a:t>
                      </a:r>
                    </a:p>
                  </a:txBody>
                  <a:tcPr/>
                </a:tc>
                <a:tc>
                  <a:txBody>
                    <a:bodyPr/>
                    <a:lstStyle/>
                    <a:p>
                      <a:pPr algn="ctr"/>
                      <a:r>
                        <a:rPr lang="en-US" dirty="0"/>
                        <a:t>54.00%</a:t>
                      </a:r>
                    </a:p>
                  </a:txBody>
                  <a:tcPr/>
                </a:tc>
                <a:tc>
                  <a:txBody>
                    <a:bodyPr/>
                    <a:lstStyle/>
                    <a:p>
                      <a:pPr algn="ctr"/>
                      <a:r>
                        <a:rPr lang="en-US" dirty="0"/>
                        <a:t>45.28%</a:t>
                      </a:r>
                    </a:p>
                  </a:txBody>
                  <a:tcPr/>
                </a:tc>
                <a:tc>
                  <a:txBody>
                    <a:bodyPr/>
                    <a:lstStyle/>
                    <a:p>
                      <a:pPr algn="ctr"/>
                      <a:r>
                        <a:rPr lang="en-US" dirty="0"/>
                        <a:t>43.47%</a:t>
                      </a:r>
                    </a:p>
                  </a:txBody>
                  <a:tcPr/>
                </a:tc>
                <a:tc>
                  <a:txBody>
                    <a:bodyPr/>
                    <a:lstStyle/>
                    <a:p>
                      <a:pPr algn="ctr"/>
                      <a:r>
                        <a:rPr lang="en-US" dirty="0"/>
                        <a:t>35.29%</a:t>
                      </a:r>
                    </a:p>
                  </a:txBody>
                  <a:tcPr/>
                </a:tc>
                <a:tc>
                  <a:txBody>
                    <a:bodyPr/>
                    <a:lstStyle/>
                    <a:p>
                      <a:pPr algn="ctr"/>
                      <a:r>
                        <a:rPr lang="en-US" dirty="0"/>
                        <a:t>57.14%</a:t>
                      </a:r>
                    </a:p>
                  </a:txBody>
                  <a:tcPr/>
                </a:tc>
                <a:extLst>
                  <a:ext uri="{0D108BD9-81ED-4DB2-BD59-A6C34878D82A}">
                    <a16:rowId xmlns:a16="http://schemas.microsoft.com/office/drawing/2014/main" val="10003"/>
                  </a:ext>
                </a:extLst>
              </a:tr>
              <a:tr h="452289">
                <a:tc>
                  <a:txBody>
                    <a:bodyPr/>
                    <a:lstStyle/>
                    <a:p>
                      <a:r>
                        <a:rPr lang="en-US" dirty="0"/>
                        <a:t>Naïve Bayes</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a:t>48.00%</a:t>
                      </a:r>
                    </a:p>
                  </a:txBody>
                  <a:tcPr/>
                </a:tc>
                <a:tc>
                  <a:txBody>
                    <a:bodyPr/>
                    <a:lstStyle/>
                    <a:p>
                      <a:pPr algn="ctr"/>
                      <a:r>
                        <a:rPr lang="en-US" dirty="0"/>
                        <a:t>39.62%</a:t>
                      </a:r>
                    </a:p>
                  </a:txBody>
                  <a:tcPr/>
                </a:tc>
                <a:tc>
                  <a:txBody>
                    <a:bodyPr/>
                    <a:lstStyle/>
                    <a:p>
                      <a:pPr algn="ctr"/>
                      <a:r>
                        <a:rPr lang="en-US" dirty="0"/>
                        <a:t>52.17%</a:t>
                      </a:r>
                    </a:p>
                  </a:txBody>
                  <a:tcPr/>
                </a:tc>
                <a:tc>
                  <a:txBody>
                    <a:bodyPr/>
                    <a:lstStyle/>
                    <a:p>
                      <a:pPr algn="ctr"/>
                      <a:r>
                        <a:rPr lang="en-US" dirty="0"/>
                        <a:t>35.29%</a:t>
                      </a:r>
                    </a:p>
                  </a:txBody>
                  <a:tcPr/>
                </a:tc>
                <a:tc>
                  <a:txBody>
                    <a:bodyPr/>
                    <a:lstStyle/>
                    <a:p>
                      <a:pPr algn="ctr"/>
                      <a:r>
                        <a:rPr lang="en-US" dirty="0"/>
                        <a:t>42.85%</a:t>
                      </a:r>
                    </a:p>
                  </a:txBody>
                  <a:tcPr/>
                </a:tc>
                <a:extLst>
                  <a:ext uri="{0D108BD9-81ED-4DB2-BD59-A6C34878D82A}">
                    <a16:rowId xmlns:a16="http://schemas.microsoft.com/office/drawing/2014/main" val="2750398479"/>
                  </a:ext>
                </a:extLst>
              </a:tr>
              <a:tr h="452289">
                <a:tc>
                  <a:txBody>
                    <a:bodyPr/>
                    <a:lstStyle/>
                    <a:p>
                      <a:r>
                        <a:rPr lang="en-US" dirty="0"/>
                        <a:t>KNN</a:t>
                      </a:r>
                    </a:p>
                  </a:txBody>
                  <a:tcPr/>
                </a:tc>
                <a:tc>
                  <a:txBody>
                    <a:bodyPr/>
                    <a:lstStyle/>
                    <a:p>
                      <a:pPr algn="ctr"/>
                      <a:r>
                        <a:rPr lang="en-US" dirty="0"/>
                        <a:t>42%</a:t>
                      </a:r>
                    </a:p>
                  </a:txBody>
                  <a:tcPr/>
                </a:tc>
                <a:tc>
                  <a:txBody>
                    <a:bodyPr/>
                    <a:lstStyle/>
                    <a:p>
                      <a:pPr algn="ctr"/>
                      <a:r>
                        <a:rPr lang="en-US" dirty="0"/>
                        <a:t>47.16%</a:t>
                      </a:r>
                    </a:p>
                  </a:txBody>
                  <a:tcPr/>
                </a:tc>
                <a:tc>
                  <a:txBody>
                    <a:bodyPr/>
                    <a:lstStyle/>
                    <a:p>
                      <a:pPr algn="ctr"/>
                      <a:r>
                        <a:rPr lang="en-US" dirty="0"/>
                        <a:t>52.17%</a:t>
                      </a:r>
                    </a:p>
                  </a:txBody>
                  <a:tcPr/>
                </a:tc>
                <a:tc>
                  <a:txBody>
                    <a:bodyPr/>
                    <a:lstStyle/>
                    <a:p>
                      <a:pPr algn="ctr"/>
                      <a:r>
                        <a:rPr lang="en-US" dirty="0"/>
                        <a:t>64.70%</a:t>
                      </a:r>
                    </a:p>
                  </a:txBody>
                  <a:tcPr/>
                </a:tc>
                <a:tc>
                  <a:txBody>
                    <a:bodyPr/>
                    <a:lstStyle/>
                    <a:p>
                      <a:pPr algn="ctr"/>
                      <a:r>
                        <a:rPr lang="en-US" dirty="0"/>
                        <a:t>57.14%</a:t>
                      </a:r>
                    </a:p>
                  </a:txBody>
                  <a:tcPr/>
                </a:tc>
                <a:extLst>
                  <a:ext uri="{0D108BD9-81ED-4DB2-BD59-A6C34878D82A}">
                    <a16:rowId xmlns:a16="http://schemas.microsoft.com/office/drawing/2014/main" val="2176930056"/>
                  </a:ext>
                </a:extLst>
              </a:tr>
              <a:tr h="631737">
                <a:tc>
                  <a:txBody>
                    <a:bodyPr/>
                    <a:lstStyle/>
                    <a:p>
                      <a:r>
                        <a:rPr lang="en-US" dirty="0"/>
                        <a:t>Random Forest</a:t>
                      </a:r>
                    </a:p>
                  </a:txBody>
                  <a:tcPr/>
                </a:tc>
                <a:tc>
                  <a:txBody>
                    <a:bodyPr/>
                    <a:lstStyle/>
                    <a:p>
                      <a:pPr algn="ctr"/>
                      <a:r>
                        <a:rPr lang="en-US" dirty="0"/>
                        <a:t>50%</a:t>
                      </a:r>
                    </a:p>
                  </a:txBody>
                  <a:tcPr/>
                </a:tc>
                <a:tc>
                  <a:txBody>
                    <a:bodyPr/>
                    <a:lstStyle/>
                    <a:p>
                      <a:pPr algn="ctr"/>
                      <a:r>
                        <a:rPr lang="en-US" dirty="0"/>
                        <a:t>24.52%</a:t>
                      </a:r>
                    </a:p>
                  </a:txBody>
                  <a:tcPr/>
                </a:tc>
                <a:tc>
                  <a:txBody>
                    <a:bodyPr/>
                    <a:lstStyle/>
                    <a:p>
                      <a:pPr algn="ctr"/>
                      <a:r>
                        <a:rPr lang="en-US" dirty="0"/>
                        <a:t> 56.52%</a:t>
                      </a:r>
                    </a:p>
                  </a:txBody>
                  <a:tcPr/>
                </a:tc>
                <a:tc>
                  <a:txBody>
                    <a:bodyPr/>
                    <a:lstStyle/>
                    <a:p>
                      <a:pPr algn="ctr"/>
                      <a:r>
                        <a:rPr lang="en-US" dirty="0"/>
                        <a:t>23.52% </a:t>
                      </a:r>
                    </a:p>
                  </a:txBody>
                  <a:tcPr/>
                </a:tc>
                <a:tc>
                  <a:txBody>
                    <a:bodyPr/>
                    <a:lstStyle/>
                    <a:p>
                      <a:pPr algn="ctr"/>
                      <a:r>
                        <a:rPr lang="en-US" dirty="0"/>
                        <a:t>57.14%</a:t>
                      </a:r>
                    </a:p>
                  </a:txBody>
                  <a:tcPr/>
                </a:tc>
                <a:extLst>
                  <a:ext uri="{0D108BD9-81ED-4DB2-BD59-A6C34878D82A}">
                    <a16:rowId xmlns:a16="http://schemas.microsoft.com/office/drawing/2014/main" val="3491060658"/>
                  </a:ext>
                </a:extLst>
              </a:tr>
              <a:tr h="452289">
                <a:tc>
                  <a:txBody>
                    <a:bodyPr/>
                    <a:lstStyle/>
                    <a:p>
                      <a:r>
                        <a:rPr lang="en-US" dirty="0"/>
                        <a:t>Decision Tree</a:t>
                      </a:r>
                    </a:p>
                  </a:txBody>
                  <a:tcPr/>
                </a:tc>
                <a:tc>
                  <a:txBody>
                    <a:bodyPr/>
                    <a:lstStyle/>
                    <a:p>
                      <a:pPr algn="ctr"/>
                      <a:r>
                        <a:rPr lang="en-US" dirty="0"/>
                        <a:t>44.0%</a:t>
                      </a:r>
                    </a:p>
                  </a:txBody>
                  <a:tcPr/>
                </a:tc>
                <a:tc>
                  <a:txBody>
                    <a:bodyPr/>
                    <a:lstStyle/>
                    <a:p>
                      <a:pPr algn="ctr"/>
                      <a:r>
                        <a:rPr lang="en-US" dirty="0"/>
                        <a:t>11.32%</a:t>
                      </a:r>
                    </a:p>
                  </a:txBody>
                  <a:tcPr/>
                </a:tc>
                <a:tc>
                  <a:txBody>
                    <a:bodyPr/>
                    <a:lstStyle/>
                    <a:p>
                      <a:pPr algn="ctr"/>
                      <a:r>
                        <a:rPr lang="en-US" dirty="0"/>
                        <a:t>69.56%</a:t>
                      </a:r>
                    </a:p>
                  </a:txBody>
                  <a:tcPr/>
                </a:tc>
                <a:tc>
                  <a:txBody>
                    <a:bodyPr/>
                    <a:lstStyle/>
                    <a:p>
                      <a:pPr algn="ctr"/>
                      <a:r>
                        <a:rPr lang="en-US" dirty="0"/>
                        <a:t>11.76%</a:t>
                      </a:r>
                    </a:p>
                  </a:txBody>
                  <a:tcPr/>
                </a:tc>
                <a:tc>
                  <a:txBody>
                    <a:bodyPr/>
                    <a:lstStyle/>
                    <a:p>
                      <a:pPr algn="ctr"/>
                      <a:r>
                        <a:rPr lang="en-US" dirty="0"/>
                        <a:t>71.42%</a:t>
                      </a:r>
                    </a:p>
                  </a:txBody>
                  <a:tcPr/>
                </a:tc>
                <a:extLst>
                  <a:ext uri="{0D108BD9-81ED-4DB2-BD59-A6C34878D82A}">
                    <a16:rowId xmlns:a16="http://schemas.microsoft.com/office/drawing/2014/main" val="1390135461"/>
                  </a:ext>
                </a:extLst>
              </a:tr>
            </a:tbl>
          </a:graphicData>
        </a:graphic>
      </p:graphicFrame>
      <p:sp>
        <p:nvSpPr>
          <p:cNvPr id="5" name="TextBox 4">
            <a:extLst>
              <a:ext uri="{FF2B5EF4-FFF2-40B4-BE49-F238E27FC236}">
                <a16:creationId xmlns:a16="http://schemas.microsoft.com/office/drawing/2014/main" id="{A48CD6AD-4E4B-4D39-A0DD-ABC5A708A05F}"/>
              </a:ext>
            </a:extLst>
          </p:cNvPr>
          <p:cNvSpPr txBox="1"/>
          <p:nvPr/>
        </p:nvSpPr>
        <p:spPr>
          <a:xfrm>
            <a:off x="649357" y="6192988"/>
            <a:ext cx="930062" cy="374073"/>
          </a:xfrm>
          <a:prstGeom prst="rect">
            <a:avLst/>
          </a:prstGeom>
          <a:noFill/>
        </p:spPr>
        <p:txBody>
          <a:bodyPr wrap="square" rtlCol="0">
            <a:spAutoFit/>
          </a:bodyPr>
          <a:lstStyle/>
          <a:p>
            <a:r>
              <a:rPr lang="en-US" b="1" dirty="0">
                <a:solidFill>
                  <a:srgbClr val="0070C0"/>
                </a:solidFill>
                <a:hlinkClick r:id="rId2" action="ppaction://hlinksldjump">
                  <a:extLst>
                    <a:ext uri="{A12FA001-AC4F-418D-AE19-62706E023703}">
                      <ahyp:hlinkClr xmlns:ahyp="http://schemas.microsoft.com/office/drawing/2018/hyperlinkcolor" val="tx"/>
                    </a:ext>
                  </a:extLst>
                </a:hlinkClick>
              </a:rPr>
              <a:t>Return</a:t>
            </a:r>
            <a:endParaRPr lang="en-US" b="1" dirty="0">
              <a:solidFill>
                <a:srgbClr val="0070C0"/>
              </a:solidFill>
            </a:endParaRPr>
          </a:p>
        </p:txBody>
      </p:sp>
    </p:spTree>
    <p:extLst>
      <p:ext uri="{BB962C8B-B14F-4D97-AF65-F5344CB8AC3E}">
        <p14:creationId xmlns:p14="http://schemas.microsoft.com/office/powerpoint/2010/main" val="239881389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Result Discussion on SVM-RBF Model</a:t>
            </a:r>
          </a:p>
        </p:txBody>
      </p:sp>
      <p:sp>
        <p:nvSpPr>
          <p:cNvPr id="3" name="Content Placeholder 2"/>
          <p:cNvSpPr>
            <a:spLocks noGrp="1"/>
          </p:cNvSpPr>
          <p:nvPr>
            <p:ph idx="1"/>
          </p:nvPr>
        </p:nvSpPr>
        <p:spPr/>
        <p:txBody>
          <a:bodyPr/>
          <a:lstStyle/>
          <a:p>
            <a:r>
              <a:rPr lang="en-US" dirty="0"/>
              <a:t>The RBF kernel based SVM model performed quite good for some subjects only after the output and accuracy measure analysis in the previous section it can be seen that the SVM reached the maximum accuracy of 57.14% for subject ay. Following table if depiction of the SVM analysis: </a:t>
            </a:r>
          </a:p>
          <a:p>
            <a:endParaRPr lang="en-US" dirty="0"/>
          </a:p>
        </p:txBody>
      </p:sp>
      <p:graphicFrame>
        <p:nvGraphicFramePr>
          <p:cNvPr id="4" name="Table 3"/>
          <p:cNvGraphicFramePr>
            <a:graphicFrameLocks noGrp="1"/>
          </p:cNvGraphicFramePr>
          <p:nvPr/>
        </p:nvGraphicFramePr>
        <p:xfrm>
          <a:off x="2091192" y="3319742"/>
          <a:ext cx="6414936" cy="2194560"/>
        </p:xfrm>
        <a:graphic>
          <a:graphicData uri="http://schemas.openxmlformats.org/drawingml/2006/table">
            <a:tbl>
              <a:tblPr firstRow="1" bandRow="1">
                <a:tableStyleId>{5C22544A-7EE6-4342-B048-85BDC9FD1C3A}</a:tableStyleId>
              </a:tblPr>
              <a:tblGrid>
                <a:gridCol w="3207468">
                  <a:extLst>
                    <a:ext uri="{9D8B030D-6E8A-4147-A177-3AD203B41FA5}">
                      <a16:colId xmlns:a16="http://schemas.microsoft.com/office/drawing/2014/main" val="20000"/>
                    </a:ext>
                  </a:extLst>
                </a:gridCol>
                <a:gridCol w="3207468">
                  <a:extLst>
                    <a:ext uri="{9D8B030D-6E8A-4147-A177-3AD203B41FA5}">
                      <a16:colId xmlns:a16="http://schemas.microsoft.com/office/drawing/2014/main" val="20001"/>
                    </a:ext>
                  </a:extLst>
                </a:gridCol>
              </a:tblGrid>
              <a:tr h="241840">
                <a:tc>
                  <a:txBody>
                    <a:bodyPr/>
                    <a:lstStyle/>
                    <a:p>
                      <a:pPr algn="ctr"/>
                      <a:r>
                        <a:rPr lang="en-US" dirty="0"/>
                        <a:t>Subject</a:t>
                      </a:r>
                    </a:p>
                  </a:txBody>
                  <a:tcPr/>
                </a:tc>
                <a:tc>
                  <a:txBody>
                    <a:bodyPr/>
                    <a:lstStyle/>
                    <a:p>
                      <a:pPr algn="ctr"/>
                      <a:r>
                        <a:rPr lang="en-US" dirty="0"/>
                        <a:t>Accuracy </a:t>
                      </a:r>
                    </a:p>
                  </a:txBody>
                  <a:tcPr/>
                </a:tc>
                <a:extLst>
                  <a:ext uri="{0D108BD9-81ED-4DB2-BD59-A6C34878D82A}">
                    <a16:rowId xmlns:a16="http://schemas.microsoft.com/office/drawing/2014/main" val="10000"/>
                  </a:ext>
                </a:extLst>
              </a:tr>
              <a:tr h="241840">
                <a:tc>
                  <a:txBody>
                    <a:bodyPr/>
                    <a:lstStyle/>
                    <a:p>
                      <a:pPr algn="ctr"/>
                      <a:r>
                        <a:rPr lang="en-US" b="1" dirty="0"/>
                        <a:t>“</a:t>
                      </a:r>
                      <a:r>
                        <a:rPr lang="en-US" b="1" dirty="0" err="1"/>
                        <a:t>aa</a:t>
                      </a:r>
                      <a:r>
                        <a:rPr lang="en-US" b="1" dirty="0"/>
                        <a:t>”</a:t>
                      </a:r>
                    </a:p>
                  </a:txBody>
                  <a:tcPr/>
                </a:tc>
                <a:tc>
                  <a:txBody>
                    <a:bodyPr/>
                    <a:lstStyle/>
                    <a:p>
                      <a:pPr algn="ctr"/>
                      <a:r>
                        <a:rPr lang="en-US" dirty="0"/>
                        <a:t>54.00%</a:t>
                      </a:r>
                    </a:p>
                  </a:txBody>
                  <a:tcPr/>
                </a:tc>
                <a:extLst>
                  <a:ext uri="{0D108BD9-81ED-4DB2-BD59-A6C34878D82A}">
                    <a16:rowId xmlns:a16="http://schemas.microsoft.com/office/drawing/2014/main" val="10001"/>
                  </a:ext>
                </a:extLst>
              </a:tr>
              <a:tr h="241840">
                <a:tc>
                  <a:txBody>
                    <a:bodyPr/>
                    <a:lstStyle/>
                    <a:p>
                      <a:pPr algn="ctr"/>
                      <a:r>
                        <a:rPr lang="en-US" b="1" dirty="0"/>
                        <a:t>“al”</a:t>
                      </a:r>
                    </a:p>
                  </a:txBody>
                  <a:tcPr/>
                </a:tc>
                <a:tc>
                  <a:txBody>
                    <a:bodyPr/>
                    <a:lstStyle/>
                    <a:p>
                      <a:pPr algn="ctr"/>
                      <a:r>
                        <a:rPr lang="en-US" dirty="0"/>
                        <a:t>45.28%</a:t>
                      </a:r>
                    </a:p>
                  </a:txBody>
                  <a:tcPr/>
                </a:tc>
                <a:extLst>
                  <a:ext uri="{0D108BD9-81ED-4DB2-BD59-A6C34878D82A}">
                    <a16:rowId xmlns:a16="http://schemas.microsoft.com/office/drawing/2014/main" val="10002"/>
                  </a:ext>
                </a:extLst>
              </a:tr>
              <a:tr h="241840">
                <a:tc>
                  <a:txBody>
                    <a:bodyPr/>
                    <a:lstStyle/>
                    <a:p>
                      <a:pPr algn="ctr"/>
                      <a:r>
                        <a:rPr lang="en-US" b="1" dirty="0"/>
                        <a:t>“</a:t>
                      </a:r>
                      <a:r>
                        <a:rPr lang="en-US" b="1" dirty="0" err="1"/>
                        <a:t>av</a:t>
                      </a:r>
                      <a:r>
                        <a:rPr lang="en-US" b="1" dirty="0"/>
                        <a:t>”</a:t>
                      </a:r>
                    </a:p>
                  </a:txBody>
                  <a:tcPr/>
                </a:tc>
                <a:tc>
                  <a:txBody>
                    <a:bodyPr/>
                    <a:lstStyle/>
                    <a:p>
                      <a:pPr algn="ctr"/>
                      <a:r>
                        <a:rPr lang="en-US" dirty="0"/>
                        <a:t>47.82%</a:t>
                      </a:r>
                    </a:p>
                  </a:txBody>
                  <a:tcPr/>
                </a:tc>
                <a:extLst>
                  <a:ext uri="{0D108BD9-81ED-4DB2-BD59-A6C34878D82A}">
                    <a16:rowId xmlns:a16="http://schemas.microsoft.com/office/drawing/2014/main" val="10003"/>
                  </a:ext>
                </a:extLst>
              </a:tr>
              <a:tr h="241840">
                <a:tc>
                  <a:txBody>
                    <a:bodyPr/>
                    <a:lstStyle/>
                    <a:p>
                      <a:pPr algn="ctr"/>
                      <a:r>
                        <a:rPr lang="en-US" b="1" dirty="0"/>
                        <a:t>“aw”</a:t>
                      </a:r>
                    </a:p>
                  </a:txBody>
                  <a:tcPr/>
                </a:tc>
                <a:tc>
                  <a:txBody>
                    <a:bodyPr/>
                    <a:lstStyle/>
                    <a:p>
                      <a:pPr algn="ctr"/>
                      <a:r>
                        <a:rPr lang="en-US" dirty="0"/>
                        <a:t>35.29%</a:t>
                      </a:r>
                    </a:p>
                  </a:txBody>
                  <a:tcPr/>
                </a:tc>
                <a:extLst>
                  <a:ext uri="{0D108BD9-81ED-4DB2-BD59-A6C34878D82A}">
                    <a16:rowId xmlns:a16="http://schemas.microsoft.com/office/drawing/2014/main" val="10004"/>
                  </a:ext>
                </a:extLst>
              </a:tr>
              <a:tr h="241840">
                <a:tc>
                  <a:txBody>
                    <a:bodyPr/>
                    <a:lstStyle/>
                    <a:p>
                      <a:pPr algn="ctr"/>
                      <a:r>
                        <a:rPr lang="en-US" b="1" dirty="0"/>
                        <a:t>“ay”</a:t>
                      </a:r>
                    </a:p>
                  </a:txBody>
                  <a:tcPr/>
                </a:tc>
                <a:tc>
                  <a:txBody>
                    <a:bodyPr/>
                    <a:lstStyle/>
                    <a:p>
                      <a:pPr algn="ctr"/>
                      <a:r>
                        <a:rPr lang="en-US" dirty="0"/>
                        <a:t>57.14%</a:t>
                      </a:r>
                    </a:p>
                  </a:txBody>
                  <a:tcPr/>
                </a:tc>
                <a:extLst>
                  <a:ext uri="{0D108BD9-81ED-4DB2-BD59-A6C34878D82A}">
                    <a16:rowId xmlns:a16="http://schemas.microsoft.com/office/drawing/2014/main" val="10005"/>
                  </a:ext>
                </a:extLst>
              </a:tr>
            </a:tbl>
          </a:graphicData>
        </a:graphic>
      </p:graphicFrame>
      <p:sp>
        <p:nvSpPr>
          <p:cNvPr id="5" name="TextBox 4">
            <a:extLst>
              <a:ext uri="{FF2B5EF4-FFF2-40B4-BE49-F238E27FC236}">
                <a16:creationId xmlns:a16="http://schemas.microsoft.com/office/drawing/2014/main" id="{08238016-31D4-4186-8A8D-B6CCA6932AA7}"/>
              </a:ext>
            </a:extLst>
          </p:cNvPr>
          <p:cNvSpPr txBox="1"/>
          <p:nvPr/>
        </p:nvSpPr>
        <p:spPr>
          <a:xfrm>
            <a:off x="649357" y="6192988"/>
            <a:ext cx="930062" cy="374073"/>
          </a:xfrm>
          <a:prstGeom prst="rect">
            <a:avLst/>
          </a:prstGeom>
          <a:noFill/>
        </p:spPr>
        <p:txBody>
          <a:bodyPr wrap="square" rtlCol="0">
            <a:spAutoFit/>
          </a:bodyPr>
          <a:lstStyle/>
          <a:p>
            <a:r>
              <a:rPr lang="en-US" b="1" dirty="0">
                <a:solidFill>
                  <a:srgbClr val="0070C0"/>
                </a:solidFill>
                <a:hlinkClick r:id="rId2" action="ppaction://hlinksldjump">
                  <a:extLst>
                    <a:ext uri="{A12FA001-AC4F-418D-AE19-62706E023703}">
                      <ahyp:hlinkClr xmlns:ahyp="http://schemas.microsoft.com/office/drawing/2018/hyperlinkcolor" val="tx"/>
                    </a:ext>
                  </a:extLst>
                </a:hlinkClick>
              </a:rPr>
              <a:t>Return</a:t>
            </a:r>
            <a:endParaRPr lang="en-US" b="1" dirty="0">
              <a:solidFill>
                <a:srgbClr val="0070C0"/>
              </a:solidFill>
            </a:endParaRPr>
          </a:p>
        </p:txBody>
      </p:sp>
    </p:spTree>
    <p:extLst>
      <p:ext uri="{BB962C8B-B14F-4D97-AF65-F5344CB8AC3E}">
        <p14:creationId xmlns:p14="http://schemas.microsoft.com/office/powerpoint/2010/main" val="49723601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Result Discussion on SVM-Sigmoid Model</a:t>
            </a:r>
          </a:p>
        </p:txBody>
      </p:sp>
      <p:sp>
        <p:nvSpPr>
          <p:cNvPr id="3" name="Content Placeholder 2"/>
          <p:cNvSpPr>
            <a:spLocks noGrp="1"/>
          </p:cNvSpPr>
          <p:nvPr>
            <p:ph idx="1"/>
          </p:nvPr>
        </p:nvSpPr>
        <p:spPr/>
        <p:txBody>
          <a:bodyPr/>
          <a:lstStyle/>
          <a:p>
            <a:r>
              <a:rPr lang="en-US" dirty="0"/>
              <a:t>The SVM Sigmoid model is based on Sigmoid Kernel function has performed comparable to the SVM RBF model. The Sigmoid model also didn’t show any improvement in accuracy of the SVM model. The highest accuracy achieved was with the subject ay as with the SVM RBF kernel.</a:t>
            </a:r>
          </a:p>
          <a:p>
            <a:r>
              <a:rPr lang="en-US" dirty="0"/>
              <a:t>The following table is the depiction of the same:</a:t>
            </a:r>
          </a:p>
          <a:p>
            <a:endParaRPr lang="en-US" dirty="0"/>
          </a:p>
          <a:p>
            <a:endParaRPr lang="en-US" dirty="0"/>
          </a:p>
        </p:txBody>
      </p:sp>
      <p:graphicFrame>
        <p:nvGraphicFramePr>
          <p:cNvPr id="4" name="Table 3"/>
          <p:cNvGraphicFramePr>
            <a:graphicFrameLocks noGrp="1"/>
          </p:cNvGraphicFramePr>
          <p:nvPr/>
        </p:nvGraphicFramePr>
        <p:xfrm>
          <a:off x="588396" y="3753014"/>
          <a:ext cx="6637572" cy="2194560"/>
        </p:xfrm>
        <a:graphic>
          <a:graphicData uri="http://schemas.openxmlformats.org/drawingml/2006/table">
            <a:tbl>
              <a:tblPr firstRow="1" bandRow="1">
                <a:tableStyleId>{5C22544A-7EE6-4342-B048-85BDC9FD1C3A}</a:tableStyleId>
              </a:tblPr>
              <a:tblGrid>
                <a:gridCol w="3318786">
                  <a:extLst>
                    <a:ext uri="{9D8B030D-6E8A-4147-A177-3AD203B41FA5}">
                      <a16:colId xmlns:a16="http://schemas.microsoft.com/office/drawing/2014/main" val="20000"/>
                    </a:ext>
                  </a:extLst>
                </a:gridCol>
                <a:gridCol w="3318786">
                  <a:extLst>
                    <a:ext uri="{9D8B030D-6E8A-4147-A177-3AD203B41FA5}">
                      <a16:colId xmlns:a16="http://schemas.microsoft.com/office/drawing/2014/main" val="20001"/>
                    </a:ext>
                  </a:extLst>
                </a:gridCol>
              </a:tblGrid>
              <a:tr h="274774">
                <a:tc>
                  <a:txBody>
                    <a:bodyPr/>
                    <a:lstStyle/>
                    <a:p>
                      <a:pPr algn="ctr"/>
                      <a:r>
                        <a:rPr lang="en-US" dirty="0"/>
                        <a:t>Subject</a:t>
                      </a:r>
                    </a:p>
                  </a:txBody>
                  <a:tcPr/>
                </a:tc>
                <a:tc>
                  <a:txBody>
                    <a:bodyPr/>
                    <a:lstStyle/>
                    <a:p>
                      <a:pPr algn="ctr"/>
                      <a:r>
                        <a:rPr lang="en-US" dirty="0"/>
                        <a:t>Accuracy</a:t>
                      </a:r>
                    </a:p>
                  </a:txBody>
                  <a:tcPr/>
                </a:tc>
                <a:extLst>
                  <a:ext uri="{0D108BD9-81ED-4DB2-BD59-A6C34878D82A}">
                    <a16:rowId xmlns:a16="http://schemas.microsoft.com/office/drawing/2014/main" val="10000"/>
                  </a:ext>
                </a:extLst>
              </a:tr>
              <a:tr h="274774">
                <a:tc>
                  <a:txBody>
                    <a:bodyPr/>
                    <a:lstStyle/>
                    <a:p>
                      <a:pPr algn="ctr"/>
                      <a:r>
                        <a:rPr lang="en-US" b="1" dirty="0"/>
                        <a:t>“</a:t>
                      </a:r>
                      <a:r>
                        <a:rPr lang="en-US" b="1" dirty="0" err="1"/>
                        <a:t>aa</a:t>
                      </a:r>
                      <a:r>
                        <a:rPr lang="en-US" b="1" dirty="0"/>
                        <a:t>”</a:t>
                      </a:r>
                    </a:p>
                  </a:txBody>
                  <a:tcPr/>
                </a:tc>
                <a:tc>
                  <a:txBody>
                    <a:bodyPr/>
                    <a:lstStyle/>
                    <a:p>
                      <a:pPr algn="ctr"/>
                      <a:r>
                        <a:rPr lang="en-US" dirty="0"/>
                        <a:t>54.00%</a:t>
                      </a:r>
                    </a:p>
                  </a:txBody>
                  <a:tcPr/>
                </a:tc>
                <a:extLst>
                  <a:ext uri="{0D108BD9-81ED-4DB2-BD59-A6C34878D82A}">
                    <a16:rowId xmlns:a16="http://schemas.microsoft.com/office/drawing/2014/main" val="10001"/>
                  </a:ext>
                </a:extLst>
              </a:tr>
              <a:tr h="274774">
                <a:tc>
                  <a:txBody>
                    <a:bodyPr/>
                    <a:lstStyle/>
                    <a:p>
                      <a:pPr algn="ctr"/>
                      <a:r>
                        <a:rPr lang="en-US" b="1" dirty="0"/>
                        <a:t>“al”</a:t>
                      </a:r>
                    </a:p>
                  </a:txBody>
                  <a:tcPr/>
                </a:tc>
                <a:tc>
                  <a:txBody>
                    <a:bodyPr/>
                    <a:lstStyle/>
                    <a:p>
                      <a:pPr algn="ctr"/>
                      <a:r>
                        <a:rPr lang="en-US" dirty="0"/>
                        <a:t>45.28%</a:t>
                      </a:r>
                    </a:p>
                  </a:txBody>
                  <a:tcPr/>
                </a:tc>
                <a:extLst>
                  <a:ext uri="{0D108BD9-81ED-4DB2-BD59-A6C34878D82A}">
                    <a16:rowId xmlns:a16="http://schemas.microsoft.com/office/drawing/2014/main" val="10002"/>
                  </a:ext>
                </a:extLst>
              </a:tr>
              <a:tr h="274774">
                <a:tc>
                  <a:txBody>
                    <a:bodyPr/>
                    <a:lstStyle/>
                    <a:p>
                      <a:pPr algn="ctr"/>
                      <a:r>
                        <a:rPr lang="en-US" b="1" dirty="0"/>
                        <a:t>“</a:t>
                      </a:r>
                      <a:r>
                        <a:rPr lang="en-US" b="1" dirty="0" err="1"/>
                        <a:t>av</a:t>
                      </a:r>
                      <a:r>
                        <a:rPr lang="en-US" b="1" dirty="0"/>
                        <a:t>”</a:t>
                      </a:r>
                    </a:p>
                  </a:txBody>
                  <a:tcPr/>
                </a:tc>
                <a:tc>
                  <a:txBody>
                    <a:bodyPr/>
                    <a:lstStyle/>
                    <a:p>
                      <a:pPr algn="ctr"/>
                      <a:r>
                        <a:rPr lang="en-US" dirty="0"/>
                        <a:t>43.47%</a:t>
                      </a:r>
                    </a:p>
                  </a:txBody>
                  <a:tcPr/>
                </a:tc>
                <a:extLst>
                  <a:ext uri="{0D108BD9-81ED-4DB2-BD59-A6C34878D82A}">
                    <a16:rowId xmlns:a16="http://schemas.microsoft.com/office/drawing/2014/main" val="10003"/>
                  </a:ext>
                </a:extLst>
              </a:tr>
              <a:tr h="274774">
                <a:tc>
                  <a:txBody>
                    <a:bodyPr/>
                    <a:lstStyle/>
                    <a:p>
                      <a:pPr algn="ctr"/>
                      <a:r>
                        <a:rPr lang="en-US" b="1" dirty="0"/>
                        <a:t>“aw”</a:t>
                      </a:r>
                    </a:p>
                  </a:txBody>
                  <a:tcPr/>
                </a:tc>
                <a:tc>
                  <a:txBody>
                    <a:bodyPr/>
                    <a:lstStyle/>
                    <a:p>
                      <a:pPr algn="ctr"/>
                      <a:r>
                        <a:rPr lang="en-US" dirty="0"/>
                        <a:t>35.29%</a:t>
                      </a:r>
                    </a:p>
                  </a:txBody>
                  <a:tcPr/>
                </a:tc>
                <a:extLst>
                  <a:ext uri="{0D108BD9-81ED-4DB2-BD59-A6C34878D82A}">
                    <a16:rowId xmlns:a16="http://schemas.microsoft.com/office/drawing/2014/main" val="10004"/>
                  </a:ext>
                </a:extLst>
              </a:tr>
              <a:tr h="274774">
                <a:tc>
                  <a:txBody>
                    <a:bodyPr/>
                    <a:lstStyle/>
                    <a:p>
                      <a:pPr algn="ctr"/>
                      <a:r>
                        <a:rPr lang="en-US" b="1" dirty="0"/>
                        <a:t>“ay”</a:t>
                      </a:r>
                    </a:p>
                  </a:txBody>
                  <a:tcPr/>
                </a:tc>
                <a:tc>
                  <a:txBody>
                    <a:bodyPr/>
                    <a:lstStyle/>
                    <a:p>
                      <a:pPr algn="ctr"/>
                      <a:r>
                        <a:rPr lang="en-US" dirty="0"/>
                        <a:t>57.14%</a:t>
                      </a:r>
                    </a:p>
                  </a:txBody>
                  <a:tcPr/>
                </a:tc>
                <a:extLst>
                  <a:ext uri="{0D108BD9-81ED-4DB2-BD59-A6C34878D82A}">
                    <a16:rowId xmlns:a16="http://schemas.microsoft.com/office/drawing/2014/main" val="10005"/>
                  </a:ext>
                </a:extLst>
              </a:tr>
            </a:tbl>
          </a:graphicData>
        </a:graphic>
      </p:graphicFrame>
      <p:pic>
        <p:nvPicPr>
          <p:cNvPr id="5" name="image5.png"/>
          <p:cNvPicPr/>
          <p:nvPr/>
        </p:nvPicPr>
        <p:blipFill>
          <a:blip r:embed="rId2" cstate="print"/>
          <a:stretch>
            <a:fillRect/>
          </a:stretch>
        </p:blipFill>
        <p:spPr>
          <a:xfrm>
            <a:off x="7641203" y="3729162"/>
            <a:ext cx="3061253" cy="2305878"/>
          </a:xfrm>
          <a:prstGeom prst="rect">
            <a:avLst/>
          </a:prstGeom>
        </p:spPr>
      </p:pic>
      <p:sp>
        <p:nvSpPr>
          <p:cNvPr id="6" name="TextBox 5">
            <a:extLst>
              <a:ext uri="{FF2B5EF4-FFF2-40B4-BE49-F238E27FC236}">
                <a16:creationId xmlns:a16="http://schemas.microsoft.com/office/drawing/2014/main" id="{D3EABC88-76D2-4345-9F2C-981B76A49F2F}"/>
              </a:ext>
            </a:extLst>
          </p:cNvPr>
          <p:cNvSpPr txBox="1"/>
          <p:nvPr/>
        </p:nvSpPr>
        <p:spPr>
          <a:xfrm>
            <a:off x="649357" y="6192988"/>
            <a:ext cx="930062" cy="374073"/>
          </a:xfrm>
          <a:prstGeom prst="rect">
            <a:avLst/>
          </a:prstGeom>
          <a:noFill/>
        </p:spPr>
        <p:txBody>
          <a:bodyPr wrap="square" rtlCol="0">
            <a:spAutoFit/>
          </a:bodyPr>
          <a:lstStyle/>
          <a:p>
            <a:r>
              <a:rPr lang="en-US" b="1" dirty="0">
                <a:solidFill>
                  <a:srgbClr val="0070C0"/>
                </a:solidFill>
                <a:hlinkClick r:id="rId3" action="ppaction://hlinksldjump">
                  <a:extLst>
                    <a:ext uri="{A12FA001-AC4F-418D-AE19-62706E023703}">
                      <ahyp:hlinkClr xmlns:ahyp="http://schemas.microsoft.com/office/drawing/2018/hyperlinkcolor" val="tx"/>
                    </a:ext>
                  </a:extLst>
                </a:hlinkClick>
              </a:rPr>
              <a:t>Return</a:t>
            </a:r>
            <a:endParaRPr lang="en-US" b="1" dirty="0">
              <a:solidFill>
                <a:srgbClr val="0070C0"/>
              </a:solidFill>
            </a:endParaRPr>
          </a:p>
        </p:txBody>
      </p:sp>
    </p:spTree>
    <p:extLst>
      <p:ext uri="{BB962C8B-B14F-4D97-AF65-F5344CB8AC3E}">
        <p14:creationId xmlns:p14="http://schemas.microsoft.com/office/powerpoint/2010/main" val="29656364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Result Discussion on Naïve Bayes’ Model</a:t>
            </a:r>
          </a:p>
        </p:txBody>
      </p:sp>
      <p:sp>
        <p:nvSpPr>
          <p:cNvPr id="3" name="Content Placeholder 2"/>
          <p:cNvSpPr>
            <a:spLocks noGrp="1"/>
          </p:cNvSpPr>
          <p:nvPr>
            <p:ph idx="1"/>
          </p:nvPr>
        </p:nvSpPr>
        <p:spPr/>
        <p:txBody>
          <a:bodyPr/>
          <a:lstStyle/>
          <a:p>
            <a:r>
              <a:rPr lang="en-US" dirty="0"/>
              <a:t>The Naïve Bayes’ model uses the probabilistic analysis for the estimation of the likelihood of the data point for the classification. The classification accuracy with the given dataset was found to be not very satisfactory in the case of any of the subjects, the highest accuracy achieved was 52.17% with the subject av.</a:t>
            </a:r>
          </a:p>
          <a:p>
            <a:r>
              <a:rPr lang="en-US" dirty="0"/>
              <a:t>The following table is the depiction of same: </a:t>
            </a:r>
          </a:p>
          <a:p>
            <a:endParaRPr lang="en-US" dirty="0"/>
          </a:p>
          <a:p>
            <a:endParaRPr lang="en-US" dirty="0"/>
          </a:p>
        </p:txBody>
      </p:sp>
      <p:graphicFrame>
        <p:nvGraphicFramePr>
          <p:cNvPr id="4" name="Table 3"/>
          <p:cNvGraphicFramePr>
            <a:graphicFrameLocks noGrp="1"/>
          </p:cNvGraphicFramePr>
          <p:nvPr/>
        </p:nvGraphicFramePr>
        <p:xfrm>
          <a:off x="545106" y="3717308"/>
          <a:ext cx="5911354" cy="2225040"/>
        </p:xfrm>
        <a:graphic>
          <a:graphicData uri="http://schemas.openxmlformats.org/drawingml/2006/table">
            <a:tbl>
              <a:tblPr firstRow="1" bandRow="1">
                <a:tableStyleId>{5C22544A-7EE6-4342-B048-85BDC9FD1C3A}</a:tableStyleId>
              </a:tblPr>
              <a:tblGrid>
                <a:gridCol w="2955677">
                  <a:extLst>
                    <a:ext uri="{9D8B030D-6E8A-4147-A177-3AD203B41FA5}">
                      <a16:colId xmlns:a16="http://schemas.microsoft.com/office/drawing/2014/main" val="20000"/>
                    </a:ext>
                  </a:extLst>
                </a:gridCol>
                <a:gridCol w="2955677">
                  <a:extLst>
                    <a:ext uri="{9D8B030D-6E8A-4147-A177-3AD203B41FA5}">
                      <a16:colId xmlns:a16="http://schemas.microsoft.com/office/drawing/2014/main" val="20001"/>
                    </a:ext>
                  </a:extLst>
                </a:gridCol>
              </a:tblGrid>
              <a:tr h="370840">
                <a:tc>
                  <a:txBody>
                    <a:bodyPr/>
                    <a:lstStyle/>
                    <a:p>
                      <a:pPr algn="ctr"/>
                      <a:r>
                        <a:rPr lang="en-US" dirty="0"/>
                        <a:t>Subject</a:t>
                      </a:r>
                    </a:p>
                  </a:txBody>
                  <a:tcPr/>
                </a:tc>
                <a:tc>
                  <a:txBody>
                    <a:bodyPr/>
                    <a:lstStyle/>
                    <a:p>
                      <a:pPr algn="ctr"/>
                      <a:r>
                        <a:rPr lang="en-US" dirty="0"/>
                        <a:t>Accuracy </a:t>
                      </a:r>
                    </a:p>
                  </a:txBody>
                  <a:tcPr/>
                </a:tc>
                <a:extLst>
                  <a:ext uri="{0D108BD9-81ED-4DB2-BD59-A6C34878D82A}">
                    <a16:rowId xmlns:a16="http://schemas.microsoft.com/office/drawing/2014/main" val="10000"/>
                  </a:ext>
                </a:extLst>
              </a:tr>
              <a:tr h="370840">
                <a:tc>
                  <a:txBody>
                    <a:bodyPr/>
                    <a:lstStyle/>
                    <a:p>
                      <a:pPr algn="ctr"/>
                      <a:r>
                        <a:rPr lang="en-US" b="1" dirty="0"/>
                        <a:t>“</a:t>
                      </a:r>
                      <a:r>
                        <a:rPr lang="en-US" b="1" dirty="0" err="1"/>
                        <a:t>aa</a:t>
                      </a:r>
                      <a:r>
                        <a:rPr lang="en-US" b="1" dirty="0"/>
                        <a:t>”</a:t>
                      </a:r>
                    </a:p>
                  </a:txBody>
                  <a:tcPr/>
                </a:tc>
                <a:tc>
                  <a:txBody>
                    <a:bodyPr/>
                    <a:lstStyle/>
                    <a:p>
                      <a:pPr algn="ctr"/>
                      <a:r>
                        <a:rPr lang="en-US" dirty="0"/>
                        <a:t>48.00%</a:t>
                      </a:r>
                    </a:p>
                  </a:txBody>
                  <a:tcPr/>
                </a:tc>
                <a:extLst>
                  <a:ext uri="{0D108BD9-81ED-4DB2-BD59-A6C34878D82A}">
                    <a16:rowId xmlns:a16="http://schemas.microsoft.com/office/drawing/2014/main" val="10001"/>
                  </a:ext>
                </a:extLst>
              </a:tr>
              <a:tr h="370840">
                <a:tc>
                  <a:txBody>
                    <a:bodyPr/>
                    <a:lstStyle/>
                    <a:p>
                      <a:pPr algn="ctr"/>
                      <a:r>
                        <a:rPr lang="en-US" b="1" dirty="0"/>
                        <a:t>“al”</a:t>
                      </a:r>
                    </a:p>
                  </a:txBody>
                  <a:tcPr/>
                </a:tc>
                <a:tc>
                  <a:txBody>
                    <a:bodyPr/>
                    <a:lstStyle/>
                    <a:p>
                      <a:pPr algn="ctr"/>
                      <a:r>
                        <a:rPr lang="en-US" dirty="0"/>
                        <a:t>39.62%</a:t>
                      </a:r>
                    </a:p>
                  </a:txBody>
                  <a:tcPr/>
                </a:tc>
                <a:extLst>
                  <a:ext uri="{0D108BD9-81ED-4DB2-BD59-A6C34878D82A}">
                    <a16:rowId xmlns:a16="http://schemas.microsoft.com/office/drawing/2014/main" val="10002"/>
                  </a:ext>
                </a:extLst>
              </a:tr>
              <a:tr h="370840">
                <a:tc>
                  <a:txBody>
                    <a:bodyPr/>
                    <a:lstStyle/>
                    <a:p>
                      <a:pPr algn="ctr"/>
                      <a:r>
                        <a:rPr lang="en-US" b="1" dirty="0"/>
                        <a:t>“</a:t>
                      </a:r>
                      <a:r>
                        <a:rPr lang="en-US" b="1" dirty="0" err="1"/>
                        <a:t>av</a:t>
                      </a:r>
                      <a:r>
                        <a:rPr lang="en-US" b="1" dirty="0"/>
                        <a:t>”</a:t>
                      </a:r>
                    </a:p>
                  </a:txBody>
                  <a:tcPr/>
                </a:tc>
                <a:tc>
                  <a:txBody>
                    <a:bodyPr/>
                    <a:lstStyle/>
                    <a:p>
                      <a:pPr algn="ctr"/>
                      <a:r>
                        <a:rPr lang="en-US" dirty="0"/>
                        <a:t>52.17%</a:t>
                      </a:r>
                    </a:p>
                  </a:txBody>
                  <a:tcPr/>
                </a:tc>
                <a:extLst>
                  <a:ext uri="{0D108BD9-81ED-4DB2-BD59-A6C34878D82A}">
                    <a16:rowId xmlns:a16="http://schemas.microsoft.com/office/drawing/2014/main" val="10003"/>
                  </a:ext>
                </a:extLst>
              </a:tr>
              <a:tr h="370840">
                <a:tc>
                  <a:txBody>
                    <a:bodyPr/>
                    <a:lstStyle/>
                    <a:p>
                      <a:pPr algn="ctr"/>
                      <a:r>
                        <a:rPr lang="en-US" b="1" dirty="0"/>
                        <a:t>“aw”</a:t>
                      </a:r>
                    </a:p>
                  </a:txBody>
                  <a:tcPr/>
                </a:tc>
                <a:tc>
                  <a:txBody>
                    <a:bodyPr/>
                    <a:lstStyle/>
                    <a:p>
                      <a:pPr algn="ctr"/>
                      <a:r>
                        <a:rPr lang="en-US" dirty="0"/>
                        <a:t>35.29%</a:t>
                      </a:r>
                    </a:p>
                  </a:txBody>
                  <a:tcPr/>
                </a:tc>
                <a:extLst>
                  <a:ext uri="{0D108BD9-81ED-4DB2-BD59-A6C34878D82A}">
                    <a16:rowId xmlns:a16="http://schemas.microsoft.com/office/drawing/2014/main" val="10004"/>
                  </a:ext>
                </a:extLst>
              </a:tr>
              <a:tr h="370840">
                <a:tc>
                  <a:txBody>
                    <a:bodyPr/>
                    <a:lstStyle/>
                    <a:p>
                      <a:pPr algn="ctr"/>
                      <a:r>
                        <a:rPr lang="en-US" b="1" dirty="0"/>
                        <a:t>“ay”</a:t>
                      </a:r>
                    </a:p>
                  </a:txBody>
                  <a:tcPr/>
                </a:tc>
                <a:tc>
                  <a:txBody>
                    <a:bodyPr/>
                    <a:lstStyle/>
                    <a:p>
                      <a:pPr algn="ctr"/>
                      <a:r>
                        <a:rPr lang="en-US" dirty="0"/>
                        <a:t>42.85%</a:t>
                      </a:r>
                    </a:p>
                  </a:txBody>
                  <a:tcPr/>
                </a:tc>
                <a:extLst>
                  <a:ext uri="{0D108BD9-81ED-4DB2-BD59-A6C34878D82A}">
                    <a16:rowId xmlns:a16="http://schemas.microsoft.com/office/drawing/2014/main" val="10005"/>
                  </a:ext>
                </a:extLst>
              </a:tr>
            </a:tbl>
          </a:graphicData>
        </a:graphic>
      </p:graphicFrame>
      <p:pic>
        <p:nvPicPr>
          <p:cNvPr id="5" name="image8.png"/>
          <p:cNvPicPr/>
          <p:nvPr/>
        </p:nvPicPr>
        <p:blipFill>
          <a:blip r:embed="rId2" cstate="print"/>
          <a:stretch>
            <a:fillRect/>
          </a:stretch>
        </p:blipFill>
        <p:spPr>
          <a:xfrm>
            <a:off x="7005098" y="3776703"/>
            <a:ext cx="3053302" cy="2218580"/>
          </a:xfrm>
          <a:prstGeom prst="rect">
            <a:avLst/>
          </a:prstGeom>
        </p:spPr>
      </p:pic>
      <p:sp>
        <p:nvSpPr>
          <p:cNvPr id="6" name="TextBox 5">
            <a:extLst>
              <a:ext uri="{FF2B5EF4-FFF2-40B4-BE49-F238E27FC236}">
                <a16:creationId xmlns:a16="http://schemas.microsoft.com/office/drawing/2014/main" id="{60E56E9A-2E7A-4121-B4DD-BA89290C2AF7}"/>
              </a:ext>
            </a:extLst>
          </p:cNvPr>
          <p:cNvSpPr txBox="1"/>
          <p:nvPr/>
        </p:nvSpPr>
        <p:spPr>
          <a:xfrm>
            <a:off x="649357" y="6192988"/>
            <a:ext cx="930062" cy="374073"/>
          </a:xfrm>
          <a:prstGeom prst="rect">
            <a:avLst/>
          </a:prstGeom>
          <a:noFill/>
        </p:spPr>
        <p:txBody>
          <a:bodyPr wrap="square" rtlCol="0">
            <a:spAutoFit/>
          </a:bodyPr>
          <a:lstStyle/>
          <a:p>
            <a:r>
              <a:rPr lang="en-US" b="1" dirty="0">
                <a:solidFill>
                  <a:srgbClr val="0070C0"/>
                </a:solidFill>
                <a:hlinkClick r:id="rId3" action="ppaction://hlinksldjump">
                  <a:extLst>
                    <a:ext uri="{A12FA001-AC4F-418D-AE19-62706E023703}">
                      <ahyp:hlinkClr xmlns:ahyp="http://schemas.microsoft.com/office/drawing/2018/hyperlinkcolor" val="tx"/>
                    </a:ext>
                  </a:extLst>
                </a:hlinkClick>
              </a:rPr>
              <a:t>Return</a:t>
            </a:r>
            <a:endParaRPr lang="en-US" b="1" dirty="0">
              <a:solidFill>
                <a:srgbClr val="0070C0"/>
              </a:solidFill>
            </a:endParaRPr>
          </a:p>
        </p:txBody>
      </p:sp>
    </p:spTree>
    <p:extLst>
      <p:ext uri="{BB962C8B-B14F-4D97-AF65-F5344CB8AC3E}">
        <p14:creationId xmlns:p14="http://schemas.microsoft.com/office/powerpoint/2010/main" val="3098922496"/>
      </p:ext>
    </p:extLst>
  </p:cSld>
  <p:clrMapOvr>
    <a:masterClrMapping/>
  </p:clrMapOvr>
</p:sld>
</file>

<file path=ppt/theme/theme1.xml><?xml version="1.0" encoding="utf-8"?>
<a:theme xmlns:a="http://schemas.openxmlformats.org/drawingml/2006/main" name="Office Theme">
  <a:themeElements>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2990</TotalTime>
  <Words>11352</Words>
  <Application>Microsoft Office PowerPoint</Application>
  <PresentationFormat>Widescreen</PresentationFormat>
  <Paragraphs>1742</Paragraphs>
  <Slides>126</Slides>
  <Notes>30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126</vt:i4>
      </vt:variant>
    </vt:vector>
  </HeadingPairs>
  <TitlesOfParts>
    <vt:vector size="138" baseType="lpstr">
      <vt:lpstr>Arial</vt:lpstr>
      <vt:lpstr>Arial Black</vt:lpstr>
      <vt:lpstr>Baskerville Old Face</vt:lpstr>
      <vt:lpstr>Bell MT</vt:lpstr>
      <vt:lpstr>Calibri</vt:lpstr>
      <vt:lpstr>Calibri Light</vt:lpstr>
      <vt:lpstr>Cambria Math</vt:lpstr>
      <vt:lpstr>Comic Sans MS</vt:lpstr>
      <vt:lpstr>Liberation Serif</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Electrodes Types:</vt:lpstr>
      <vt:lpstr>About 10/20 System:</vt:lpstr>
      <vt:lpstr>10/20 System:</vt:lpstr>
      <vt:lpstr>Electrode Placement Procedure:</vt:lpstr>
      <vt:lpstr>Electrode Placement Procedure:</vt:lpstr>
      <vt:lpstr>Electrode Placement Procedure:</vt:lpstr>
      <vt:lpstr>Electrode Placement Procedure:</vt:lpstr>
      <vt:lpstr>Electrode Placement Procedure:</vt:lpstr>
      <vt:lpstr>Electrode Placement Procedure:</vt:lpstr>
      <vt:lpstr>Electrode Placement Procedure:</vt:lpstr>
      <vt:lpstr>Electrode Placement Procedure:</vt:lpstr>
      <vt:lpstr>PowerPoint Presentation</vt:lpstr>
      <vt:lpstr>PowerPoint Presentation</vt:lpstr>
      <vt:lpstr>PowerPoint Presentation</vt:lpstr>
      <vt:lpstr>PowerPoint Presentation</vt:lpstr>
      <vt:lpstr>PowerPoint Presentation</vt:lpstr>
      <vt:lpstr>PowerPoint Presentation</vt:lpstr>
      <vt:lpstr>BCI Applications for mental state detection based on Mobile cloud Computing [9] </vt:lpstr>
      <vt:lpstr>PROTOTYPE DEVELOPMENT[8]:</vt:lpstr>
      <vt:lpstr>PROTOTYPE DEVELOPMENT:</vt:lpstr>
      <vt:lpstr>PROTOTYPE DEVELOPMENT</vt:lpstr>
      <vt:lpstr>PROTOTYPE DEVELOPMENT:</vt:lpstr>
      <vt:lpstr>PROTOTYPE DEVELOPMENT</vt:lpstr>
      <vt:lpstr>PROTOTYPE DEVELOPMENT:</vt:lpstr>
      <vt:lpstr>PROTOTYPE DEVELOPMENT:</vt:lpstr>
      <vt:lpstr>Result On Viewing Window:</vt:lpstr>
      <vt:lpstr>On Viewing Window:</vt:lpstr>
      <vt:lpstr>Result On Viewing Window: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Summary of Work Done</vt:lpstr>
      <vt:lpstr>Summary of Work Done</vt:lpstr>
      <vt:lpstr>Summary of Work Done</vt:lpstr>
      <vt:lpstr>Summary of Work Done</vt:lpstr>
      <vt:lpstr>Summary of Work Done</vt:lpstr>
      <vt:lpstr>Summary of Published Work</vt:lpstr>
      <vt:lpstr>Summary of Published Work</vt:lpstr>
      <vt:lpstr>Summary of Published Work</vt:lpstr>
      <vt:lpstr>Summary of Published Work</vt:lpstr>
      <vt:lpstr>Summary of Published Work</vt:lpstr>
      <vt:lpstr>Summary of Published Work</vt:lpstr>
      <vt:lpstr>Summary of Published Work</vt:lpstr>
      <vt:lpstr>Summary of Published Work</vt:lpstr>
      <vt:lpstr>Summary of Published Work</vt:lpstr>
      <vt:lpstr>Summary of Published Work</vt:lpstr>
      <vt:lpstr>Performance Estimation and Analysis over the Supervised Learning Approaches for Motor Imagery EEG Signals Classification</vt:lpstr>
      <vt:lpstr>Introduction and Goal Statement</vt:lpstr>
      <vt:lpstr>Experimental Methodology</vt:lpstr>
      <vt:lpstr>Dataset Description</vt:lpstr>
      <vt:lpstr>Dataset Split Description</vt:lpstr>
      <vt:lpstr>Classification Models</vt:lpstr>
      <vt:lpstr>Classification Models (contd.)</vt:lpstr>
      <vt:lpstr>Prediction Results &amp; Accuracy</vt:lpstr>
      <vt:lpstr>Result Discussion on SVM-RBF Model</vt:lpstr>
      <vt:lpstr>Result Discussion on SVM-Sigmoid Model</vt:lpstr>
      <vt:lpstr>Result Discussion on Naïve Bayes’ Model</vt:lpstr>
      <vt:lpstr>Result Discussion on KNN model</vt:lpstr>
      <vt:lpstr>Result Discussion on Random Forest model</vt:lpstr>
      <vt:lpstr>Result Discussion on Decision Tree model</vt:lpstr>
      <vt:lpstr>Result Discussion on DNN model</vt:lpstr>
      <vt:lpstr>Training procedure of DNN model</vt:lpstr>
      <vt:lpstr>Training procedure of DNN model</vt:lpstr>
      <vt:lpstr>Tools and Libraries Used</vt:lpstr>
      <vt:lpstr>Conclusions</vt:lpstr>
      <vt:lpstr>Future Scope</vt:lpstr>
      <vt:lpstr>Capsule neural networks on spatio-temporal EEG frames for cross-subject emotion recognition</vt:lpstr>
      <vt:lpstr>PowerPoint Presentation</vt:lpstr>
      <vt:lpstr>PowerPoint Presentation</vt:lpstr>
      <vt:lpstr>Development of Software Tool</vt:lpstr>
      <vt:lpstr>Software Tool for EEG signals Analysis</vt:lpstr>
      <vt:lpstr>Summary of Published Work</vt:lpstr>
      <vt:lpstr>Summary of Published Work</vt:lpstr>
      <vt:lpstr>Summary of Published Work</vt:lpstr>
      <vt:lpstr>Summary of Published Work</vt:lpstr>
      <vt:lpstr>Summary of Published Work</vt:lpstr>
      <vt:lpstr>Summary of Published Work</vt:lpstr>
      <vt:lpstr>Summary of Published Work</vt:lpstr>
      <vt:lpstr>Summary of Published Work</vt:lpstr>
      <vt:lpstr>Summary of Published Work</vt:lpstr>
      <vt:lpstr>Summary of Published Work</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Gopal Jana</dc:creator>
  <cp:lastModifiedBy>Gopal chandra jana</cp:lastModifiedBy>
  <cp:revision>296</cp:revision>
  <dcterms:created xsi:type="dcterms:W3CDTF">2016-08-29T06:28:04Z</dcterms:created>
  <dcterms:modified xsi:type="dcterms:W3CDTF">2023-01-12T10:41:03Z</dcterms:modified>
</cp:coreProperties>
</file>